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6"/>
  </p:notesMasterIdLst>
  <p:handoutMasterIdLst>
    <p:handoutMasterId r:id="rId37"/>
  </p:handoutMasterIdLst>
  <p:sldIdLst>
    <p:sldId id="383" r:id="rId2"/>
    <p:sldId id="386" r:id="rId3"/>
    <p:sldId id="418" r:id="rId4"/>
    <p:sldId id="463" r:id="rId5"/>
    <p:sldId id="435" r:id="rId6"/>
    <p:sldId id="480" r:id="rId7"/>
    <p:sldId id="481" r:id="rId8"/>
    <p:sldId id="479" r:id="rId9"/>
    <p:sldId id="486" r:id="rId10"/>
    <p:sldId id="482" r:id="rId11"/>
    <p:sldId id="477" r:id="rId12"/>
    <p:sldId id="485" r:id="rId13"/>
    <p:sldId id="484" r:id="rId14"/>
    <p:sldId id="483" r:id="rId15"/>
    <p:sldId id="478" r:id="rId16"/>
    <p:sldId id="433" r:id="rId17"/>
    <p:sldId id="465" r:id="rId18"/>
    <p:sldId id="468" r:id="rId19"/>
    <p:sldId id="467" r:id="rId20"/>
    <p:sldId id="466" r:id="rId21"/>
    <p:sldId id="460" r:id="rId22"/>
    <p:sldId id="472" r:id="rId23"/>
    <p:sldId id="437" r:id="rId24"/>
    <p:sldId id="470" r:id="rId25"/>
    <p:sldId id="471" r:id="rId26"/>
    <p:sldId id="469" r:id="rId27"/>
    <p:sldId id="474" r:id="rId28"/>
    <p:sldId id="475" r:id="rId29"/>
    <p:sldId id="476" r:id="rId30"/>
    <p:sldId id="473" r:id="rId31"/>
    <p:sldId id="456" r:id="rId32"/>
    <p:sldId id="455" r:id="rId33"/>
    <p:sldId id="487" r:id="rId34"/>
    <p:sldId id="454" r:id="rId35"/>
  </p:sldIdLst>
  <p:sldSz cx="10077450" cy="5667375"/>
  <p:notesSz cx="6950075" cy="9236075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A32F"/>
    <a:srgbClr val="21EF17"/>
    <a:srgbClr val="EEA420"/>
    <a:srgbClr val="636463"/>
    <a:srgbClr val="848484"/>
    <a:srgbClr val="8D8E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2" autoAdjust="0"/>
    <p:restoredTop sz="97677" autoAdjust="0"/>
  </p:normalViewPr>
  <p:slideViewPr>
    <p:cSldViewPr>
      <p:cViewPr>
        <p:scale>
          <a:sx n="69" d="100"/>
          <a:sy n="69" d="100"/>
        </p:scale>
        <p:origin x="-1904" y="-808"/>
      </p:cViewPr>
      <p:guideLst>
        <p:guide orient="horz" pos="1785"/>
        <p:guide pos="3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2942"/>
    </p:cViewPr>
  </p:sorter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909"/>
        <p:guide pos="21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A41EDC-6009-43A5-9C5F-C6F123D464E0}" type="datetimeFigureOut">
              <a:rPr lang="es-ES" smtClean="0"/>
              <a:pPr/>
              <a:t>20/09/12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51B88-0F88-4DEC-95C8-5056BCAD5BBC}" type="slidenum">
              <a:rPr lang="es-ES" smtClean="0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9547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1699" cy="461804"/>
          </a:xfrm>
          <a:prstGeom prst="rect">
            <a:avLst/>
          </a:prstGeom>
        </p:spPr>
        <p:txBody>
          <a:bodyPr vert="horz" lIns="108155" tIns="54078" rIns="108155" bIns="540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108155" tIns="54078" rIns="108155" bIns="540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002938F3-A3E9-426F-9521-27B0FBC75A59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8155" tIns="54078" rIns="108155" bIns="54078" rtlCol="0" anchor="ctr"/>
          <a:lstStyle/>
          <a:p>
            <a:pPr lvl="0"/>
            <a:endParaRPr lang="es-CO" noProof="0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5008" y="4387135"/>
            <a:ext cx="5560060" cy="4156234"/>
          </a:xfrm>
          <a:prstGeom prst="rect">
            <a:avLst/>
          </a:prstGeom>
        </p:spPr>
        <p:txBody>
          <a:bodyPr vert="horz" lIns="108155" tIns="54078" rIns="108155" bIns="54078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O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772668"/>
            <a:ext cx="3011699" cy="461804"/>
          </a:xfrm>
          <a:prstGeom prst="rect">
            <a:avLst/>
          </a:prstGeom>
        </p:spPr>
        <p:txBody>
          <a:bodyPr vert="horz" lIns="108155" tIns="54078" rIns="108155" bIns="540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108155" tIns="54078" rIns="108155" bIns="540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BFB76E7E-A331-4179-A79E-A64A4437708B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692654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F76E-CD27-486B-890B-CC59DE0E5CA6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75591-F40D-4047-9ABE-22DFCAEF477E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6 Imagen" descr="amanecer_marca_smal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51" y="204788"/>
            <a:ext cx="2047875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377935" y="295158"/>
            <a:ext cx="9069705" cy="53132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rgbClr val="56AC4B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7570D-FF6D-4A0D-8D94-66B3F18EBD33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92DF2-EE93-4160-A36F-840F8C994572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6 Imagen" descr="amanecer_marca_smal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51" y="204788"/>
            <a:ext cx="2047875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377935" y="295158"/>
            <a:ext cx="9069705" cy="53132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rgbClr val="56AC4B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0AFAC-B13B-4D46-A8E9-4C97205866CF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F8B0B-360B-4B87-A9BA-2068BD0FA0DC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6 Imagen" descr="amanecer_marca_smal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51" y="204788"/>
            <a:ext cx="2047875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377935" y="295158"/>
            <a:ext cx="9069705" cy="53132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rgbClr val="56AC4B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D2FD0-68EE-49AE-BB02-B4384774BAA5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ADE48-7EA0-4921-8EC6-B4F2649067AF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6 Imagen" descr="amanecer_marca_smal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51" y="204788"/>
            <a:ext cx="2047875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377935" y="295158"/>
            <a:ext cx="9069705" cy="53132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rgbClr val="56AC4B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FA9C5-EB27-4503-B875-9C3DF6043EB6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99429-1335-44D1-9807-395A1A6B7565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6 Imagen" descr="amanecer_marca_smal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51" y="204788"/>
            <a:ext cx="2047875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377935" y="295158"/>
            <a:ext cx="9069705" cy="53132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rgbClr val="56AC4B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C72FF-E090-43CF-B542-C22FD8FC2FCC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37B57-67C0-4DAE-AA94-25BFE8DFC3D8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Dos objetos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31767-4FD8-4974-A7F2-8DA8A4F983A0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3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4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6A020-22F4-4686-93DD-D836C0A815C7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os objetos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377935" y="1357799"/>
            <a:ext cx="9463358" cy="472285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rgbClr val="56AC4B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9" name="2 Marcador de contenido"/>
          <p:cNvSpPr>
            <a:spLocks noGrp="1"/>
          </p:cNvSpPr>
          <p:nvPr>
            <p:ph idx="1"/>
          </p:nvPr>
        </p:nvSpPr>
        <p:spPr>
          <a:xfrm>
            <a:off x="1086511" y="1948154"/>
            <a:ext cx="8203668" cy="3246956"/>
          </a:xfrm>
        </p:spPr>
        <p:txBody>
          <a:bodyPr>
            <a:normAutofit/>
          </a:bodyPr>
          <a:lstStyle>
            <a:lvl1pPr algn="l">
              <a:buFont typeface="Arial" pitchFamily="34" charset="0"/>
              <a:buChar char="•"/>
              <a:defRPr sz="1800" b="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</p:txBody>
      </p:sp>
      <p:sp>
        <p:nvSpPr>
          <p:cNvPr id="4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A6C8C-8F21-4CC6-A205-213BA8CA04F0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5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B3FB0-9A15-463B-B719-AB599997408A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En blanco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6F57D-162E-4AF5-83E1-444B6A5D7856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F3BC5-ECBA-41B9-BCCD-31A9C00CDE86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En blanco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D8752-169A-47E1-9F6F-1381E5F9E914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75467-8724-4077-A03B-F99ACA422C09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os objetos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377935" y="1357800"/>
            <a:ext cx="9463358" cy="472285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rgbClr val="56AC4B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9" name="2 Marcador de contenido"/>
          <p:cNvSpPr>
            <a:spLocks noGrp="1"/>
          </p:cNvSpPr>
          <p:nvPr>
            <p:ph idx="1"/>
          </p:nvPr>
        </p:nvSpPr>
        <p:spPr>
          <a:xfrm>
            <a:off x="1086511" y="1948154"/>
            <a:ext cx="8203668" cy="3246956"/>
          </a:xfrm>
        </p:spPr>
        <p:txBody>
          <a:bodyPr>
            <a:normAutofit/>
          </a:bodyPr>
          <a:lstStyle>
            <a:lvl1pPr algn="l">
              <a:buFont typeface="Arial" pitchFamily="34" charset="0"/>
              <a:buChar char="•"/>
              <a:defRPr sz="1800" b="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</p:txBody>
      </p:sp>
      <p:sp>
        <p:nvSpPr>
          <p:cNvPr id="4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1A1C0-95C4-4AE4-B54C-605AA98F8CF6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5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EC878-F747-448E-87A2-0D19B5727E07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4800" y="905170"/>
            <a:ext cx="7178400" cy="1015663"/>
          </a:xfrm>
          <a:noFill/>
          <a:ln>
            <a:noFill/>
          </a:ln>
          <a:effectLst/>
          <a:extLst/>
        </p:spPr>
        <p:txBody>
          <a:bodyPr rtlCol="0">
            <a:spAutoFit/>
          </a:bodyPr>
          <a:lstStyle>
            <a:lvl1pPr>
              <a:defRPr lang="es-ES_tradnl" sz="3000" dirty="0">
                <a:solidFill>
                  <a:srgbClr val="636463"/>
                </a:solidFill>
                <a:latin typeface="Interstate Mono Bold" charset="0"/>
                <a:ea typeface="Osaka" charset="-128"/>
                <a:cs typeface="+mn-cs"/>
              </a:defRPr>
            </a:lvl1pPr>
          </a:lstStyle>
          <a:p>
            <a:pPr lvl="0"/>
            <a:r>
              <a:rPr lang="es-ES" smtClean="0"/>
              <a:t>Haga clic para modificar el estilo de título del patrón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96000" y="1825575"/>
            <a:ext cx="7055132" cy="3168352"/>
          </a:xfrm>
        </p:spPr>
        <p:txBody>
          <a:bodyPr>
            <a:normAutofit/>
          </a:bodyPr>
          <a:lstStyle>
            <a:lvl1pPr>
              <a:buClr>
                <a:srgbClr val="EEA420"/>
              </a:buClr>
              <a:defRPr sz="1800">
                <a:solidFill>
                  <a:srgbClr val="848484"/>
                </a:solidFill>
                <a:latin typeface="Arial Narrow" pitchFamily="34" charset="0"/>
              </a:defRPr>
            </a:lvl1pPr>
            <a:lvl2pPr>
              <a:defRPr sz="1600">
                <a:solidFill>
                  <a:srgbClr val="848484"/>
                </a:solidFill>
                <a:latin typeface="Arial Narrow" pitchFamily="34" charset="0"/>
              </a:defRPr>
            </a:lvl2pPr>
            <a:lvl3pPr>
              <a:defRPr sz="1600">
                <a:solidFill>
                  <a:srgbClr val="848484"/>
                </a:solidFill>
                <a:latin typeface="Arial Narrow" pitchFamily="34" charset="0"/>
              </a:defRPr>
            </a:lvl3pPr>
            <a:lvl4pPr>
              <a:defRPr sz="1600">
                <a:solidFill>
                  <a:srgbClr val="848484"/>
                </a:solidFill>
                <a:latin typeface="Arial Narrow" pitchFamily="34" charset="0"/>
              </a:defRPr>
            </a:lvl4pPr>
            <a:lvl5pPr>
              <a:defRPr sz="1600">
                <a:solidFill>
                  <a:srgbClr val="848484"/>
                </a:solidFill>
                <a:latin typeface="Arial Narrow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CO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E8CF5-214D-4596-91CE-047A969D9EFF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FF3D2-69D8-4922-8642-96F79D756856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os objetos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FF82865E-466B-47A2-8840-1577E4BEE312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3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4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52440-F35E-41CB-9D6D-3EC34543B1FE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Dos objetos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B3ACD0E9-9D9C-4B9C-B97C-E9E6860FAA7E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3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4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823AC-BDFE-46C6-977D-3E2B349FF4AD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Dos objetos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D234C915-88F9-4315-B2A5-AC8933D653CD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3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4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23278-B325-4A22-A8D1-9906744CDDA4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Dos objetos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377935" y="1357799"/>
            <a:ext cx="9463358" cy="472285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rgbClr val="56AC4B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9" name="2 Marcador de contenido"/>
          <p:cNvSpPr>
            <a:spLocks noGrp="1"/>
          </p:cNvSpPr>
          <p:nvPr>
            <p:ph idx="1"/>
          </p:nvPr>
        </p:nvSpPr>
        <p:spPr>
          <a:xfrm>
            <a:off x="1086511" y="1948154"/>
            <a:ext cx="8203668" cy="3246956"/>
          </a:xfrm>
        </p:spPr>
        <p:txBody>
          <a:bodyPr>
            <a:normAutofit/>
          </a:bodyPr>
          <a:lstStyle>
            <a:lvl1pPr algn="l">
              <a:buFont typeface="Arial" pitchFamily="34" charset="0"/>
              <a:buChar char="•"/>
              <a:defRPr sz="1800" b="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</p:txBody>
      </p:sp>
      <p:sp>
        <p:nvSpPr>
          <p:cNvPr id="4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8C081-4FEA-4666-B118-796C12BD1F7F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5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189D4-23C3-4933-9121-209449F4659D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vertical y text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C2675-5322-4E32-9B94-35B6E4EA26A3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624E9-7C7E-4927-9B1D-65F128A52652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En blanc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6EECD-28A8-4B9F-971E-1C7311F60451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E20D9-DC41-4835-BFFB-654FB928EDC7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01972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7969"/>
            <a:ext cx="7178400" cy="1015663"/>
          </a:xfr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lang="es-CO" sz="3000" dirty="0">
                <a:solidFill>
                  <a:srgbClr val="636463"/>
                </a:solidFill>
                <a:latin typeface="Interstate Mono Bold" charset="0"/>
                <a:ea typeface="Osaka" charset="-128"/>
                <a:cs typeface="+mn-cs"/>
              </a:defRPr>
            </a:lvl1pPr>
          </a:lstStyle>
          <a:p>
            <a:pPr lvl="0"/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051" y="4256010"/>
            <a:ext cx="6782158" cy="593902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  <a:latin typeface="Helvetica LT Narrow" pitchFamily="2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7FE9E-21BF-4615-B318-39B3F11DFA34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382C4-6841-4EE0-B648-38126BF85B60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3875" y="1225412"/>
            <a:ext cx="7487179" cy="430887"/>
          </a:xfrm>
          <a:noFill/>
          <a:ln>
            <a:noFill/>
          </a:ln>
          <a:effectLst/>
          <a:extLst/>
        </p:spPr>
        <p:txBody>
          <a:bodyPr rtlCol="0">
            <a:spAutoFit/>
          </a:bodyPr>
          <a:lstStyle>
            <a:lvl1pPr>
              <a:defRPr lang="es-CO" sz="2200">
                <a:solidFill>
                  <a:srgbClr val="EEA420"/>
                </a:solidFill>
                <a:latin typeface="Interstate Mono Bold" charset="0"/>
                <a:ea typeface="Osaka" charset="-128"/>
                <a:cs typeface="+mn-cs"/>
              </a:defRPr>
            </a:lvl1pPr>
          </a:lstStyle>
          <a:p>
            <a:pPr lvl="0"/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F4998-9464-4FC8-98FF-0EAD51D0C5ED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4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5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3C020-94DE-4BAD-9673-6B4163FC6479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3875" y="1274773"/>
            <a:ext cx="7343164" cy="430887"/>
          </a:xfrm>
          <a:noFill/>
          <a:ln>
            <a:noFill/>
          </a:ln>
          <a:effectLst/>
          <a:extLst/>
        </p:spPr>
        <p:txBody>
          <a:bodyPr rtlCol="0">
            <a:spAutoFit/>
          </a:bodyPr>
          <a:lstStyle>
            <a:lvl1pPr>
              <a:defRPr lang="es-CO" sz="2200">
                <a:solidFill>
                  <a:srgbClr val="EEA420"/>
                </a:solidFill>
                <a:latin typeface="Interstate Mono Bold" charset="0"/>
                <a:ea typeface="Osaka" charset="-128"/>
                <a:cs typeface="+mn-cs"/>
              </a:defRPr>
            </a:lvl1pPr>
          </a:lstStyle>
          <a:p>
            <a:pPr lvl="0"/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138FF-8A2C-4558-A60F-9933DB80122F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4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5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EC256-0DFD-4768-8FEE-2D0F02C11067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4800" y="1197558"/>
            <a:ext cx="7178400" cy="430887"/>
          </a:xfrm>
          <a:noFill/>
          <a:ln>
            <a:noFill/>
          </a:ln>
          <a:effectLst/>
          <a:extLst/>
        </p:spPr>
        <p:txBody>
          <a:bodyPr rtlCol="0">
            <a:spAutoFit/>
          </a:bodyPr>
          <a:lstStyle>
            <a:lvl1pPr>
              <a:defRPr lang="es-CO" sz="2200">
                <a:solidFill>
                  <a:srgbClr val="EEA420"/>
                </a:solidFill>
                <a:latin typeface="Interstate Mono Bold" charset="0"/>
                <a:ea typeface="Osaka" charset="-128"/>
                <a:cs typeface="+mn-cs"/>
              </a:defRPr>
            </a:lvl1pPr>
          </a:lstStyle>
          <a:p>
            <a:pPr lvl="0"/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32CC5-4870-419F-98F0-31DB4112845A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10C09-5380-43FE-9B34-97B8C766AE54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Sólo el título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3875" y="1274773"/>
            <a:ext cx="7487179" cy="430887"/>
          </a:xfrm>
          <a:noFill/>
          <a:ln>
            <a:noFill/>
          </a:ln>
          <a:effectLst/>
          <a:extLst/>
        </p:spPr>
        <p:txBody>
          <a:bodyPr rtlCol="0">
            <a:spAutoFit/>
          </a:bodyPr>
          <a:lstStyle>
            <a:lvl1pPr>
              <a:defRPr lang="es-CO" sz="2200">
                <a:solidFill>
                  <a:srgbClr val="EEA420"/>
                </a:solidFill>
                <a:latin typeface="Interstate Mono Bold" charset="0"/>
                <a:ea typeface="Osaka" charset="-128"/>
                <a:cs typeface="+mn-cs"/>
              </a:defRPr>
            </a:lvl1pPr>
          </a:lstStyle>
          <a:p>
            <a:pPr lvl="0"/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1BFB8-77E8-49E2-8BE2-588F129E51D9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189D6-0FD8-44CD-B760-C7DD7A00497E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87272" y="2597547"/>
            <a:ext cx="8565833" cy="1214812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11619" y="3837293"/>
            <a:ext cx="7054215" cy="822549"/>
          </a:xfrm>
        </p:spPr>
        <p:txBody>
          <a:bodyPr>
            <a:normAutofit/>
          </a:bodyPr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0D13F-57E5-4B27-9736-C30BD56ED8FC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45FDD-F7E8-4A70-8B9E-78F3BE7C6FE2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6 Imagen" descr="amanecer_marca_smal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51" y="204788"/>
            <a:ext cx="2047875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377935" y="295158"/>
            <a:ext cx="9069705" cy="53132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rgbClr val="56AC4B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63DB-1A8E-4575-8BFE-79C36C9D7782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2A054-B631-42E3-9093-2507B3F7D2BE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Marcador de título"/>
          <p:cNvSpPr>
            <a:spLocks noGrp="1"/>
          </p:cNvSpPr>
          <p:nvPr>
            <p:ph type="title"/>
          </p:nvPr>
        </p:nvSpPr>
        <p:spPr bwMode="auto">
          <a:xfrm>
            <a:off x="503239" y="227013"/>
            <a:ext cx="907097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CO" smtClean="0"/>
          </a:p>
        </p:txBody>
      </p:sp>
      <p:sp>
        <p:nvSpPr>
          <p:cNvPr id="5123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503239" y="1322388"/>
            <a:ext cx="9070975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03239" y="5253039"/>
            <a:ext cx="2352675" cy="30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8B864E-240E-4A84-B321-31F3F062D4F8}" type="datetimeFigureOut">
              <a:rPr lang="es-CO"/>
              <a:pPr>
                <a:defRPr/>
              </a:pPr>
              <a:t>20/09/12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443289" y="5253039"/>
            <a:ext cx="3190875" cy="30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221539" y="5253039"/>
            <a:ext cx="2352675" cy="30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09F1D8-D6B1-466D-9603-EFFF9F7C4671}" type="slidenum">
              <a:rPr lang="es-CO"/>
              <a:pPr>
                <a:defRPr/>
              </a:pPr>
              <a:t>‹Nr.›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4" r:id="rId1"/>
    <p:sldLayoutId id="2147484265" r:id="rId2"/>
    <p:sldLayoutId id="2147484266" r:id="rId3"/>
    <p:sldLayoutId id="2147484267" r:id="rId4"/>
    <p:sldLayoutId id="2147484268" r:id="rId5"/>
    <p:sldLayoutId id="2147484269" r:id="rId6"/>
    <p:sldLayoutId id="2147484270" r:id="rId7"/>
    <p:sldLayoutId id="2147484271" r:id="rId8"/>
    <p:sldLayoutId id="2147484273" r:id="rId9"/>
    <p:sldLayoutId id="2147484274" r:id="rId10"/>
    <p:sldLayoutId id="2147484275" r:id="rId11"/>
    <p:sldLayoutId id="2147484276" r:id="rId12"/>
    <p:sldLayoutId id="2147484278" r:id="rId13"/>
    <p:sldLayoutId id="2147484279" r:id="rId14"/>
    <p:sldLayoutId id="2147484281" r:id="rId15"/>
    <p:sldLayoutId id="2147484282" r:id="rId16"/>
    <p:sldLayoutId id="2147484283" r:id="rId17"/>
    <p:sldLayoutId id="2147484284" r:id="rId18"/>
    <p:sldLayoutId id="2147484285" r:id="rId19"/>
    <p:sldLayoutId id="2147484288" r:id="rId20"/>
    <p:sldLayoutId id="2147484289" r:id="rId21"/>
    <p:sldLayoutId id="2147484290" r:id="rId22"/>
    <p:sldLayoutId id="2147484294" r:id="rId23"/>
    <p:sldLayoutId id="2147484296" r:id="rId24"/>
    <p:sldLayoutId id="2147484300" r:id="rId25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Relationship Id="rId3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Relationship Id="rId3" Type="http://schemas.openxmlformats.org/officeDocument/2006/relationships/image" Target="../media/image48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51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 rot="16200000">
            <a:off x="6184800" y="2265614"/>
            <a:ext cx="5670000" cy="1138773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4000" dirty="0" smtClean="0">
                <a:solidFill>
                  <a:srgbClr val="659DB2"/>
                </a:solidFill>
                <a:latin typeface="Interstate Light Comp" charset="0"/>
              </a:rPr>
              <a:t>  </a:t>
            </a:r>
            <a:r>
              <a:rPr lang="es-ES_tradnl" sz="2800" b="1" dirty="0" smtClean="0">
                <a:solidFill>
                  <a:srgbClr val="659DB2"/>
                </a:solidFill>
                <a:latin typeface="Interstate Mono Bold"/>
              </a:rPr>
              <a:t>PRODUCCION BOVINA SOSTENIBLE</a:t>
            </a:r>
          </a:p>
        </p:txBody>
      </p:sp>
    </p:spTree>
    <p:extLst>
      <p:ext uri="{BB962C8B-B14F-4D97-AF65-F5344CB8AC3E}">
        <p14:creationId xmlns:p14="http://schemas.microsoft.com/office/powerpoint/2010/main" val="85228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/>
          </p:cNvSpPr>
          <p:nvPr/>
        </p:nvSpPr>
        <p:spPr bwMode="auto">
          <a:xfrm rot="16200000">
            <a:off x="7543721" y="2981229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GIRA  Y CAPACITACIÓN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0617" y="1215655"/>
            <a:ext cx="7556500" cy="399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7945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/>
          </p:cNvSpPr>
          <p:nvPr/>
        </p:nvSpPr>
        <p:spPr bwMode="auto">
          <a:xfrm rot="16200000">
            <a:off x="7543721" y="2981229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GIRA  Y CAPACITACIÓN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4349" y="1177503"/>
            <a:ext cx="6412300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0344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/>
          </p:cNvSpPr>
          <p:nvPr/>
        </p:nvSpPr>
        <p:spPr bwMode="auto">
          <a:xfrm rot="16200000">
            <a:off x="7543721" y="2981229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GIRA  Y CAPACITACIÓN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269" y="1077488"/>
            <a:ext cx="7556500" cy="397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1204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/>
          </p:cNvSpPr>
          <p:nvPr/>
        </p:nvSpPr>
        <p:spPr bwMode="auto">
          <a:xfrm rot="16200000">
            <a:off x="7543721" y="2981229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GIRA  Y CAPACITACIÓN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3583" y="961479"/>
            <a:ext cx="7035501" cy="423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6263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/>
          </p:cNvSpPr>
          <p:nvPr/>
        </p:nvSpPr>
        <p:spPr bwMode="auto">
          <a:xfrm rot="16200000">
            <a:off x="7543721" y="2981229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GIRA  Y CAPACITACIÓN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6277" y="1177503"/>
            <a:ext cx="7556500" cy="368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6399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/>
          </p:cNvSpPr>
          <p:nvPr/>
        </p:nvSpPr>
        <p:spPr bwMode="auto">
          <a:xfrm rot="16200000">
            <a:off x="7543721" y="2981229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GIRA  Y CAPACITACIÓN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6277" y="1033487"/>
            <a:ext cx="7556500" cy="393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9225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70173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465802" y="2727734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DIAGNOSTICO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10333" y="1101234"/>
            <a:ext cx="5891941" cy="4108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85203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70173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465802" y="2727734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DIAGNOSTICO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10" t="11089" r="9784" b="11966"/>
          <a:stretch/>
        </p:blipFill>
        <p:spPr bwMode="auto">
          <a:xfrm>
            <a:off x="1510333" y="1056191"/>
            <a:ext cx="5905374" cy="4225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84494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70173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465802" y="2727734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DIAGNOSTICO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253" y="1028437"/>
            <a:ext cx="5779690" cy="441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09609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70173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465802" y="2727734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DIAGNOSTICO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6197" y="1120868"/>
            <a:ext cx="8412331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44736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80306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Interstate Mono Bold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Interstate Mono Bold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01333" y="924311"/>
            <a:ext cx="4464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b="1" i="1" dirty="0" smtClean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  <a:sym typeface="Wingdings"/>
            </a:endParaRPr>
          </a:p>
          <a:p>
            <a:r>
              <a:rPr lang="es-CO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sym typeface="Wingdings"/>
              </a:rPr>
              <a:t>Objetivo del Programa</a:t>
            </a:r>
            <a:r>
              <a:rPr lang="en-US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sym typeface="Wingdings"/>
              </a:rPr>
              <a:t>:</a:t>
            </a:r>
            <a:endParaRPr lang="es-CO" b="1" i="1" dirty="0" smtClean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  <a:sym typeface="Wingdings"/>
            </a:endParaRPr>
          </a:p>
          <a:p>
            <a:pPr algn="just"/>
            <a:r>
              <a:rPr lang="es-MX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rPr>
              <a:t>Mejorar las condiciones socio-ambientales </a:t>
            </a:r>
            <a:r>
              <a:rPr lang="es-MX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rPr>
              <a:t>y productivas de los ganaderos en </a:t>
            </a:r>
            <a:r>
              <a:rPr lang="es-MX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rPr>
              <a:t>la </a:t>
            </a:r>
            <a:r>
              <a:rPr lang="es-MX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rPr>
              <a:t>Orinoquia.</a:t>
            </a:r>
          </a:p>
          <a:p>
            <a:pPr algn="just"/>
            <a:endParaRPr lang="es-CO" dirty="0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3995" y="1393827"/>
            <a:ext cx="4849896" cy="3168052"/>
          </a:xfrm>
          <a:prstGeom prst="rect">
            <a:avLst/>
          </a:prstGeom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182741" y="3730882"/>
            <a:ext cx="32403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Recuperando el medio ambiente</a:t>
            </a:r>
            <a:r>
              <a:rPr lang="es-E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" sz="1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produciendo </a:t>
            </a:r>
            <a:r>
              <a:rPr lang="es-E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leche y carne de </a:t>
            </a:r>
            <a:r>
              <a:rPr lang="es-ES" sz="1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calidad.</a:t>
            </a:r>
            <a:endParaRPr lang="es-ES" sz="1600" b="1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 bwMode="auto">
          <a:xfrm>
            <a:off x="258975" y="2401639"/>
            <a:ext cx="43146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s-ES_tradnl" sz="3000" kern="1200" dirty="0">
                <a:solidFill>
                  <a:srgbClr val="636463"/>
                </a:solidFill>
                <a:latin typeface="Interstate Mono Bold" charset="0"/>
                <a:ea typeface="Osaka" charset="-128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defRPr/>
            </a:pPr>
            <a:r>
              <a:rPr lang="es-CO" sz="1600" b="1" dirty="0" smtClean="0">
                <a:solidFill>
                  <a:srgbClr val="0FA32F"/>
                </a:solidFill>
                <a:latin typeface="Interstate Mono Bold"/>
              </a:rPr>
              <a:t>EXPERIENCIA</a:t>
            </a:r>
            <a:r>
              <a:rPr lang="en-US" sz="1600" b="1" dirty="0" smtClean="0">
                <a:solidFill>
                  <a:srgbClr val="0FA32F"/>
                </a:solidFill>
                <a:latin typeface="Interstate Mono Bold"/>
              </a:rPr>
              <a:t>:</a:t>
            </a:r>
            <a:r>
              <a:rPr lang="es-CO" sz="1600" b="1" dirty="0" smtClean="0">
                <a:solidFill>
                  <a:srgbClr val="0FA32F"/>
                </a:solidFill>
                <a:latin typeface="Interstate Mono Bold"/>
              </a:rPr>
              <a:t> </a:t>
            </a:r>
          </a:p>
          <a:p>
            <a:pPr algn="l" eaLnBrk="1" hangingPunct="1">
              <a:defRPr/>
            </a:pPr>
            <a:r>
              <a:rPr lang="es-CO" sz="1600" b="1" dirty="0" smtClean="0">
                <a:solidFill>
                  <a:srgbClr val="EEA420"/>
                </a:solidFill>
                <a:latin typeface="Interstate Mono Bold"/>
              </a:rPr>
              <a:t>Generación de capacidades productivas ganaderas en la Orinoquia.</a:t>
            </a:r>
            <a:endParaRPr lang="es-ES" sz="1600" b="1" dirty="0" smtClean="0">
              <a:solidFill>
                <a:srgbClr val="EEA420"/>
              </a:solidFill>
              <a:latin typeface="Interstate Mono Bold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470" y="3517042"/>
            <a:ext cx="4098602" cy="104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70173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465802" y="2727734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DIAGNOSTICO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2221" y="1177502"/>
            <a:ext cx="8221429" cy="37748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41559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580201" y="2885338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IMPLEMENTACION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362778" y="1107654"/>
            <a:ext cx="4320480" cy="3868229"/>
            <a:chOff x="142181" y="1107654"/>
            <a:chExt cx="4320480" cy="3868229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42181" y="1107654"/>
              <a:ext cx="4320480" cy="386822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1 Rectángulo redondeado"/>
            <p:cNvSpPr/>
            <p:nvPr/>
          </p:nvSpPr>
          <p:spPr>
            <a:xfrm>
              <a:off x="718245" y="1393527"/>
              <a:ext cx="1152128" cy="288032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21EF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 smtClean="0">
                  <a:solidFill>
                    <a:srgbClr val="FF0000"/>
                  </a:solidFill>
                  <a:latin typeface="Arial Narrow" pitchFamily="34" charset="0"/>
                </a:rPr>
                <a:t>ANTES</a:t>
              </a:r>
              <a:endParaRPr lang="es-ES" b="1" dirty="0">
                <a:solidFill>
                  <a:srgbClr val="FF0000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6" name="5 Grupo"/>
          <p:cNvGrpSpPr/>
          <p:nvPr/>
        </p:nvGrpSpPr>
        <p:grpSpPr>
          <a:xfrm>
            <a:off x="4880615" y="1107654"/>
            <a:ext cx="4118550" cy="3844720"/>
            <a:chOff x="4660018" y="1107654"/>
            <a:chExt cx="4118550" cy="3844720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660018" y="1107654"/>
              <a:ext cx="4118550" cy="38447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6 Rectángulo redondeado"/>
            <p:cNvSpPr/>
            <p:nvPr/>
          </p:nvSpPr>
          <p:spPr>
            <a:xfrm>
              <a:off x="5038725" y="1393527"/>
              <a:ext cx="1152128" cy="288032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21EF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 smtClean="0">
                  <a:solidFill>
                    <a:srgbClr val="FF0000"/>
                  </a:solidFill>
                  <a:latin typeface="Arial Narrow" pitchFamily="34" charset="0"/>
                </a:rPr>
                <a:t>DESPUÉS</a:t>
              </a:r>
              <a:endParaRPr lang="es-ES" b="1" dirty="0">
                <a:solidFill>
                  <a:srgbClr val="FF0000"/>
                </a:solidFill>
                <a:latin typeface="Arial Narrow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50564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393794" y="2885338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IMPLEMENTACIÓN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89" y="1419877"/>
            <a:ext cx="4354247" cy="3265686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1385" y="1419877"/>
            <a:ext cx="4248473" cy="328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4439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393794" y="2885338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IMPLEMENTACIÓN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601" y="918305"/>
            <a:ext cx="7556500" cy="439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3119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393794" y="2885338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IMPLEMENTACIÓN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2523" y="916239"/>
            <a:ext cx="5866482" cy="439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1720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393794" y="2885338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IMPLEMENTACIÓN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2523" y="970245"/>
            <a:ext cx="5722466" cy="429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4397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393794" y="2885338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IMPLEMENTACIÓN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0373" y="1105495"/>
            <a:ext cx="5578450" cy="418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240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393794" y="2885338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IMPLEMENTACIÓN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6357" y="916239"/>
            <a:ext cx="5866482" cy="439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5728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393794" y="2885338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IMPLEMENTACIÓN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6999" y="1017983"/>
            <a:ext cx="7030078" cy="419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6603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393794" y="2885338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IMPLEMENTACIÓN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245" y="1177503"/>
            <a:ext cx="7394435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353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465802" y="2854881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DESCRIPCIÓN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88" y="1105495"/>
            <a:ext cx="3516393" cy="2637295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4589" y="1105495"/>
            <a:ext cx="5177493" cy="388312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05" y="3983591"/>
            <a:ext cx="2914742" cy="100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175646"/>
      </p:ext>
    </p:extLst>
  </p:cSld>
  <p:clrMapOvr>
    <a:masterClrMapping/>
  </p:clrMapOvr>
  <p:transition xmlns:p14="http://schemas.microsoft.com/office/powerpoint/2010/main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393794" y="2885338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IMPLEMENTACIÓN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7328" y="1075256"/>
            <a:ext cx="3061370" cy="4081827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0654" y="1095685"/>
            <a:ext cx="3074375" cy="408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5660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55149" y="1105495"/>
            <a:ext cx="646112" cy="367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8365" y="1067862"/>
            <a:ext cx="5704938" cy="427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282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681826" y="2820621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AREA LIBERADA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10" t="11089" r="9784" b="11966"/>
          <a:stretch/>
        </p:blipFill>
        <p:spPr bwMode="auto">
          <a:xfrm>
            <a:off x="142181" y="1056191"/>
            <a:ext cx="5905374" cy="4225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6677" y="1359826"/>
            <a:ext cx="4608512" cy="3618496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6406877" y="305145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B050"/>
                </a:solidFill>
              </a:rPr>
              <a:t>0,4 Has</a:t>
            </a:r>
            <a:endParaRPr lang="es-E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0114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681826" y="2820621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TRASFERENCIA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7081" y="1033012"/>
            <a:ext cx="7556500" cy="403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5397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 rot="16200000">
            <a:off x="6184800" y="2265614"/>
            <a:ext cx="5670000" cy="1138773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4000" dirty="0" smtClean="0">
                <a:solidFill>
                  <a:srgbClr val="659DB2"/>
                </a:solidFill>
                <a:latin typeface="Interstate Light Comp" charset="0"/>
              </a:rPr>
              <a:t>  </a:t>
            </a:r>
            <a:r>
              <a:rPr lang="es-ES_tradnl" sz="2800" b="1" dirty="0" smtClean="0">
                <a:solidFill>
                  <a:srgbClr val="659DB2"/>
                </a:solidFill>
                <a:latin typeface="Interstate Mono Bold"/>
              </a:rPr>
              <a:t>PRODUCCION BOVINA SOSTENIBLE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310143" y="4489871"/>
            <a:ext cx="278634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4400" b="1" cap="none" spc="0" dirty="0" smtClean="0">
                <a:ln/>
                <a:solidFill>
                  <a:srgbClr val="0FA32F"/>
                </a:solidFill>
                <a:effectLst/>
              </a:rPr>
              <a:t>GRACIAS</a:t>
            </a:r>
            <a:endParaRPr lang="es-ES" sz="4400" b="1" cap="none" spc="0" dirty="0">
              <a:ln/>
              <a:solidFill>
                <a:srgbClr val="0FA32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168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465802" y="2670215"/>
            <a:ext cx="36724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SOCIALIZACIÓN E INSCRIPCIÓN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8505" y="1033487"/>
            <a:ext cx="732857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112980"/>
      </p:ext>
    </p:extLst>
  </p:cSld>
  <p:clrMapOvr>
    <a:masterClrMapping/>
  </p:clrMapOvr>
  <p:transition xmlns:p14="http://schemas.microsoft.com/office/powerpoint/2010/main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/>
          </p:cNvSpPr>
          <p:nvPr/>
        </p:nvSpPr>
        <p:spPr bwMode="auto">
          <a:xfrm rot="16200000">
            <a:off x="7465802" y="2854881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VIABILIZACIÓN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4389" y="993794"/>
            <a:ext cx="5578450" cy="418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10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/>
          </p:cNvSpPr>
          <p:nvPr/>
        </p:nvSpPr>
        <p:spPr bwMode="auto">
          <a:xfrm rot="16200000">
            <a:off x="7543721" y="2981229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GIRA  Y CAPACITACIÓN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0475" y="1013457"/>
            <a:ext cx="6874594" cy="421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7373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/>
          </p:cNvSpPr>
          <p:nvPr/>
        </p:nvSpPr>
        <p:spPr bwMode="auto">
          <a:xfrm rot="16200000">
            <a:off x="7543721" y="2981229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GIRA  Y CAPACITACIÓN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4309" y="1105495"/>
            <a:ext cx="7174758" cy="394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9190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/>
          </p:cNvSpPr>
          <p:nvPr/>
        </p:nvSpPr>
        <p:spPr bwMode="auto">
          <a:xfrm rot="16200000">
            <a:off x="7543721" y="2981229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GIRA  Y CAPACITACIÓN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6276" y="1249511"/>
            <a:ext cx="7323127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1392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42181" y="457423"/>
            <a:ext cx="8566150" cy="430887"/>
          </a:xfrm>
        </p:spPr>
        <p:txBody>
          <a:bodyPr/>
          <a:lstStyle/>
          <a:p>
            <a:pPr algn="l" eaLnBrk="1" hangingPunct="1">
              <a:defRPr/>
            </a:pPr>
            <a:r>
              <a:rPr lang="es-CO" sz="2200" b="1" dirty="0" smtClean="0">
                <a:solidFill>
                  <a:srgbClr val="EEA420"/>
                </a:solidFill>
                <a:latin typeface="Arial" pitchFamily="34" charset="0"/>
                <a:cs typeface="Arial" pitchFamily="34" charset="0"/>
              </a:rPr>
              <a:t>PRODUCCION BOVINA SOSTENIBLE  </a:t>
            </a:r>
            <a:endParaRPr lang="es-ES" sz="2200" b="1" dirty="0" smtClean="0">
              <a:solidFill>
                <a:srgbClr val="EEA42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/>
          </p:cNvSpPr>
          <p:nvPr/>
        </p:nvSpPr>
        <p:spPr bwMode="auto">
          <a:xfrm rot="16200000">
            <a:off x="7543721" y="2981229"/>
            <a:ext cx="3672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lang="es-ES_tradnl" sz="2200" b="1" dirty="0">
                <a:solidFill>
                  <a:srgbClr val="EEA420"/>
                </a:solidFill>
                <a:latin typeface="Interstate Mono Bold"/>
                <a:ea typeface="Osaka" charset="-128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pPr algn="ctr"/>
            <a:r>
              <a:rPr lang="es-ES" sz="2400" dirty="0" smtClean="0">
                <a:latin typeface="Arial" pitchFamily="34" charset="0"/>
                <a:cs typeface="Arial" pitchFamily="34" charset="0"/>
              </a:rPr>
              <a:t>GIRA  Y CAPACITACIÓN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269" y="1033487"/>
            <a:ext cx="7556500" cy="394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6935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16715</TotalTime>
  <Words>204</Words>
  <Application>Microsoft Macintosh PowerPoint</Application>
  <PresentationFormat>Personalizado</PresentationFormat>
  <Paragraphs>74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Tema de Office</vt:lpstr>
      <vt:lpstr>Presentación de PowerPoint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PRODUCCION BOVINA SOSTENIBLE  </vt:lpstr>
      <vt:lpstr>Presentación de PowerPoint</vt:lpstr>
    </vt:vector>
  </TitlesOfParts>
  <Company>Fundación Amanecer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Cj</dc:creator>
  <cp:lastModifiedBy>Paula Vanessa Páez Cardona</cp:lastModifiedBy>
  <cp:revision>964</cp:revision>
  <dcterms:created xsi:type="dcterms:W3CDTF">2011-03-18T01:52:51Z</dcterms:created>
  <dcterms:modified xsi:type="dcterms:W3CDTF">2012-09-20T21:53:52Z</dcterms:modified>
</cp:coreProperties>
</file>