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4" r:id="rId3"/>
    <p:sldId id="273" r:id="rId4"/>
    <p:sldId id="258" r:id="rId5"/>
    <p:sldId id="260" r:id="rId6"/>
    <p:sldId id="271" r:id="rId7"/>
    <p:sldId id="266" r:id="rId8"/>
    <p:sldId id="275" r:id="rId9"/>
    <p:sldId id="265" r:id="rId10"/>
    <p:sldId id="270" r:id="rId11"/>
    <p:sldId id="272" r:id="rId12"/>
    <p:sldId id="269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202"/>
    <a:srgbClr val="1AC004"/>
    <a:srgbClr val="F58427"/>
    <a:srgbClr val="FF9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15" autoAdjust="0"/>
  </p:normalViewPr>
  <p:slideViewPr>
    <p:cSldViewPr>
      <p:cViewPr>
        <p:scale>
          <a:sx n="55" d="100"/>
          <a:sy n="55" d="100"/>
        </p:scale>
        <p:origin x="-2640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Hoja1!$C$2</c:f>
              <c:strCache>
                <c:ptCount val="1"/>
                <c:pt idx="0">
                  <c:v>PORCENTAJE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/>
                      <a:t>39,05 %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b="1"/>
                      <a:t>21,95%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b="1"/>
                      <a:t>11,65%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 b="1"/>
                      <a:t>27,36%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Hoja1!$A$3:$A$6</c:f>
              <c:strCache>
                <c:ptCount val="4"/>
                <c:pt idx="0">
                  <c:v>SDDE</c:v>
                </c:pt>
                <c:pt idx="1">
                  <c:v>SEC.REGION CAPITAL</c:v>
                </c:pt>
                <c:pt idx="2">
                  <c:v>SEC.AGRICULTURA</c:v>
                </c:pt>
                <c:pt idx="3">
                  <c:v>ECOPETROL</c:v>
                </c:pt>
              </c:strCache>
            </c:strRef>
          </c:cat>
          <c:val>
            <c:numRef>
              <c:f>Hoja1!$C$3:$C$6</c:f>
              <c:numCache>
                <c:formatCode>0.00</c:formatCode>
                <c:ptCount val="4"/>
                <c:pt idx="0">
                  <c:v>39.04510395314947</c:v>
                </c:pt>
                <c:pt idx="1">
                  <c:v>21.94896839760029</c:v>
                </c:pt>
                <c:pt idx="2">
                  <c:v>11.65055521182686</c:v>
                </c:pt>
                <c:pt idx="3">
                  <c:v>27.35537243742338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072287800"/>
        <c:axId val="2072290776"/>
      </c:barChart>
      <c:catAx>
        <c:axId val="20722878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s-ES"/>
          </a:p>
        </c:txPr>
        <c:crossAx val="2072290776"/>
        <c:crosses val="autoZero"/>
        <c:auto val="1"/>
        <c:lblAlgn val="ctr"/>
        <c:lblOffset val="100"/>
        <c:noMultiLvlLbl val="0"/>
      </c:catAx>
      <c:valAx>
        <c:axId val="207229077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crossAx val="207228780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FA925-8F1C-478E-8232-C36885F56E99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95904-9D3C-4114-93EF-51B3CFCB9461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242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5904-9D3C-4114-93EF-51B3CFCB9461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700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95904-9D3C-4114-93EF-51B3CFCB9461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70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4C3A03-7E3E-42F0-92DE-F1ECF3FD1FDA}" type="datetimeFigureOut">
              <a:rPr lang="es-CO" smtClean="0"/>
              <a:pPr/>
              <a:t>20/09/12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667077-7AD4-455B-8F74-F70EABA9C199}" type="slidenum">
              <a:rPr lang="es-CO" smtClean="0"/>
              <a:pPr/>
              <a:t>‹Nr.›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hyperlink" Target="mailto:navia.beltran@apave.org.c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21530" y="0"/>
            <a:ext cx="9144000" cy="1340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ASOCIACION DE PRODUCTORES  AGROPECUARIOS CON VISION Y EMPRNDIMIENTO  “ APAVE”</a:t>
            </a:r>
          </a:p>
        </p:txBody>
      </p:sp>
      <p:pic>
        <p:nvPicPr>
          <p:cNvPr id="43" name="42 Imagen" descr="F:\Desktop\APAVE\LOGO APAVE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526324"/>
            <a:ext cx="2448272" cy="71551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45 Rectángulo"/>
          <p:cNvSpPr/>
          <p:nvPr/>
        </p:nvSpPr>
        <p:spPr>
          <a:xfrm>
            <a:off x="1" y="5539591"/>
            <a:ext cx="9102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/>
              <a:t>PRIMER ENCUENTRO NACIONAL DE INTERCAMBIO DE EXPERIENCIAS PARA LA GENERACIÓN DE CAPACIDADES PRODUCTIVAS</a:t>
            </a:r>
            <a:r>
              <a:rPr lang="es-ES" sz="2400" dirty="0" smtClean="0"/>
              <a:t>, </a:t>
            </a:r>
            <a:r>
              <a:rPr lang="es-ES" sz="2400" b="1" dirty="0" smtClean="0"/>
              <a:t>EN VILAVICENCIO  Septiembre 7 /2012</a:t>
            </a:r>
            <a:endParaRPr lang="es-ES" sz="2400" b="1" dirty="0"/>
          </a:p>
        </p:txBody>
      </p:sp>
      <p:sp>
        <p:nvSpPr>
          <p:cNvPr id="52" name="51 Rectángulo"/>
          <p:cNvSpPr/>
          <p:nvPr/>
        </p:nvSpPr>
        <p:spPr>
          <a:xfrm>
            <a:off x="-41339" y="5493425"/>
            <a:ext cx="5765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noProof="1">
                <a:latin typeface="Calibri" pitchFamily="34" charset="0"/>
                <a:cs typeface="Calibri" pitchFamily="34" charset="0"/>
              </a:rPr>
              <a:t/>
            </a:r>
            <a:br>
              <a:rPr lang="es-ES" noProof="1">
                <a:latin typeface="Calibri" pitchFamily="34" charset="0"/>
                <a:cs typeface="Calibri" pitchFamily="34" charset="0"/>
              </a:rPr>
            </a:br>
            <a:endParaRPr lang="es-ES" dirty="0"/>
          </a:p>
        </p:txBody>
      </p:sp>
      <p:grpSp>
        <p:nvGrpSpPr>
          <p:cNvPr id="6" name="5 Grupo"/>
          <p:cNvGrpSpPr/>
          <p:nvPr/>
        </p:nvGrpSpPr>
        <p:grpSpPr>
          <a:xfrm>
            <a:off x="467544" y="1556792"/>
            <a:ext cx="8064896" cy="3936633"/>
            <a:chOff x="146395" y="793547"/>
            <a:chExt cx="8818093" cy="5472608"/>
          </a:xfrm>
          <a:effectLst/>
        </p:grpSpPr>
        <p:pic>
          <p:nvPicPr>
            <p:cNvPr id="7" name="Picture 2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395" y="793547"/>
              <a:ext cx="2483768" cy="5472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  <p:pic>
          <p:nvPicPr>
            <p:cNvPr id="8" name="7 Imagen" descr="G:\Mesa Provincial # 18\DSC02604.JP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163" y="793547"/>
              <a:ext cx="3382926" cy="26020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8 Imagen" descr="G:\Mesa Provincial # 18\DSC02607.JPG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3089" y="2127415"/>
              <a:ext cx="2951399" cy="25363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9 Imagen" descr="G:\Mesa Provincial # 18\DSC02572.JPG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3" y="3395579"/>
              <a:ext cx="3385305" cy="279856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2464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6112"/>
            <a:ext cx="9143999" cy="1440160"/>
          </a:xfr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algn="ctr"/>
            <a:r>
              <a:rPr lang="es-E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Resultados comerciales</a:t>
            </a:r>
            <a:br>
              <a:rPr lang="es-E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s-E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del  presente año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283968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endParaRPr lang="es-ES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948808" y="2276872"/>
            <a:ext cx="3907160" cy="38190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 smtClean="0"/>
              <a:t>	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683568" y="162880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accent4">
                    <a:lumMod val="75000"/>
                  </a:schemeClr>
                </a:solidFill>
              </a:rPr>
              <a:t>MERCADOS LOCALES 2012 Municipios </a:t>
            </a:r>
          </a:p>
          <a:p>
            <a:pPr algn="ctr"/>
            <a:r>
              <a:rPr lang="es-E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Quebrada negra, Vergara, Villeta, La Peña, Sasaima</a:t>
            </a:r>
          </a:p>
          <a:p>
            <a:pPr algn="ctr"/>
            <a:endParaRPr lang="es-E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572000" y="1628800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accent4">
                    <a:lumMod val="75000"/>
                  </a:schemeClr>
                </a:solidFill>
              </a:rPr>
              <a:t>MERCADOS  REGIONALES 2012  </a:t>
            </a:r>
          </a:p>
          <a:p>
            <a:pPr algn="ctr"/>
            <a:r>
              <a:rPr lang="es-ES" b="1" dirty="0" smtClean="0">
                <a:solidFill>
                  <a:schemeClr val="accent4">
                    <a:lumMod val="75000"/>
                  </a:schemeClr>
                </a:solidFill>
              </a:rPr>
              <a:t>Municipios </a:t>
            </a:r>
          </a:p>
          <a:p>
            <a:pPr algn="ctr"/>
            <a:r>
              <a:rPr lang="es-E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Peña, Quebrada Negra, la Palma, Vergara , Cota</a:t>
            </a:r>
            <a:endParaRPr lang="es-ES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23528" y="5805264"/>
            <a:ext cx="3744416" cy="95410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Volúmenes Totales: en </a:t>
            </a:r>
            <a:r>
              <a:rPr lang="es-E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Toneladas  11.</a:t>
            </a:r>
            <a:endParaRPr lang="es-E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145193" y="5805264"/>
            <a:ext cx="3719213" cy="95410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Volúmenes Totales: en Toneladas  25.</a:t>
            </a:r>
            <a:endParaRPr lang="es-E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Downloads\DSCF11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80" y="2752625"/>
            <a:ext cx="1695947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ownloads\DSCF11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8702" y="2789016"/>
            <a:ext cx="1728192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Downloads\DSCF11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60843"/>
            <a:ext cx="1690710" cy="1544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Downloads\DSCF1119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186399"/>
            <a:ext cx="1728192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Desktop\Fotos\MERCADO EN COTA\SAM_30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312" y="2887877"/>
            <a:ext cx="1846076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Desktop\Fotos\MERCADO EN COTA\SAM_30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5459" y="2887877"/>
            <a:ext cx="1909140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WebMaster\AppData\Local\Microsoft\Windows\Temporary Internet Files\Content.IE5\VFIBZWGT\SAM_381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193" y="4306362"/>
            <a:ext cx="1757195" cy="1426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:\Desktop\FOTOGRAFIAS\LA PEÑA\MERCADO REGIONAL\SAM_370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8841" y="4313016"/>
            <a:ext cx="1755565" cy="1419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03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4283968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endParaRPr lang="es-ES" b="1" dirty="0"/>
          </a:p>
        </p:txBody>
      </p:sp>
      <p:sp>
        <p:nvSpPr>
          <p:cNvPr id="21" name="1 Título"/>
          <p:cNvSpPr>
            <a:spLocks noGrp="1"/>
          </p:cNvSpPr>
          <p:nvPr>
            <p:ph type="title"/>
          </p:nvPr>
        </p:nvSpPr>
        <p:spPr>
          <a:xfrm>
            <a:off x="0" y="16112"/>
            <a:ext cx="9143999" cy="1440160"/>
          </a:xfr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Factores CLAVES PARA EL ÉXITO DEL PROCESO</a:t>
            </a:r>
            <a:endParaRPr lang="es-E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2 Marcador de contenido"/>
          <p:cNvSpPr>
            <a:spLocks noGrp="1"/>
          </p:cNvSpPr>
          <p:nvPr>
            <p:ph idx="1"/>
          </p:nvPr>
        </p:nvSpPr>
        <p:spPr>
          <a:xfrm>
            <a:off x="971600" y="1628800"/>
            <a:ext cx="7246640" cy="410445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CREDIBILIDAD DE LA ORGANIZACIÓN EN EL TERRITORIO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CONFIANZA DEL PRODUCTOR EN LA ORGANIZACIÓN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PLANEACION Y CONCERTACION PERMANENTE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CONSTRUCCION DE LINEAMIENTOS HACIA UN MODELO DE DESARROLLO TERRITORIAL CAMPESINO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 REALES PARA LA COMERCIALIZACION DE LA PRODUCCION ORGANIZADA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187624" y="602128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PORTAFOLIO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PRODUCTOS OFERTA</a:t>
            </a:r>
          </a:p>
        </p:txBody>
      </p:sp>
    </p:spTree>
    <p:extLst>
      <p:ext uri="{BB962C8B-B14F-4D97-AF65-F5344CB8AC3E}">
        <p14:creationId xmlns:p14="http://schemas.microsoft.com/office/powerpoint/2010/main" val="203010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43999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-612576" y="5085184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tx2"/>
                </a:solidFill>
              </a:rPr>
              <a:t>NAVIA BELTRÁN C</a:t>
            </a:r>
          </a:p>
          <a:p>
            <a:pPr algn="ctr"/>
            <a:r>
              <a:rPr lang="es-ES" sz="3200" b="1" dirty="0" smtClean="0">
                <a:solidFill>
                  <a:schemeClr val="tx2"/>
                </a:solidFill>
              </a:rPr>
              <a:t>Representante Legal APAVE </a:t>
            </a:r>
          </a:p>
          <a:p>
            <a:pPr algn="ctr"/>
            <a:r>
              <a:rPr lang="es-ES" sz="2800" b="1" dirty="0" err="1" smtClean="0">
                <a:solidFill>
                  <a:schemeClr val="tx2"/>
                </a:solidFill>
              </a:rPr>
              <a:t>Cel</a:t>
            </a:r>
            <a:r>
              <a:rPr lang="es-ES" sz="2800" b="1" dirty="0" smtClean="0">
                <a:solidFill>
                  <a:schemeClr val="tx2"/>
                </a:solidFill>
              </a:rPr>
              <a:t>: 310 3282763 </a:t>
            </a:r>
          </a:p>
          <a:p>
            <a:pPr algn="ctr"/>
            <a:r>
              <a:rPr lang="es-ES" sz="2000" b="1" dirty="0" smtClean="0">
                <a:hlinkClick r:id="rId3"/>
              </a:rPr>
              <a:t>navia.beltran@apave.org.co</a:t>
            </a:r>
            <a:endParaRPr lang="es-ES" sz="2000" b="1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-36512" y="2780928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tx2"/>
                </a:solidFill>
                <a:latin typeface="Adobe Arabic" pitchFamily="18" charset="-78"/>
                <a:cs typeface="Adobe Arabic" pitchFamily="18" charset="-78"/>
              </a:rPr>
              <a:t>¡GRACIAS POR SU TIEMPO!</a:t>
            </a:r>
            <a:endParaRPr lang="es-ES" sz="3200" b="1" dirty="0">
              <a:solidFill>
                <a:schemeClr val="tx2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187624" y="224644"/>
            <a:ext cx="6552728" cy="54006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400" dirty="0" smtClean="0"/>
              <a:t>Resultados CONVENIO UNIVERSIDAD JAVERIANA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06766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" y="0"/>
            <a:ext cx="9144000" cy="1412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ASOCIACION DE PRODUCTORES  AGROPECUARIOS CON VISION Y EMPRNDIMIENTO  “ APAVE”</a:t>
            </a:r>
          </a:p>
          <a:p>
            <a:pPr algn="ctr"/>
            <a:r>
              <a:rPr lang="es-E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COBERTURA  TERRITORIAL DEL PROCESO EN CUNDINAMARCA.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1195397" y="2004732"/>
            <a:ext cx="1885888" cy="715089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municipios </a:t>
            </a:r>
          </a:p>
          <a:p>
            <a:pPr algn="ctr"/>
            <a:r>
              <a:rPr lang="es-E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articulados</a:t>
            </a:r>
            <a:endParaRPr lang="es-E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867719" y="2874729"/>
            <a:ext cx="2094393" cy="715089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1.620  familias vinculadas</a:t>
            </a:r>
            <a:endParaRPr lang="es-ES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40483" y="5531187"/>
            <a:ext cx="2631317" cy="1200329"/>
          </a:xfrm>
          <a:prstGeom prst="roundRect">
            <a:avLst>
              <a:gd name="adj" fmla="val 0"/>
            </a:avLst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Promotor y patrocinador de </a:t>
            </a:r>
            <a:r>
              <a:rPr lang="es-ES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 Mesas Provinciales, definición estrategias</a:t>
            </a:r>
            <a:endParaRPr lang="es-ES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3563888" y="1844823"/>
            <a:ext cx="5429288" cy="4786047"/>
            <a:chOff x="428607" y="30403"/>
            <a:chExt cx="6436032" cy="6605259"/>
          </a:xfrm>
        </p:grpSpPr>
        <p:pic>
          <p:nvPicPr>
            <p:cNvPr id="25" name="24 Imagen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607" y="98305"/>
              <a:ext cx="4381500" cy="5019675"/>
            </a:xfrm>
            <a:prstGeom prst="rect">
              <a:avLst/>
            </a:prstGeom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051" y="30403"/>
              <a:ext cx="1360983" cy="184398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7356" y="2453684"/>
              <a:ext cx="1327283" cy="146427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8808" y="3772888"/>
              <a:ext cx="1327283" cy="158843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28 Estrella de 10 puntas"/>
            <p:cNvSpPr/>
            <p:nvPr/>
          </p:nvSpPr>
          <p:spPr>
            <a:xfrm>
              <a:off x="1857779" y="952393"/>
              <a:ext cx="216024" cy="205147"/>
            </a:xfrm>
            <a:prstGeom prst="star10">
              <a:avLst/>
            </a:prstGeom>
            <a:solidFill>
              <a:srgbClr val="C000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29 Estrella de 10 puntas"/>
            <p:cNvSpPr/>
            <p:nvPr/>
          </p:nvSpPr>
          <p:spPr>
            <a:xfrm>
              <a:off x="1497739" y="1651856"/>
              <a:ext cx="216024" cy="205147"/>
            </a:xfrm>
            <a:prstGeom prst="star10">
              <a:avLst/>
            </a:prstGeom>
            <a:solidFill>
              <a:srgbClr val="C000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30 Estrella de 10 puntas"/>
            <p:cNvSpPr/>
            <p:nvPr/>
          </p:nvSpPr>
          <p:spPr>
            <a:xfrm>
              <a:off x="1857779" y="2608577"/>
              <a:ext cx="216024" cy="205147"/>
            </a:xfrm>
            <a:prstGeom prst="star10">
              <a:avLst/>
            </a:prstGeom>
            <a:solidFill>
              <a:srgbClr val="C000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2" name="29 Conector curvado"/>
            <p:cNvCxnSpPr>
              <a:stCxn id="29" idx="8"/>
              <a:endCxn id="26" idx="1"/>
            </p:cNvCxnSpPr>
            <p:nvPr/>
          </p:nvCxnSpPr>
          <p:spPr>
            <a:xfrm rot="16200000" flipH="1">
              <a:off x="3135920" y="-217737"/>
              <a:ext cx="1" cy="2340260"/>
            </a:xfrm>
            <a:prstGeom prst="curvedConnector4">
              <a:avLst>
                <a:gd name="adj1" fmla="val -22860000000"/>
                <a:gd name="adj2" fmla="val 52308"/>
              </a:avLst>
            </a:prstGeom>
            <a:ln w="38100">
              <a:solidFill>
                <a:srgbClr val="00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40 Conector curvado"/>
            <p:cNvCxnSpPr>
              <a:stCxn id="30" idx="9"/>
            </p:cNvCxnSpPr>
            <p:nvPr/>
          </p:nvCxnSpPr>
          <p:spPr>
            <a:xfrm rot="16200000" flipH="1">
              <a:off x="2912583" y="431368"/>
              <a:ext cx="1514376" cy="3994530"/>
            </a:xfrm>
            <a:prstGeom prst="curvedConnector4">
              <a:avLst>
                <a:gd name="adj1" fmla="val -15095"/>
                <a:gd name="adj2" fmla="val 50516"/>
              </a:avLst>
            </a:prstGeom>
            <a:ln w="38100">
              <a:solidFill>
                <a:srgbClr val="00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43 Conector curvado"/>
            <p:cNvCxnSpPr>
              <a:stCxn id="31" idx="1"/>
              <a:endCxn id="28" idx="0"/>
            </p:cNvCxnSpPr>
            <p:nvPr/>
          </p:nvCxnSpPr>
          <p:spPr>
            <a:xfrm>
              <a:off x="2073803" y="2742848"/>
              <a:ext cx="1928647" cy="1030040"/>
            </a:xfrm>
            <a:prstGeom prst="curvedConnector2">
              <a:avLst/>
            </a:prstGeom>
            <a:ln w="38100">
              <a:solidFill>
                <a:srgbClr val="00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5 Grupo"/>
            <p:cNvGrpSpPr/>
            <p:nvPr/>
          </p:nvGrpSpPr>
          <p:grpSpPr>
            <a:xfrm>
              <a:off x="2037615" y="4487201"/>
              <a:ext cx="1149421" cy="2148461"/>
              <a:chOff x="2094726" y="4418253"/>
              <a:chExt cx="1149421" cy="2214931"/>
            </a:xfrm>
          </p:grpSpPr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8780" y="4418253"/>
                <a:ext cx="633159" cy="2214931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dist="35921" dir="2700000" algn="ctr" rotWithShape="0">
                  <a:schemeClr val="bg2"/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38 CuadroTexto"/>
              <p:cNvSpPr txBox="1"/>
              <p:nvPr/>
            </p:nvSpPr>
            <p:spPr>
              <a:xfrm>
                <a:off x="2094726" y="5695000"/>
                <a:ext cx="1149421" cy="701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400" b="1" dirty="0" smtClean="0"/>
                  <a:t>Ruralidad de Bogotá</a:t>
                </a:r>
                <a:endParaRPr lang="es-ES" sz="1400" b="1" dirty="0"/>
              </a:p>
            </p:txBody>
          </p:sp>
        </p:grpSp>
        <p:sp>
          <p:nvSpPr>
            <p:cNvPr id="36" name="35 Estrella de 10 puntas"/>
            <p:cNvSpPr/>
            <p:nvPr/>
          </p:nvSpPr>
          <p:spPr>
            <a:xfrm>
              <a:off x="2041633" y="3961527"/>
              <a:ext cx="216024" cy="205147"/>
            </a:xfrm>
            <a:prstGeom prst="star10">
              <a:avLst/>
            </a:prstGeom>
            <a:solidFill>
              <a:srgbClr val="C000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7" name="15 Conector curvado"/>
            <p:cNvCxnSpPr>
              <a:stCxn id="36" idx="0"/>
            </p:cNvCxnSpPr>
            <p:nvPr/>
          </p:nvCxnSpPr>
          <p:spPr>
            <a:xfrm>
              <a:off x="2257657" y="4032403"/>
              <a:ext cx="304589" cy="534704"/>
            </a:xfrm>
            <a:prstGeom prst="curvedConnector2">
              <a:avLst/>
            </a:prstGeom>
            <a:ln w="38100">
              <a:solidFill>
                <a:srgbClr val="00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39 Rectángulo redondeado"/>
          <p:cNvSpPr/>
          <p:nvPr/>
        </p:nvSpPr>
        <p:spPr>
          <a:xfrm>
            <a:off x="611560" y="3750143"/>
            <a:ext cx="2160240" cy="715089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Firmas de acuerdos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ES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unicipales</a:t>
            </a:r>
            <a:endParaRPr lang="es-ES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323528" y="4684012"/>
            <a:ext cx="2448271" cy="715089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Firmas de acuerdos con otras regiones</a:t>
            </a:r>
            <a:endParaRPr lang="es-ES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56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2" grpId="0" animBg="1"/>
      <p:bldP spid="23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-36004" y="0"/>
            <a:ext cx="9144000" cy="1268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PROCESO REGIONAL CAMPESINO </a:t>
            </a:r>
          </a:p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MESAS PROVINCIALES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79512" y="1976645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600" b="1" dirty="0" smtClean="0">
                <a:solidFill>
                  <a:schemeClr val="tx2"/>
                </a:solidFill>
              </a:rPr>
              <a:t>Después </a:t>
            </a:r>
            <a:r>
              <a:rPr lang="es-ES" sz="2600" b="1" dirty="0">
                <a:solidFill>
                  <a:schemeClr val="tx2"/>
                </a:solidFill>
              </a:rPr>
              <a:t>de muchos intentos por organizar a los campesinos desde la </a:t>
            </a:r>
            <a:r>
              <a:rPr lang="es-ES" sz="2600" b="1" dirty="0" smtClean="0">
                <a:solidFill>
                  <a:schemeClr val="tx2"/>
                </a:solidFill>
              </a:rPr>
              <a:t>institucionalidad, encontramos </a:t>
            </a:r>
            <a:r>
              <a:rPr lang="es-ES" sz="2600" b="1" dirty="0">
                <a:solidFill>
                  <a:schemeClr val="tx2"/>
                </a:solidFill>
              </a:rPr>
              <a:t>una gran debilidad </a:t>
            </a:r>
            <a:r>
              <a:rPr lang="es-ES" sz="2600" b="1" dirty="0" smtClean="0">
                <a:solidFill>
                  <a:schemeClr val="tx2"/>
                </a:solidFill>
              </a:rPr>
              <a:t>en la  </a:t>
            </a:r>
            <a:r>
              <a:rPr lang="es-ES" sz="2600" b="1" dirty="0">
                <a:solidFill>
                  <a:schemeClr val="tx2"/>
                </a:solidFill>
              </a:rPr>
              <a:t>falta de continuidad de los </a:t>
            </a:r>
            <a:r>
              <a:rPr lang="es-ES" sz="2600" b="1" dirty="0" smtClean="0">
                <a:solidFill>
                  <a:schemeClr val="tx2"/>
                </a:solidFill>
              </a:rPr>
              <a:t>procesos. </a:t>
            </a:r>
          </a:p>
          <a:p>
            <a:pPr algn="just"/>
            <a:endParaRPr lang="es-ES" sz="2600" b="1" dirty="0">
              <a:solidFill>
                <a:schemeClr val="tx2"/>
              </a:solidFill>
            </a:endParaRPr>
          </a:p>
          <a:p>
            <a:pPr algn="just"/>
            <a:r>
              <a:rPr lang="es-ES" sz="2600" b="1" dirty="0" smtClean="0">
                <a:solidFill>
                  <a:schemeClr val="tx2"/>
                </a:solidFill>
              </a:rPr>
              <a:t>Por </a:t>
            </a:r>
            <a:r>
              <a:rPr lang="es-ES" sz="2600" b="1" dirty="0">
                <a:solidFill>
                  <a:schemeClr val="tx2"/>
                </a:solidFill>
              </a:rPr>
              <a:t>esta </a:t>
            </a:r>
            <a:r>
              <a:rPr lang="es-ES" sz="2600" b="1" dirty="0" smtClean="0">
                <a:solidFill>
                  <a:schemeClr val="tx2"/>
                </a:solidFill>
              </a:rPr>
              <a:t>razón, decidimos desde nuestra organización y los campesinos por iniciativa propia y autónoma conformar un espacio de planeación y articulación de las regiones con una concepción de planeación estratégica pensada en un modelo de desarrollo territorial campesino, que aporta a la construcción de región capital, contribuyendo así a las  administraciones públicas, privadas y académicas  y sus programas institucionales.</a:t>
            </a:r>
            <a:endParaRPr lang="es-ES" sz="2600" b="1" dirty="0">
              <a:solidFill>
                <a:schemeClr val="tx2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88632" y="1268759"/>
            <a:ext cx="2723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CONTEXTO:</a:t>
            </a:r>
            <a:endParaRPr lang="es-ES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542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120" y="1844824"/>
            <a:ext cx="4688896" cy="44644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s-ES" b="1" dirty="0"/>
              <a:t>Municipio de La Vega.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de El Rosal.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Villeta.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de Mosquera.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Supatá.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de Útica.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de Sasaima</a:t>
            </a:r>
            <a:r>
              <a:rPr lang="es-ES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Municipio de Vergara.</a:t>
            </a:r>
          </a:p>
          <a:p>
            <a:pPr>
              <a:buFont typeface="Wingdings" pitchFamily="2" charset="2"/>
              <a:buChar char="v"/>
            </a:pPr>
            <a:endParaRPr lang="es-ES" dirty="0"/>
          </a:p>
          <a:p>
            <a:pPr>
              <a:buFont typeface="Wingdings" pitchFamily="2" charset="2"/>
              <a:buChar char="v"/>
            </a:pPr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524636" y="1700808"/>
            <a:ext cx="4943908" cy="4824536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s-ES" sz="2800" b="1" dirty="0" smtClean="0"/>
              <a:t>Municipio </a:t>
            </a:r>
            <a:r>
              <a:rPr lang="es-ES" sz="2800" b="1" dirty="0"/>
              <a:t>Quebrada Negra.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Municipio de Subachoque.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Municipio de La Peña.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Municipio de El </a:t>
            </a:r>
            <a:r>
              <a:rPr lang="es-ES" sz="2800" b="1" dirty="0" smtClean="0"/>
              <a:t>Peñón.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 smtClean="0"/>
              <a:t>Municipio de  Cota </a:t>
            </a:r>
            <a:endParaRPr lang="es-ES" sz="2800" b="1" dirty="0"/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Municipio de San Cayetano.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Localidad de Santafé, </a:t>
            </a:r>
            <a:r>
              <a:rPr lang="es-ES" sz="2800" b="1" dirty="0" smtClean="0"/>
              <a:t>Ruralidad </a:t>
            </a:r>
            <a:r>
              <a:rPr lang="es-ES" sz="2800" b="1" dirty="0"/>
              <a:t>de Bogotá.</a:t>
            </a:r>
          </a:p>
          <a:p>
            <a:pPr>
              <a:buFont typeface="Wingdings" pitchFamily="2" charset="2"/>
              <a:buChar char="v"/>
            </a:pPr>
            <a:r>
              <a:rPr lang="es-ES" sz="2800" b="1" dirty="0"/>
              <a:t>Plataforma Campesina del Boyacá Real, Bogotá.</a:t>
            </a:r>
          </a:p>
          <a:p>
            <a:pPr>
              <a:buFont typeface="Wingdings" pitchFamily="2" charset="2"/>
              <a:buChar char="v"/>
            </a:pPr>
            <a:endParaRPr lang="es-ES" sz="2800" b="1" dirty="0"/>
          </a:p>
        </p:txBody>
      </p:sp>
      <p:sp>
        <p:nvSpPr>
          <p:cNvPr id="7" name="6 Rectángulo redondeado"/>
          <p:cNvSpPr/>
          <p:nvPr/>
        </p:nvSpPr>
        <p:spPr>
          <a:xfrm>
            <a:off x="12776" y="0"/>
            <a:ext cx="9023720" cy="1340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MUNICIPIOS DONDE HA ESTADO LA MESA PROVINCIAL.</a:t>
            </a:r>
            <a:endParaRPr lang="es-E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875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56"/>
            <a:ext cx="9144000" cy="1266904"/>
          </a:xfr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Estrategias de la mesa  provincial.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7504" y="1772816"/>
            <a:ext cx="890103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INNOVAR </a:t>
            </a:r>
            <a:r>
              <a:rPr lang="es-ES" sz="2200" b="1" dirty="0"/>
              <a:t>EN LOS PROCESOS </a:t>
            </a:r>
            <a:r>
              <a:rPr lang="es-ES" sz="2200" b="1" dirty="0" smtClean="0"/>
              <a:t>PRODUCTIVOS.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PLATAFORMA</a:t>
            </a:r>
            <a:r>
              <a:rPr lang="es-ES" sz="2200" b="1" dirty="0"/>
              <a:t> CAMPESINA INDIGENA AGROPOLITANA DE BOYACA </a:t>
            </a:r>
            <a:r>
              <a:rPr lang="es-ES" sz="2200" b="1" dirty="0" smtClean="0"/>
              <a:t>REAL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CAPACITACIÓN</a:t>
            </a:r>
            <a:r>
              <a:rPr lang="es-ES" sz="2200" b="1" dirty="0"/>
              <a:t>, FORMACIÓN, ENTRENAMIENTO,   EMPODERAMIENTO Y </a:t>
            </a:r>
            <a:r>
              <a:rPr lang="es-ES" sz="2200" b="1" dirty="0" smtClean="0"/>
              <a:t>APROPIACIÓN.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IMPLEMENTAR </a:t>
            </a:r>
            <a:r>
              <a:rPr lang="es-ES" sz="2200" b="1" dirty="0"/>
              <a:t>MECANISMOS DE COMUNICACIÓN Y DIVULGACIÓN QUE  PERMITA CONOCER LA PROPUESTA EN LAS </a:t>
            </a:r>
            <a:r>
              <a:rPr lang="es-ES" sz="2200" b="1" dirty="0" smtClean="0"/>
              <a:t>REGIONES.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ARTICULAR </a:t>
            </a:r>
            <a:r>
              <a:rPr lang="es-ES" sz="2200" b="1" dirty="0"/>
              <a:t>LOS PROCESOS  PRODUCTIVOS  CON EL CONSUMO DE LA  REGIÓN  Y OFERTAR  LOS EXCEDENTES COLECTIVAMENTE, ACOPIOS  DE ACUERDO  A LAS RUTAS </a:t>
            </a:r>
            <a:r>
              <a:rPr lang="es-ES" sz="2200" b="1" dirty="0" smtClean="0"/>
              <a:t>ESTABLECIDAS.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BUSCAR </a:t>
            </a:r>
            <a:r>
              <a:rPr lang="es-ES" sz="2200" b="1" dirty="0"/>
              <a:t>DESDE LOS COMITES CAMPESINOS Y LA MESA PROVINCIAL LA ARTICULACIÓN DE LAS POLITICAS, PLANES, PROGRAMAS Y PROYECTOS INSTITUCIONALES DE ORDEN MUNICIPAL, DEPARTAMENTAL, REGIONAL Y NACIONAL</a:t>
            </a:r>
            <a:r>
              <a:rPr lang="es-ES" sz="2200" b="1" dirty="0" smtClean="0"/>
              <a:t>.</a:t>
            </a:r>
            <a:endParaRPr lang="es-ES" sz="2200" b="1" dirty="0"/>
          </a:p>
        </p:txBody>
      </p:sp>
    </p:spTree>
    <p:extLst>
      <p:ext uri="{BB962C8B-B14F-4D97-AF65-F5344CB8AC3E}">
        <p14:creationId xmlns:p14="http://schemas.microsoft.com/office/powerpoint/2010/main" val="124326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56"/>
            <a:ext cx="9144000" cy="1266904"/>
          </a:xfr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EJE CENTRAL Y COMPONENTES DEL ACOMPAÑAMIENTO.</a:t>
            </a:r>
            <a:endParaRPr lang="es-E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5356" y="1484784"/>
            <a:ext cx="87451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Fortalecimiento a las Unidades Productivas mediante estímulos y acompañamiento técnico permanente.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Organización de 356 unidades productivas en 17 Redes y 6 Centros de Gestión Veredal  o de vecindad (</a:t>
            </a:r>
            <a:r>
              <a:rPr lang="es-ES" sz="2200" b="1" dirty="0" err="1" smtClean="0"/>
              <a:t>CGVs</a:t>
            </a:r>
            <a:r>
              <a:rPr lang="es-ES" sz="2200" b="1" dirty="0" smtClean="0"/>
              <a:t>). Ubicados en los municipios de Sasaima, Quebrada Negra, La Peña, El Peñón, Nimaima y Vergara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Se han mejorado los ingresos de las familias campesinas con los eventos comerciales, locales, regionales y otros.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 smtClean="0"/>
              <a:t>El proceso cuenta con dos documentos importantes de consulta como son – </a:t>
            </a:r>
            <a:r>
              <a:rPr lang="es-ES" sz="2200" b="1" u="sng" dirty="0" smtClean="0"/>
              <a:t>“La Declaratoria por una Política Publica de Campesinidad Territorial Agrorural”</a:t>
            </a:r>
            <a:r>
              <a:rPr lang="es-ES" sz="2200" b="1" dirty="0" smtClean="0"/>
              <a:t> y </a:t>
            </a:r>
            <a:r>
              <a:rPr lang="es-ES" sz="2200" b="1" u="sng" dirty="0" smtClean="0"/>
              <a:t>“Los Planes Estratégicos de los Centros de Gestión Veredal”</a:t>
            </a:r>
            <a:r>
              <a:rPr lang="es-ES" sz="2200" b="1" dirty="0" smtClean="0"/>
              <a:t>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S" sz="2200" b="1" dirty="0"/>
              <a:t>Desarrollo de aplicativo en base a Instrumento de producción y consumo de unidades productivas, concertado con las secretarías</a:t>
            </a:r>
          </a:p>
          <a:p>
            <a:pPr algn="just"/>
            <a:endParaRPr lang="es-ES" sz="2200" b="1" u="sng" dirty="0"/>
          </a:p>
        </p:txBody>
      </p:sp>
    </p:spTree>
    <p:extLst>
      <p:ext uri="{BB962C8B-B14F-4D97-AF65-F5344CB8AC3E}">
        <p14:creationId xmlns:p14="http://schemas.microsoft.com/office/powerpoint/2010/main" val="18342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12776"/>
            <a:ext cx="72466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SDDE 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229/2010 SADR F-024 SRC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002.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CINEP.  ESCUELA DE DESARROLLO Y CIUDADANIA.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SDDE  335/2011 SADR F-036 SRC 07. 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COMPLEMENTARIO DHS   5211369  ECOPETROL. </a:t>
            </a:r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JAVERIANA.</a:t>
            </a:r>
          </a:p>
          <a:p>
            <a:pPr marL="0" indent="0">
              <a:buNone/>
            </a:pP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lt1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ALIANZAS PUBLICAS, PRIVADAS Y ACADEMICAS</a:t>
            </a:r>
            <a:endParaRPr lang="es-E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734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5145" y="-26657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lt1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4000" dirty="0">
                <a:solidFill>
                  <a:schemeClr val="tx1"/>
                </a:solidFill>
              </a:rPr>
              <a:t>PARTICIPACIÓN INSTITUCIONAL</a:t>
            </a:r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781024"/>
              </p:ext>
            </p:extLst>
          </p:nvPr>
        </p:nvGraphicFramePr>
        <p:xfrm>
          <a:off x="791580" y="1484784"/>
          <a:ext cx="756084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8619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0000"/>
          </a:bodyPr>
          <a:lstStyle/>
          <a:p>
            <a:pPr algn="ctr"/>
            <a:r>
              <a:rPr lang="es-E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Resultados   comerciales  logrados 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539552" y="2348880"/>
            <a:ext cx="3907160" cy="381905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s-ES" b="1" dirty="0" smtClean="0"/>
              <a:t>Vergara -&gt; Rosal.</a:t>
            </a:r>
            <a:endParaRPr lang="es-ES" b="1" dirty="0"/>
          </a:p>
          <a:p>
            <a:pPr>
              <a:buFont typeface="Wingdings" pitchFamily="2" charset="2"/>
              <a:buChar char="v"/>
            </a:pPr>
            <a:r>
              <a:rPr lang="es-ES" b="1" dirty="0" smtClean="0"/>
              <a:t>Rosal -&gt; Vergara.</a:t>
            </a:r>
            <a:endParaRPr lang="es-ES" b="1" dirty="0"/>
          </a:p>
          <a:p>
            <a:pPr>
              <a:buFont typeface="Wingdings" pitchFamily="2" charset="2"/>
              <a:buChar char="v"/>
            </a:pPr>
            <a:r>
              <a:rPr lang="es-ES" b="1" dirty="0" smtClean="0"/>
              <a:t>Supatá -&gt; Madrid.</a:t>
            </a:r>
            <a:endParaRPr lang="es-ES" b="1" dirty="0"/>
          </a:p>
          <a:p>
            <a:pPr>
              <a:buFont typeface="Wingdings" pitchFamily="2" charset="2"/>
              <a:buChar char="v"/>
            </a:pPr>
            <a:r>
              <a:rPr lang="es-ES" b="1" dirty="0" smtClean="0"/>
              <a:t>El Rosal.</a:t>
            </a:r>
            <a:endParaRPr lang="es-ES" b="1" dirty="0"/>
          </a:p>
          <a:p>
            <a:pPr>
              <a:buFont typeface="Wingdings" pitchFamily="2" charset="2"/>
              <a:buChar char="v"/>
            </a:pPr>
            <a:r>
              <a:rPr lang="es-ES" b="1" dirty="0" smtClean="0"/>
              <a:t>La Vega con Villeta, Útica y Rosal.</a:t>
            </a:r>
            <a:endParaRPr lang="es-ES" b="1" dirty="0"/>
          </a:p>
          <a:p>
            <a:pPr>
              <a:buFont typeface="Wingdings" pitchFamily="2" charset="2"/>
              <a:buChar char="v"/>
            </a:pPr>
            <a:r>
              <a:rPr lang="es-ES" b="1" dirty="0"/>
              <a:t>Otros Clientes	</a:t>
            </a:r>
            <a:r>
              <a:rPr lang="es-ES" b="1" dirty="0" smtClean="0"/>
              <a:t> (</a:t>
            </a:r>
            <a:r>
              <a:rPr lang="es-ES" b="1" dirty="0" err="1" smtClean="0"/>
              <a:t>Cooratiendas</a:t>
            </a:r>
            <a:r>
              <a:rPr lang="es-ES" b="1" dirty="0" smtClean="0"/>
              <a:t>, </a:t>
            </a:r>
            <a:r>
              <a:rPr lang="es-ES" b="1" dirty="0" err="1" smtClean="0"/>
              <a:t>Petrocasinos</a:t>
            </a:r>
            <a:r>
              <a:rPr lang="es-ES" dirty="0" smtClean="0"/>
              <a:t>).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4283968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endParaRPr lang="es-ES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948808" y="2276872"/>
            <a:ext cx="3907160" cy="38190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s-ES" b="1" dirty="0"/>
              <a:t>Villeta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Supatá -&gt; Madrid.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Vergara -&gt; Rosal.</a:t>
            </a:r>
          </a:p>
          <a:p>
            <a:pPr>
              <a:buFont typeface="Wingdings" pitchFamily="2" charset="2"/>
              <a:buChar char="v"/>
            </a:pPr>
            <a:r>
              <a:rPr lang="es-ES" b="1" dirty="0"/>
              <a:t>Rosal -&gt; Vergara.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Mosquera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Otros Clientes	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214610" y="1635235"/>
            <a:ext cx="4161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4">
                    <a:lumMod val="75000"/>
                  </a:schemeClr>
                </a:solidFill>
              </a:rPr>
              <a:t>MERCADOS LOCALES Y REGIONALES</a:t>
            </a:r>
          </a:p>
          <a:p>
            <a:pPr algn="ctr"/>
            <a:r>
              <a:rPr lang="es-ES" sz="2000" b="1" dirty="0" smtClean="0">
                <a:solidFill>
                  <a:schemeClr val="accent4">
                    <a:lumMod val="75000"/>
                  </a:schemeClr>
                </a:solidFill>
              </a:rPr>
              <a:t>2010</a:t>
            </a:r>
            <a:endParaRPr lang="es-E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693675" y="1567245"/>
            <a:ext cx="4162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accent4">
                    <a:lumMod val="75000"/>
                  </a:schemeClr>
                </a:solidFill>
              </a:rPr>
              <a:t>MERCADOS LOCALES Y REGIONALES</a:t>
            </a:r>
          </a:p>
          <a:p>
            <a:pPr algn="ctr"/>
            <a:r>
              <a:rPr lang="es-ES" sz="2000" b="1" dirty="0" smtClean="0">
                <a:solidFill>
                  <a:schemeClr val="accent4">
                    <a:lumMod val="75000"/>
                  </a:schemeClr>
                </a:solidFill>
              </a:rPr>
              <a:t>2011</a:t>
            </a:r>
            <a:endParaRPr lang="es-E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23130" y="5805264"/>
            <a:ext cx="3688830" cy="95410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Volúmenes Totales: 146 Toneladas</a:t>
            </a:r>
            <a:endParaRPr lang="es-E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145193" y="5805264"/>
            <a:ext cx="3603271" cy="95410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Volúmenes Totales: 132 Toneladas</a:t>
            </a:r>
            <a:endParaRPr lang="es-E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089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</TotalTime>
  <Words>650</Words>
  <Application>Microsoft Macintosh PowerPoint</Application>
  <PresentationFormat>Presentación en pantalla (4:3)</PresentationFormat>
  <Paragraphs>105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Viajes</vt:lpstr>
      <vt:lpstr>Presentación de PowerPoint</vt:lpstr>
      <vt:lpstr>Presentación de PowerPoint</vt:lpstr>
      <vt:lpstr>Presentación de PowerPoint</vt:lpstr>
      <vt:lpstr>Presentación de PowerPoint</vt:lpstr>
      <vt:lpstr>Estrategias de la mesa  provincial.</vt:lpstr>
      <vt:lpstr>EJE CENTRAL Y COMPONENTES DEL ACOMPAÑAMIENTO.</vt:lpstr>
      <vt:lpstr>Presentación de PowerPoint</vt:lpstr>
      <vt:lpstr>Presentación de PowerPoint</vt:lpstr>
      <vt:lpstr>Resultados   comerciales  logrados </vt:lpstr>
      <vt:lpstr>Resultados comerciales    del  presente año </vt:lpstr>
      <vt:lpstr>Factores CLAVES PARA EL ÉXITO DEL PROCESO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acer</dc:creator>
  <cp:lastModifiedBy>Paula Vanessa Páez Cardona</cp:lastModifiedBy>
  <cp:revision>124</cp:revision>
  <dcterms:created xsi:type="dcterms:W3CDTF">2012-07-07T20:39:00Z</dcterms:created>
  <dcterms:modified xsi:type="dcterms:W3CDTF">2012-09-20T21:44:21Z</dcterms:modified>
</cp:coreProperties>
</file>