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60" r:id="rId4"/>
    <p:sldId id="264" r:id="rId5"/>
    <p:sldId id="269" r:id="rId6"/>
    <p:sldId id="271" r:id="rId7"/>
    <p:sldId id="262" r:id="rId8"/>
    <p:sldId id="265" r:id="rId9"/>
    <p:sldId id="263" r:id="rId10"/>
    <p:sldId id="261" r:id="rId11"/>
    <p:sldId id="259"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3072" y="-9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_rels/data2.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image" Target="../media/image16.jpeg"/><Relationship Id="rId2" Type="http://schemas.openxmlformats.org/officeDocument/2006/relationships/image" Target="../media/image17.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image" Target="../media/image16.jpeg"/><Relationship Id="rId2"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47B09E-B5B4-47E2-94FF-C156501C0505}" type="doc">
      <dgm:prSet loTypeId="urn:microsoft.com/office/officeart/2005/8/layout/funnel1" loCatId="process" qsTypeId="urn:microsoft.com/office/officeart/2005/8/quickstyle/3d1" qsCatId="3D" csTypeId="urn:microsoft.com/office/officeart/2005/8/colors/colorful5" csCatId="colorful" phldr="1"/>
      <dgm:spPr/>
      <dgm:t>
        <a:bodyPr/>
        <a:lstStyle/>
        <a:p>
          <a:endParaRPr lang="es-CO"/>
        </a:p>
      </dgm:t>
    </dgm:pt>
    <dgm:pt modelId="{2E6DBA11-8693-48EF-9909-D798FBA1E1A6}">
      <dgm:prSet phldrT="[Texto]" custT="1"/>
      <dgm:spPr>
        <a:noFill/>
        <a:scene3d>
          <a:camera prst="orthographicFront"/>
          <a:lightRig rig="flat" dir="t"/>
        </a:scene3d>
      </dgm:spPr>
      <dgm:t>
        <a:bodyPr/>
        <a:lstStyle/>
        <a:p>
          <a:r>
            <a:rPr lang="es-CO" sz="1300" b="0" dirty="0" smtClean="0">
              <a:solidFill>
                <a:schemeClr val="bg1">
                  <a:lumMod val="95000"/>
                </a:schemeClr>
              </a:solidFill>
              <a:effectLst/>
              <a:latin typeface="Arial" pitchFamily="34" charset="0"/>
              <a:cs typeface="Arial" pitchFamily="34" charset="0"/>
            </a:rPr>
            <a:t>PRODUCTORES</a:t>
          </a:r>
          <a:endParaRPr lang="es-CO" sz="1300" b="0" dirty="0">
            <a:solidFill>
              <a:schemeClr val="bg1">
                <a:lumMod val="95000"/>
              </a:schemeClr>
            </a:solidFill>
            <a:effectLst/>
            <a:latin typeface="Arial" pitchFamily="34" charset="0"/>
            <a:cs typeface="Arial" pitchFamily="34" charset="0"/>
          </a:endParaRPr>
        </a:p>
      </dgm:t>
    </dgm:pt>
    <dgm:pt modelId="{81FB43BA-8267-454F-B530-58AA4A01AF48}" type="parTrans" cxnId="{63F2D583-DD3A-4C8A-B42D-477877B5A17F}">
      <dgm:prSet/>
      <dgm:spPr/>
      <dgm:t>
        <a:bodyPr/>
        <a:lstStyle/>
        <a:p>
          <a:endParaRPr lang="es-CO"/>
        </a:p>
      </dgm:t>
    </dgm:pt>
    <dgm:pt modelId="{780C26F7-7D6A-4FB2-B429-705C90802D8C}" type="sibTrans" cxnId="{63F2D583-DD3A-4C8A-B42D-477877B5A17F}">
      <dgm:prSet/>
      <dgm:spPr/>
      <dgm:t>
        <a:bodyPr/>
        <a:lstStyle/>
        <a:p>
          <a:endParaRPr lang="es-CO"/>
        </a:p>
      </dgm:t>
    </dgm:pt>
    <dgm:pt modelId="{CEC0475D-DE01-4B75-8E0F-857120023E61}">
      <dgm:prSet phldrT="[Texto]" custT="1"/>
      <dgm:spPr>
        <a:noFill/>
        <a:scene3d>
          <a:camera prst="orthographicFront"/>
          <a:lightRig rig="flat" dir="t"/>
        </a:scene3d>
      </dgm:spPr>
      <dgm:t>
        <a:bodyPr/>
        <a:lstStyle/>
        <a:p>
          <a:r>
            <a:rPr lang="es-CO" sz="1300" b="0" dirty="0" smtClean="0">
              <a:solidFill>
                <a:schemeClr val="bg1">
                  <a:lumMod val="95000"/>
                </a:schemeClr>
              </a:solidFill>
              <a:effectLst/>
              <a:latin typeface="Arial" pitchFamily="34" charset="0"/>
              <a:cs typeface="Arial" pitchFamily="34" charset="0"/>
            </a:rPr>
            <a:t>RECURSOS FINANCIEROS</a:t>
          </a:r>
          <a:endParaRPr lang="es-CO" sz="1300" b="0" dirty="0">
            <a:solidFill>
              <a:schemeClr val="bg1">
                <a:lumMod val="95000"/>
              </a:schemeClr>
            </a:solidFill>
            <a:effectLst/>
            <a:latin typeface="Arial" pitchFamily="34" charset="0"/>
            <a:cs typeface="Arial" pitchFamily="34" charset="0"/>
          </a:endParaRPr>
        </a:p>
      </dgm:t>
    </dgm:pt>
    <dgm:pt modelId="{92631CBC-7C05-4058-9F34-EE1017D3FA0E}" type="parTrans" cxnId="{CE491A29-8E9B-497D-B0E8-405EABC1DCA3}">
      <dgm:prSet/>
      <dgm:spPr/>
      <dgm:t>
        <a:bodyPr/>
        <a:lstStyle/>
        <a:p>
          <a:endParaRPr lang="es-CO"/>
        </a:p>
      </dgm:t>
    </dgm:pt>
    <dgm:pt modelId="{EB2DE926-388F-4482-B78C-40C574CE5737}" type="sibTrans" cxnId="{CE491A29-8E9B-497D-B0E8-405EABC1DCA3}">
      <dgm:prSet/>
      <dgm:spPr/>
      <dgm:t>
        <a:bodyPr/>
        <a:lstStyle/>
        <a:p>
          <a:endParaRPr lang="es-CO"/>
        </a:p>
      </dgm:t>
    </dgm:pt>
    <dgm:pt modelId="{215911FC-7840-40AA-94C9-6735F14A85DE}">
      <dgm:prSet phldrT="[Texto]"/>
      <dgm:spPr/>
      <dgm:t>
        <a:bodyPr/>
        <a:lstStyle/>
        <a:p>
          <a:r>
            <a:rPr lang="es-CO" b="1" dirty="0" smtClean="0">
              <a:effectLst>
                <a:outerShdw blurRad="38100" dist="38100" dir="2700000" algn="tl">
                  <a:srgbClr val="000000">
                    <a:alpha val="43137"/>
                  </a:srgbClr>
                </a:outerShdw>
              </a:effectLst>
            </a:rPr>
            <a:t>CONSOLIDACION DE LA CADENA PRODUCTIVA</a:t>
          </a:r>
          <a:endParaRPr lang="es-CO" b="1" dirty="0">
            <a:effectLst>
              <a:outerShdw blurRad="38100" dist="38100" dir="2700000" algn="tl">
                <a:srgbClr val="000000">
                  <a:alpha val="43137"/>
                </a:srgbClr>
              </a:outerShdw>
            </a:effectLst>
          </a:endParaRPr>
        </a:p>
      </dgm:t>
    </dgm:pt>
    <dgm:pt modelId="{88FC49D1-B249-4E86-8236-A86BD4B1C36C}" type="parTrans" cxnId="{FAD4F927-852B-405D-818E-3CED90142899}">
      <dgm:prSet/>
      <dgm:spPr/>
      <dgm:t>
        <a:bodyPr/>
        <a:lstStyle/>
        <a:p>
          <a:endParaRPr lang="es-CO"/>
        </a:p>
      </dgm:t>
    </dgm:pt>
    <dgm:pt modelId="{13AD9BB1-44DF-4B15-A2DB-5858C9EB5734}" type="sibTrans" cxnId="{FAD4F927-852B-405D-818E-3CED90142899}">
      <dgm:prSet/>
      <dgm:spPr/>
      <dgm:t>
        <a:bodyPr/>
        <a:lstStyle/>
        <a:p>
          <a:endParaRPr lang="es-CO"/>
        </a:p>
      </dgm:t>
    </dgm:pt>
    <dgm:pt modelId="{612EB6A4-9621-4A1A-A0A0-6EF46B30A32B}">
      <dgm:prSet phldrT="[Texto]" custT="1"/>
      <dgm:spPr>
        <a:noFill/>
        <a:scene3d>
          <a:camera prst="orthographicFront"/>
          <a:lightRig rig="flat" dir="t"/>
        </a:scene3d>
      </dgm:spPr>
      <dgm:t>
        <a:bodyPr/>
        <a:lstStyle/>
        <a:p>
          <a:r>
            <a:rPr lang="es-CO" sz="1300" b="0" dirty="0" smtClean="0">
              <a:solidFill>
                <a:schemeClr val="bg1">
                  <a:lumMod val="95000"/>
                </a:schemeClr>
              </a:solidFill>
              <a:effectLst/>
              <a:latin typeface="Arial" pitchFamily="34" charset="0"/>
              <a:cs typeface="Arial" pitchFamily="34" charset="0"/>
            </a:rPr>
            <a:t>INSTITUCIONES</a:t>
          </a:r>
          <a:endParaRPr lang="es-CO" sz="1300" b="0" dirty="0">
            <a:solidFill>
              <a:schemeClr val="bg1">
                <a:lumMod val="95000"/>
              </a:schemeClr>
            </a:solidFill>
            <a:effectLst/>
            <a:latin typeface="Arial" pitchFamily="34" charset="0"/>
            <a:cs typeface="Arial" pitchFamily="34" charset="0"/>
          </a:endParaRPr>
        </a:p>
      </dgm:t>
    </dgm:pt>
    <dgm:pt modelId="{70D89C46-96BA-4502-B7E0-76070B03BE70}" type="parTrans" cxnId="{DF44BBF9-4E37-4E00-8A42-8728D3EA58D9}">
      <dgm:prSet/>
      <dgm:spPr/>
      <dgm:t>
        <a:bodyPr/>
        <a:lstStyle/>
        <a:p>
          <a:endParaRPr lang="es-CO"/>
        </a:p>
      </dgm:t>
    </dgm:pt>
    <dgm:pt modelId="{D7BDD975-A702-4171-AC10-9D69767E8407}" type="sibTrans" cxnId="{DF44BBF9-4E37-4E00-8A42-8728D3EA58D9}">
      <dgm:prSet/>
      <dgm:spPr/>
      <dgm:t>
        <a:bodyPr/>
        <a:lstStyle/>
        <a:p>
          <a:endParaRPr lang="es-CO"/>
        </a:p>
      </dgm:t>
    </dgm:pt>
    <dgm:pt modelId="{C140A60C-64D3-4922-AF99-D67D7498FBE6}">
      <dgm:prSet phldrT="[Texto]" custScaleX="128005" custLinFactNeighborX="0"/>
      <dgm:spPr/>
      <dgm:t>
        <a:bodyPr/>
        <a:lstStyle/>
        <a:p>
          <a:endParaRPr lang="es-CO"/>
        </a:p>
      </dgm:t>
    </dgm:pt>
    <dgm:pt modelId="{AE589951-465B-46E0-9E9F-4B0CA94A51CD}" type="parTrans" cxnId="{72E537C8-DE83-4408-9944-4F400D163602}">
      <dgm:prSet/>
      <dgm:spPr/>
      <dgm:t>
        <a:bodyPr/>
        <a:lstStyle/>
        <a:p>
          <a:endParaRPr lang="es-CO"/>
        </a:p>
      </dgm:t>
    </dgm:pt>
    <dgm:pt modelId="{1391928D-8ADF-4189-A2F5-4DA4D3B8E14B}" type="sibTrans" cxnId="{72E537C8-DE83-4408-9944-4F400D163602}">
      <dgm:prSet/>
      <dgm:spPr/>
      <dgm:t>
        <a:bodyPr/>
        <a:lstStyle/>
        <a:p>
          <a:endParaRPr lang="es-CO"/>
        </a:p>
      </dgm:t>
    </dgm:pt>
    <dgm:pt modelId="{AF1ED6C4-9D4B-4E27-B365-537872E00080}" type="pres">
      <dgm:prSet presAssocID="{EA47B09E-B5B4-47E2-94FF-C156501C0505}" presName="Name0" presStyleCnt="0">
        <dgm:presLayoutVars>
          <dgm:chMax val="4"/>
          <dgm:resizeHandles val="exact"/>
        </dgm:presLayoutVars>
      </dgm:prSet>
      <dgm:spPr/>
      <dgm:t>
        <a:bodyPr/>
        <a:lstStyle/>
        <a:p>
          <a:endParaRPr lang="es-CO"/>
        </a:p>
      </dgm:t>
    </dgm:pt>
    <dgm:pt modelId="{B5A03094-9804-4CD8-BAA6-A071808CDBA1}" type="pres">
      <dgm:prSet presAssocID="{EA47B09E-B5B4-47E2-94FF-C156501C0505}" presName="ellipse" presStyleLbl="trBgShp" presStyleIdx="0" presStyleCnt="1"/>
      <dgm:spPr/>
    </dgm:pt>
    <dgm:pt modelId="{0ED0CEA3-CA47-4317-B9EC-3A520C936CE3}" type="pres">
      <dgm:prSet presAssocID="{EA47B09E-B5B4-47E2-94FF-C156501C0505}" presName="arrow1" presStyleLbl="fgShp" presStyleIdx="0" presStyleCnt="1"/>
      <dgm:spPr/>
    </dgm:pt>
    <dgm:pt modelId="{5A80F2A9-6B0B-414D-AE9B-8DD6C2E4D26B}" type="pres">
      <dgm:prSet presAssocID="{EA47B09E-B5B4-47E2-94FF-C156501C0505}" presName="rectangle" presStyleLbl="revTx" presStyleIdx="0" presStyleCnt="1">
        <dgm:presLayoutVars>
          <dgm:bulletEnabled val="1"/>
        </dgm:presLayoutVars>
      </dgm:prSet>
      <dgm:spPr/>
      <dgm:t>
        <a:bodyPr/>
        <a:lstStyle/>
        <a:p>
          <a:endParaRPr lang="es-CO"/>
        </a:p>
      </dgm:t>
    </dgm:pt>
    <dgm:pt modelId="{64E5D313-3E1A-46FB-B8C2-9AD7786247C0}" type="pres">
      <dgm:prSet presAssocID="{CEC0475D-DE01-4B75-8E0F-857120023E61}" presName="item1" presStyleLbl="node1" presStyleIdx="0" presStyleCnt="3" custScaleX="128005" custLinFactNeighborX="0">
        <dgm:presLayoutVars>
          <dgm:bulletEnabled val="1"/>
        </dgm:presLayoutVars>
      </dgm:prSet>
      <dgm:spPr/>
      <dgm:t>
        <a:bodyPr/>
        <a:lstStyle/>
        <a:p>
          <a:endParaRPr lang="es-CO"/>
        </a:p>
      </dgm:t>
    </dgm:pt>
    <dgm:pt modelId="{CBEDCEF3-A05C-4705-9100-D5BCC062B55B}" type="pres">
      <dgm:prSet presAssocID="{612EB6A4-9621-4A1A-A0A0-6EF46B30A32B}" presName="item2" presStyleLbl="node1" presStyleIdx="1" presStyleCnt="3" custScaleX="128005" custLinFactNeighborX="0">
        <dgm:presLayoutVars>
          <dgm:bulletEnabled val="1"/>
        </dgm:presLayoutVars>
      </dgm:prSet>
      <dgm:spPr/>
      <dgm:t>
        <a:bodyPr/>
        <a:lstStyle/>
        <a:p>
          <a:endParaRPr lang="es-CO"/>
        </a:p>
      </dgm:t>
    </dgm:pt>
    <dgm:pt modelId="{372B77AC-4DAF-47A6-B503-C18553E2FE90}" type="pres">
      <dgm:prSet presAssocID="{215911FC-7840-40AA-94C9-6735F14A85DE}" presName="item3" presStyleLbl="node1" presStyleIdx="2" presStyleCnt="3" custScaleX="128005" custLinFactNeighborX="16291" custLinFactNeighborY="7875">
        <dgm:presLayoutVars>
          <dgm:bulletEnabled val="1"/>
        </dgm:presLayoutVars>
      </dgm:prSet>
      <dgm:spPr/>
      <dgm:t>
        <a:bodyPr/>
        <a:lstStyle/>
        <a:p>
          <a:endParaRPr lang="es-CO"/>
        </a:p>
      </dgm:t>
    </dgm:pt>
    <dgm:pt modelId="{8C924A96-7966-4A40-A88F-706B0DF08161}" type="pres">
      <dgm:prSet presAssocID="{EA47B09E-B5B4-47E2-94FF-C156501C0505}" presName="funnel" presStyleLbl="trAlignAcc1" presStyleIdx="0" presStyleCnt="1" custLinFactNeighborX="-1202" custLinFactNeighborY="-1108"/>
      <dgm:spPr/>
    </dgm:pt>
  </dgm:ptLst>
  <dgm:cxnLst>
    <dgm:cxn modelId="{72E537C8-DE83-4408-9944-4F400D163602}" srcId="{EA47B09E-B5B4-47E2-94FF-C156501C0505}" destId="{C140A60C-64D3-4922-AF99-D67D7498FBE6}" srcOrd="4" destOrd="0" parTransId="{AE589951-465B-46E0-9E9F-4B0CA94A51CD}" sibTransId="{1391928D-8ADF-4189-A2F5-4DA4D3B8E14B}"/>
    <dgm:cxn modelId="{CE491A29-8E9B-497D-B0E8-405EABC1DCA3}" srcId="{EA47B09E-B5B4-47E2-94FF-C156501C0505}" destId="{CEC0475D-DE01-4B75-8E0F-857120023E61}" srcOrd="1" destOrd="0" parTransId="{92631CBC-7C05-4058-9F34-EE1017D3FA0E}" sibTransId="{EB2DE926-388F-4482-B78C-40C574CE5737}"/>
    <dgm:cxn modelId="{63F2D583-DD3A-4C8A-B42D-477877B5A17F}" srcId="{EA47B09E-B5B4-47E2-94FF-C156501C0505}" destId="{2E6DBA11-8693-48EF-9909-D798FBA1E1A6}" srcOrd="0" destOrd="0" parTransId="{81FB43BA-8267-454F-B530-58AA4A01AF48}" sibTransId="{780C26F7-7D6A-4FB2-B429-705C90802D8C}"/>
    <dgm:cxn modelId="{CD8B55C1-5975-4FB6-A35F-461141C22880}" type="presOf" srcId="{215911FC-7840-40AA-94C9-6735F14A85DE}" destId="{5A80F2A9-6B0B-414D-AE9B-8DD6C2E4D26B}" srcOrd="0" destOrd="0" presId="urn:microsoft.com/office/officeart/2005/8/layout/funnel1"/>
    <dgm:cxn modelId="{17CFE254-3080-45D0-8BB3-41BDE5A986FC}" type="presOf" srcId="{CEC0475D-DE01-4B75-8E0F-857120023E61}" destId="{CBEDCEF3-A05C-4705-9100-D5BCC062B55B}" srcOrd="0" destOrd="0" presId="urn:microsoft.com/office/officeart/2005/8/layout/funnel1"/>
    <dgm:cxn modelId="{74B25740-F409-41F5-A99A-19B472F6BD68}" type="presOf" srcId="{2E6DBA11-8693-48EF-9909-D798FBA1E1A6}" destId="{372B77AC-4DAF-47A6-B503-C18553E2FE90}" srcOrd="0" destOrd="0" presId="urn:microsoft.com/office/officeart/2005/8/layout/funnel1"/>
    <dgm:cxn modelId="{FAD4F927-852B-405D-818E-3CED90142899}" srcId="{EA47B09E-B5B4-47E2-94FF-C156501C0505}" destId="{215911FC-7840-40AA-94C9-6735F14A85DE}" srcOrd="3" destOrd="0" parTransId="{88FC49D1-B249-4E86-8236-A86BD4B1C36C}" sibTransId="{13AD9BB1-44DF-4B15-A2DB-5858C9EB5734}"/>
    <dgm:cxn modelId="{AD04DC73-FCB7-49C8-A627-D8A752D3B54F}" type="presOf" srcId="{612EB6A4-9621-4A1A-A0A0-6EF46B30A32B}" destId="{64E5D313-3E1A-46FB-B8C2-9AD7786247C0}" srcOrd="0" destOrd="0" presId="urn:microsoft.com/office/officeart/2005/8/layout/funnel1"/>
    <dgm:cxn modelId="{C4C3F715-41F9-420C-BF86-09503CB8B64C}" type="presOf" srcId="{EA47B09E-B5B4-47E2-94FF-C156501C0505}" destId="{AF1ED6C4-9D4B-4E27-B365-537872E00080}" srcOrd="0" destOrd="0" presId="urn:microsoft.com/office/officeart/2005/8/layout/funnel1"/>
    <dgm:cxn modelId="{DF44BBF9-4E37-4E00-8A42-8728D3EA58D9}" srcId="{EA47B09E-B5B4-47E2-94FF-C156501C0505}" destId="{612EB6A4-9621-4A1A-A0A0-6EF46B30A32B}" srcOrd="2" destOrd="0" parTransId="{70D89C46-96BA-4502-B7E0-76070B03BE70}" sibTransId="{D7BDD975-A702-4171-AC10-9D69767E8407}"/>
    <dgm:cxn modelId="{8B06B617-3CEF-4454-B74D-8AFEE1F2EA9D}" type="presParOf" srcId="{AF1ED6C4-9D4B-4E27-B365-537872E00080}" destId="{B5A03094-9804-4CD8-BAA6-A071808CDBA1}" srcOrd="0" destOrd="0" presId="urn:microsoft.com/office/officeart/2005/8/layout/funnel1"/>
    <dgm:cxn modelId="{AC525137-2217-4A80-A42F-A0D0BED6DE67}" type="presParOf" srcId="{AF1ED6C4-9D4B-4E27-B365-537872E00080}" destId="{0ED0CEA3-CA47-4317-B9EC-3A520C936CE3}" srcOrd="1" destOrd="0" presId="urn:microsoft.com/office/officeart/2005/8/layout/funnel1"/>
    <dgm:cxn modelId="{A34B5BD4-4114-4EB7-8BEC-C9834F0D7755}" type="presParOf" srcId="{AF1ED6C4-9D4B-4E27-B365-537872E00080}" destId="{5A80F2A9-6B0B-414D-AE9B-8DD6C2E4D26B}" srcOrd="2" destOrd="0" presId="urn:microsoft.com/office/officeart/2005/8/layout/funnel1"/>
    <dgm:cxn modelId="{9A38F6DD-7B48-4DEA-9221-1CAE55673A0C}" type="presParOf" srcId="{AF1ED6C4-9D4B-4E27-B365-537872E00080}" destId="{64E5D313-3E1A-46FB-B8C2-9AD7786247C0}" srcOrd="3" destOrd="0" presId="urn:microsoft.com/office/officeart/2005/8/layout/funnel1"/>
    <dgm:cxn modelId="{D5CAA129-D2A5-4F76-9435-4FD3D13E41F8}" type="presParOf" srcId="{AF1ED6C4-9D4B-4E27-B365-537872E00080}" destId="{CBEDCEF3-A05C-4705-9100-D5BCC062B55B}" srcOrd="4" destOrd="0" presId="urn:microsoft.com/office/officeart/2005/8/layout/funnel1"/>
    <dgm:cxn modelId="{654E9CFC-DCC2-4443-BA2B-945BA763F05F}" type="presParOf" srcId="{AF1ED6C4-9D4B-4E27-B365-537872E00080}" destId="{372B77AC-4DAF-47A6-B503-C18553E2FE90}" srcOrd="5" destOrd="0" presId="urn:microsoft.com/office/officeart/2005/8/layout/funnel1"/>
    <dgm:cxn modelId="{64E2611B-8A1B-4755-A74C-3C3BA349ED04}" type="presParOf" srcId="{AF1ED6C4-9D4B-4E27-B365-537872E00080}" destId="{8C924A96-7966-4A40-A88F-706B0DF08161}" srcOrd="6" destOrd="0" presId="urn:microsoft.com/office/officeart/2005/8/layout/funne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DEC6CF-1302-499B-B9BD-97AF72C1547E}" type="doc">
      <dgm:prSet loTypeId="urn:microsoft.com/office/officeart/2005/8/layout/hList7#1" loCatId="list" qsTypeId="urn:microsoft.com/office/officeart/2005/8/quickstyle/simple2" qsCatId="simple" csTypeId="urn:microsoft.com/office/officeart/2005/8/colors/colorful5" csCatId="colorful" phldr="1"/>
      <dgm:spPr/>
    </dgm:pt>
    <dgm:pt modelId="{F4049E88-23A5-4A5E-9D9F-83EBC466C192}">
      <dgm:prSet phldrT="[Texto]" custT="1"/>
      <dgm:spPr/>
      <dgm:t>
        <a:bodyPr/>
        <a:lstStyle/>
        <a:p>
          <a:pPr algn="ctr"/>
          <a:r>
            <a:rPr lang="es-CO" sz="1600" b="0" smtClean="0">
              <a:solidFill>
                <a:schemeClr val="tx1"/>
              </a:solidFill>
              <a:effectLst>
                <a:outerShdw blurRad="38100" dist="38100" dir="2700000" algn="tl">
                  <a:srgbClr val="000000">
                    <a:alpha val="43137"/>
                  </a:srgbClr>
                </a:outerShdw>
              </a:effectLst>
            </a:rPr>
            <a:t>COMPONENTE ORGANIZACIONAL</a:t>
          </a:r>
        </a:p>
        <a:p>
          <a:pPr algn="l"/>
          <a:endParaRPr lang="es-CO" sz="1600" b="0" dirty="0">
            <a:solidFill>
              <a:schemeClr val="tx1"/>
            </a:solidFill>
          </a:endParaRPr>
        </a:p>
      </dgm:t>
    </dgm:pt>
    <dgm:pt modelId="{62387303-6CCE-4D4A-910E-1AAD3656D534}" type="parTrans" cxnId="{307BC232-8BF6-4298-BC44-BB9337E78054}">
      <dgm:prSet/>
      <dgm:spPr/>
      <dgm:t>
        <a:bodyPr/>
        <a:lstStyle/>
        <a:p>
          <a:endParaRPr lang="es-CO" sz="2000" b="0">
            <a:solidFill>
              <a:schemeClr val="tx1"/>
            </a:solidFill>
          </a:endParaRPr>
        </a:p>
      </dgm:t>
    </dgm:pt>
    <dgm:pt modelId="{2B8BC20D-19F1-42CD-9773-B487A588F2FD}" type="sibTrans" cxnId="{307BC232-8BF6-4298-BC44-BB9337E78054}">
      <dgm:prSet/>
      <dgm:spPr/>
      <dgm:t>
        <a:bodyPr/>
        <a:lstStyle/>
        <a:p>
          <a:endParaRPr lang="es-CO" sz="2000" b="0">
            <a:solidFill>
              <a:schemeClr val="tx1"/>
            </a:solidFill>
          </a:endParaRPr>
        </a:p>
      </dgm:t>
    </dgm:pt>
    <dgm:pt modelId="{80842CC6-15E5-49E1-98E6-E434676A93BF}">
      <dgm:prSet phldrT="[Texto]" custT="1"/>
      <dgm:spPr/>
      <dgm:t>
        <a:bodyPr/>
        <a:lstStyle/>
        <a:p>
          <a:pPr algn="ctr"/>
          <a:r>
            <a:rPr lang="es-CO" sz="1600" b="0" smtClean="0">
              <a:solidFill>
                <a:schemeClr val="tx1"/>
              </a:solidFill>
              <a:effectLst>
                <a:outerShdw blurRad="38100" dist="38100" dir="2700000" algn="tl">
                  <a:srgbClr val="000000">
                    <a:alpha val="43137"/>
                  </a:srgbClr>
                </a:outerShdw>
              </a:effectLst>
            </a:rPr>
            <a:t>COMPONENTE TECNICO PRODUCTIVO</a:t>
          </a:r>
        </a:p>
        <a:p>
          <a:pPr algn="l"/>
          <a:endParaRPr lang="es-CO" sz="1600" b="0" dirty="0">
            <a:solidFill>
              <a:schemeClr val="tx1"/>
            </a:solidFill>
          </a:endParaRPr>
        </a:p>
      </dgm:t>
    </dgm:pt>
    <dgm:pt modelId="{69C319AB-E1AE-467F-8446-95B2A1AEF8C8}" type="parTrans" cxnId="{B7B74C23-75E0-4AD2-8120-4CA640F8B023}">
      <dgm:prSet/>
      <dgm:spPr/>
      <dgm:t>
        <a:bodyPr/>
        <a:lstStyle/>
        <a:p>
          <a:endParaRPr lang="es-CO" sz="2000" b="0">
            <a:solidFill>
              <a:schemeClr val="tx1"/>
            </a:solidFill>
          </a:endParaRPr>
        </a:p>
      </dgm:t>
    </dgm:pt>
    <dgm:pt modelId="{35D0D02C-A7B9-4A4B-A7B3-3067F7AFEFD5}" type="sibTrans" cxnId="{B7B74C23-75E0-4AD2-8120-4CA640F8B023}">
      <dgm:prSet/>
      <dgm:spPr/>
      <dgm:t>
        <a:bodyPr/>
        <a:lstStyle/>
        <a:p>
          <a:endParaRPr lang="es-CO" sz="2000" b="0">
            <a:solidFill>
              <a:schemeClr val="tx1"/>
            </a:solidFill>
          </a:endParaRPr>
        </a:p>
      </dgm:t>
    </dgm:pt>
    <dgm:pt modelId="{30AFAB71-39FD-49B2-965D-D90D5F2BA65F}">
      <dgm:prSet phldrT="[Texto]" custT="1"/>
      <dgm:spPr/>
      <dgm:t>
        <a:bodyPr/>
        <a:lstStyle/>
        <a:p>
          <a:pPr algn="ctr"/>
          <a:r>
            <a:rPr lang="es-CO" sz="1600" b="0" smtClean="0">
              <a:solidFill>
                <a:schemeClr val="tx1"/>
              </a:solidFill>
              <a:effectLst>
                <a:outerShdw blurRad="38100" dist="38100" dir="2700000" algn="tl">
                  <a:srgbClr val="000000">
                    <a:alpha val="43137"/>
                  </a:srgbClr>
                </a:outerShdw>
              </a:effectLst>
            </a:rPr>
            <a:t>COMPONENTE SOCIOEMPRESARIAL</a:t>
          </a:r>
        </a:p>
        <a:p>
          <a:pPr algn="l"/>
          <a:endParaRPr lang="es-CO" sz="1600" b="0" dirty="0">
            <a:solidFill>
              <a:schemeClr val="tx1"/>
            </a:solidFill>
          </a:endParaRPr>
        </a:p>
      </dgm:t>
    </dgm:pt>
    <dgm:pt modelId="{CCA64E67-3B3F-42E2-BD1C-AF39C1160DB5}" type="parTrans" cxnId="{21E79A8E-C736-427A-AB76-0950CD236B4D}">
      <dgm:prSet/>
      <dgm:spPr/>
      <dgm:t>
        <a:bodyPr/>
        <a:lstStyle/>
        <a:p>
          <a:endParaRPr lang="es-CO" sz="2000" b="0">
            <a:solidFill>
              <a:schemeClr val="tx1"/>
            </a:solidFill>
          </a:endParaRPr>
        </a:p>
      </dgm:t>
    </dgm:pt>
    <dgm:pt modelId="{ADAFAC15-0A0A-4E14-B6A3-79247E012EF9}" type="sibTrans" cxnId="{21E79A8E-C736-427A-AB76-0950CD236B4D}">
      <dgm:prSet/>
      <dgm:spPr/>
      <dgm:t>
        <a:bodyPr/>
        <a:lstStyle/>
        <a:p>
          <a:endParaRPr lang="es-CO" sz="2000" b="0">
            <a:solidFill>
              <a:schemeClr val="tx1"/>
            </a:solidFill>
          </a:endParaRPr>
        </a:p>
      </dgm:t>
    </dgm:pt>
    <dgm:pt modelId="{62006769-ED49-44BB-BC29-1977D0F285E7}">
      <dgm:prSet phldrT="[Texto]" custT="1"/>
      <dgm:spPr/>
      <dgm:t>
        <a:bodyPr/>
        <a:lstStyle/>
        <a:p>
          <a:pPr algn="l"/>
          <a:r>
            <a:rPr lang="es-CO" sz="1200" b="0" smtClean="0">
              <a:solidFill>
                <a:schemeClr val="tx1"/>
              </a:solidFill>
            </a:rPr>
            <a:t>Creación de 3 organizaciones de pequeños productores de cacao.</a:t>
          </a:r>
          <a:endParaRPr lang="es-CO" sz="1200" b="0" dirty="0">
            <a:solidFill>
              <a:schemeClr val="tx1"/>
            </a:solidFill>
          </a:endParaRPr>
        </a:p>
      </dgm:t>
    </dgm:pt>
    <dgm:pt modelId="{8C14EAE6-345B-4834-A9C7-E0720D2455E8}" type="parTrans" cxnId="{29790B6D-08CB-46CA-9F2C-527C663DC9D1}">
      <dgm:prSet/>
      <dgm:spPr/>
      <dgm:t>
        <a:bodyPr/>
        <a:lstStyle/>
        <a:p>
          <a:endParaRPr lang="es-CO" sz="2000" b="0">
            <a:solidFill>
              <a:schemeClr val="tx1"/>
            </a:solidFill>
          </a:endParaRPr>
        </a:p>
      </dgm:t>
    </dgm:pt>
    <dgm:pt modelId="{12C4203B-6B82-4FDB-B992-21F9EACAB840}" type="sibTrans" cxnId="{29790B6D-08CB-46CA-9F2C-527C663DC9D1}">
      <dgm:prSet/>
      <dgm:spPr/>
      <dgm:t>
        <a:bodyPr/>
        <a:lstStyle/>
        <a:p>
          <a:endParaRPr lang="es-CO" sz="2000" b="0">
            <a:solidFill>
              <a:schemeClr val="tx1"/>
            </a:solidFill>
          </a:endParaRPr>
        </a:p>
      </dgm:t>
    </dgm:pt>
    <dgm:pt modelId="{0D15A9B7-38CF-47B4-8C1C-45265B12DF38}">
      <dgm:prSet phldrT="[Texto]" custT="1"/>
      <dgm:spPr/>
      <dgm:t>
        <a:bodyPr/>
        <a:lstStyle/>
        <a:p>
          <a:pPr algn="l"/>
          <a:r>
            <a:rPr lang="es-CO" sz="1200" b="0" smtClean="0">
              <a:solidFill>
                <a:schemeClr val="tx1"/>
              </a:solidFill>
            </a:rPr>
            <a:t>Establecimiento de aprox. 2750 Has de cacao.</a:t>
          </a:r>
          <a:endParaRPr lang="es-CO" sz="1200" b="0" dirty="0">
            <a:solidFill>
              <a:schemeClr val="tx1"/>
            </a:solidFill>
          </a:endParaRPr>
        </a:p>
      </dgm:t>
    </dgm:pt>
    <dgm:pt modelId="{51040627-DC25-442E-9F22-3E31F9234A48}" type="parTrans" cxnId="{9A43C828-58AB-4ED2-B2FF-4F0946B6F938}">
      <dgm:prSet/>
      <dgm:spPr/>
      <dgm:t>
        <a:bodyPr/>
        <a:lstStyle/>
        <a:p>
          <a:endParaRPr lang="es-CO" sz="2000" b="0">
            <a:solidFill>
              <a:schemeClr val="tx1"/>
            </a:solidFill>
          </a:endParaRPr>
        </a:p>
      </dgm:t>
    </dgm:pt>
    <dgm:pt modelId="{D03E487A-11D1-4FB5-B328-047BBDE967E8}" type="sibTrans" cxnId="{9A43C828-58AB-4ED2-B2FF-4F0946B6F938}">
      <dgm:prSet/>
      <dgm:spPr/>
      <dgm:t>
        <a:bodyPr/>
        <a:lstStyle/>
        <a:p>
          <a:endParaRPr lang="es-CO" sz="2000" b="0">
            <a:solidFill>
              <a:schemeClr val="tx1"/>
            </a:solidFill>
          </a:endParaRPr>
        </a:p>
      </dgm:t>
    </dgm:pt>
    <dgm:pt modelId="{E92E046E-9B00-4A8C-9C76-2C06E6C42E15}">
      <dgm:prSet phldrT="[Texto]" custT="1"/>
      <dgm:spPr/>
      <dgm:t>
        <a:bodyPr/>
        <a:lstStyle/>
        <a:p>
          <a:pPr algn="l"/>
          <a:endParaRPr lang="es-CO" sz="1200" b="0" dirty="0">
            <a:solidFill>
              <a:schemeClr val="tx1"/>
            </a:solidFill>
          </a:endParaRPr>
        </a:p>
      </dgm:t>
    </dgm:pt>
    <dgm:pt modelId="{2E14CBBB-7613-4360-A21A-EF16646AA0C9}" type="parTrans" cxnId="{04E0496C-6803-4AA6-80A0-93718663ADF6}">
      <dgm:prSet/>
      <dgm:spPr/>
      <dgm:t>
        <a:bodyPr/>
        <a:lstStyle/>
        <a:p>
          <a:endParaRPr lang="es-CO" sz="2000" b="0">
            <a:solidFill>
              <a:schemeClr val="tx1"/>
            </a:solidFill>
          </a:endParaRPr>
        </a:p>
      </dgm:t>
    </dgm:pt>
    <dgm:pt modelId="{47377BB5-96A8-42D4-ADBB-4A365E15D03F}" type="sibTrans" cxnId="{04E0496C-6803-4AA6-80A0-93718663ADF6}">
      <dgm:prSet/>
      <dgm:spPr/>
      <dgm:t>
        <a:bodyPr/>
        <a:lstStyle/>
        <a:p>
          <a:endParaRPr lang="es-CO" sz="2000" b="0">
            <a:solidFill>
              <a:schemeClr val="tx1"/>
            </a:solidFill>
          </a:endParaRPr>
        </a:p>
      </dgm:t>
    </dgm:pt>
    <dgm:pt modelId="{2EEDE5E2-8606-4D67-9A44-DFA0471D216A}">
      <dgm:prSet phldrT="[Texto]" custT="1"/>
      <dgm:spPr/>
      <dgm:t>
        <a:bodyPr/>
        <a:lstStyle/>
        <a:p>
          <a:pPr algn="l"/>
          <a:r>
            <a:rPr lang="es-CO" sz="1200" b="0" smtClean="0">
              <a:solidFill>
                <a:schemeClr val="tx1"/>
              </a:solidFill>
            </a:rPr>
            <a:t>Mas de 700 familias atendidas.</a:t>
          </a:r>
          <a:endParaRPr lang="es-CO" sz="1200" b="0" dirty="0">
            <a:solidFill>
              <a:schemeClr val="tx1"/>
            </a:solidFill>
          </a:endParaRPr>
        </a:p>
      </dgm:t>
    </dgm:pt>
    <dgm:pt modelId="{4CD0772F-00CC-4D2D-8440-6D3328EB6B05}" type="parTrans" cxnId="{5864A529-3200-423D-80B0-36E6D966D74B}">
      <dgm:prSet/>
      <dgm:spPr/>
      <dgm:t>
        <a:bodyPr/>
        <a:lstStyle/>
        <a:p>
          <a:endParaRPr lang="es-CO" sz="2000" b="0">
            <a:solidFill>
              <a:schemeClr val="tx1"/>
            </a:solidFill>
          </a:endParaRPr>
        </a:p>
      </dgm:t>
    </dgm:pt>
    <dgm:pt modelId="{6605C860-200A-43D2-BDB4-7ED9E1D7EF97}" type="sibTrans" cxnId="{5864A529-3200-423D-80B0-36E6D966D74B}">
      <dgm:prSet/>
      <dgm:spPr/>
      <dgm:t>
        <a:bodyPr/>
        <a:lstStyle/>
        <a:p>
          <a:endParaRPr lang="es-CO" sz="2000" b="0">
            <a:solidFill>
              <a:schemeClr val="tx1"/>
            </a:solidFill>
          </a:endParaRPr>
        </a:p>
      </dgm:t>
    </dgm:pt>
    <dgm:pt modelId="{3956992F-A166-4092-8DF5-7FA3F75BE81D}">
      <dgm:prSet phldrT="[Texto]" custT="1"/>
      <dgm:spPr/>
      <dgm:t>
        <a:bodyPr/>
        <a:lstStyle/>
        <a:p>
          <a:pPr algn="l"/>
          <a:r>
            <a:rPr lang="es-CO" sz="1200" b="0" smtClean="0">
              <a:solidFill>
                <a:schemeClr val="tx1"/>
              </a:solidFill>
            </a:rPr>
            <a:t>Fortalecimiento organizacional</a:t>
          </a:r>
          <a:endParaRPr lang="es-CO" sz="1200" b="0" dirty="0">
            <a:solidFill>
              <a:schemeClr val="tx1"/>
            </a:solidFill>
          </a:endParaRPr>
        </a:p>
      </dgm:t>
    </dgm:pt>
    <dgm:pt modelId="{699FB713-86F6-4F72-9EFA-A96F4AADEA3F}" type="parTrans" cxnId="{B1B8D821-9A68-4BFA-AB0A-6B2BB48D1F8E}">
      <dgm:prSet/>
      <dgm:spPr/>
      <dgm:t>
        <a:bodyPr/>
        <a:lstStyle/>
        <a:p>
          <a:endParaRPr lang="es-CO" sz="2000" b="0">
            <a:solidFill>
              <a:schemeClr val="tx1"/>
            </a:solidFill>
          </a:endParaRPr>
        </a:p>
      </dgm:t>
    </dgm:pt>
    <dgm:pt modelId="{32B2A725-658E-46BD-9F71-E30F5259FD85}" type="sibTrans" cxnId="{B1B8D821-9A68-4BFA-AB0A-6B2BB48D1F8E}">
      <dgm:prSet/>
      <dgm:spPr/>
      <dgm:t>
        <a:bodyPr/>
        <a:lstStyle/>
        <a:p>
          <a:endParaRPr lang="es-CO" sz="2000" b="0">
            <a:solidFill>
              <a:schemeClr val="tx1"/>
            </a:solidFill>
          </a:endParaRPr>
        </a:p>
      </dgm:t>
    </dgm:pt>
    <dgm:pt modelId="{99350D3D-45ED-45E3-8D0D-7DC922B04FB3}">
      <dgm:prSet phldrT="[Texto]" custT="1"/>
      <dgm:spPr/>
      <dgm:t>
        <a:bodyPr/>
        <a:lstStyle/>
        <a:p>
          <a:pPr algn="ctr"/>
          <a:r>
            <a:rPr lang="es-CO" sz="1600" b="0" dirty="0" smtClean="0">
              <a:solidFill>
                <a:schemeClr val="tx1"/>
              </a:solidFill>
              <a:effectLst>
                <a:outerShdw blurRad="38100" dist="38100" dir="2700000" algn="tl">
                  <a:srgbClr val="000000">
                    <a:alpha val="43137"/>
                  </a:srgbClr>
                </a:outerShdw>
              </a:effectLst>
            </a:rPr>
            <a:t>COMPONENTE COMERCIAL</a:t>
          </a:r>
        </a:p>
        <a:p>
          <a:pPr algn="ctr"/>
          <a:endParaRPr lang="es-CO" sz="1600" b="0" dirty="0">
            <a:solidFill>
              <a:schemeClr val="tx1"/>
            </a:solidFill>
            <a:effectLst>
              <a:outerShdw blurRad="38100" dist="38100" dir="2700000" algn="tl">
                <a:srgbClr val="000000">
                  <a:alpha val="43137"/>
                </a:srgbClr>
              </a:outerShdw>
            </a:effectLst>
          </a:endParaRPr>
        </a:p>
      </dgm:t>
    </dgm:pt>
    <dgm:pt modelId="{72D834AC-0272-447C-B1BC-0B1A42C1DA7E}" type="parTrans" cxnId="{E7E849F7-3C6F-4680-9FAB-B1F5F7221B7D}">
      <dgm:prSet/>
      <dgm:spPr/>
      <dgm:t>
        <a:bodyPr/>
        <a:lstStyle/>
        <a:p>
          <a:endParaRPr lang="es-CO" sz="2000" b="0">
            <a:solidFill>
              <a:schemeClr val="tx1"/>
            </a:solidFill>
          </a:endParaRPr>
        </a:p>
      </dgm:t>
    </dgm:pt>
    <dgm:pt modelId="{47407413-98EC-4298-B466-F9B32FF4D2F4}" type="sibTrans" cxnId="{E7E849F7-3C6F-4680-9FAB-B1F5F7221B7D}">
      <dgm:prSet/>
      <dgm:spPr/>
      <dgm:t>
        <a:bodyPr/>
        <a:lstStyle/>
        <a:p>
          <a:endParaRPr lang="es-CO" sz="2000" b="0">
            <a:solidFill>
              <a:schemeClr val="tx1"/>
            </a:solidFill>
          </a:endParaRPr>
        </a:p>
      </dgm:t>
    </dgm:pt>
    <dgm:pt modelId="{E65DB6BD-39C2-4193-8C4A-81516F4917EE}">
      <dgm:prSet phldrT="[Texto]" custT="1"/>
      <dgm:spPr/>
      <dgm:t>
        <a:bodyPr/>
        <a:lstStyle/>
        <a:p>
          <a:pPr algn="l"/>
          <a:endParaRPr lang="es-CO" sz="1200" b="0" dirty="0">
            <a:solidFill>
              <a:schemeClr val="tx1"/>
            </a:solidFill>
          </a:endParaRPr>
        </a:p>
      </dgm:t>
    </dgm:pt>
    <dgm:pt modelId="{A001FFC6-96DD-4517-A8F8-C1653256A8CD}" type="parTrans" cxnId="{AE692591-12E9-4F52-94C4-642B6196E95F}">
      <dgm:prSet/>
      <dgm:spPr/>
      <dgm:t>
        <a:bodyPr/>
        <a:lstStyle/>
        <a:p>
          <a:endParaRPr lang="es-CO" sz="2000" b="0">
            <a:solidFill>
              <a:schemeClr val="tx1"/>
            </a:solidFill>
          </a:endParaRPr>
        </a:p>
      </dgm:t>
    </dgm:pt>
    <dgm:pt modelId="{932EC49A-7D50-4134-8BDA-A3F8C333FB17}" type="sibTrans" cxnId="{AE692591-12E9-4F52-94C4-642B6196E95F}">
      <dgm:prSet/>
      <dgm:spPr/>
      <dgm:t>
        <a:bodyPr/>
        <a:lstStyle/>
        <a:p>
          <a:endParaRPr lang="es-CO" sz="2000" b="0">
            <a:solidFill>
              <a:schemeClr val="tx1"/>
            </a:solidFill>
          </a:endParaRPr>
        </a:p>
      </dgm:t>
    </dgm:pt>
    <dgm:pt modelId="{9193E1D4-5B41-4B70-BF89-F1178CFE6D98}">
      <dgm:prSet phldrT="[Texto]" custT="1"/>
      <dgm:spPr/>
      <dgm:t>
        <a:bodyPr/>
        <a:lstStyle/>
        <a:p>
          <a:pPr algn="l"/>
          <a:r>
            <a:rPr lang="es-CO" sz="1200" b="0" dirty="0" smtClean="0">
              <a:solidFill>
                <a:schemeClr val="tx1"/>
              </a:solidFill>
            </a:rPr>
            <a:t>Conformación de mesas sectoriales y redes cacaoteras</a:t>
          </a:r>
          <a:endParaRPr lang="es-CO" sz="1200" b="0" dirty="0">
            <a:solidFill>
              <a:schemeClr val="tx1"/>
            </a:solidFill>
          </a:endParaRPr>
        </a:p>
      </dgm:t>
    </dgm:pt>
    <dgm:pt modelId="{696685BD-A147-45F1-99D8-427895361ACF}" type="parTrans" cxnId="{5D46D729-1251-4419-BD4F-07DC3C9242F1}">
      <dgm:prSet/>
      <dgm:spPr/>
      <dgm:t>
        <a:bodyPr/>
        <a:lstStyle/>
        <a:p>
          <a:endParaRPr lang="es-CO" sz="2000" b="0">
            <a:solidFill>
              <a:schemeClr val="tx1"/>
            </a:solidFill>
          </a:endParaRPr>
        </a:p>
      </dgm:t>
    </dgm:pt>
    <dgm:pt modelId="{60C1B6C8-D0EE-40C1-8EAE-E59856BAA863}" type="sibTrans" cxnId="{5D46D729-1251-4419-BD4F-07DC3C9242F1}">
      <dgm:prSet/>
      <dgm:spPr/>
      <dgm:t>
        <a:bodyPr/>
        <a:lstStyle/>
        <a:p>
          <a:endParaRPr lang="es-CO" sz="2000" b="0">
            <a:solidFill>
              <a:schemeClr val="tx1"/>
            </a:solidFill>
          </a:endParaRPr>
        </a:p>
      </dgm:t>
    </dgm:pt>
    <dgm:pt modelId="{EF95698A-6FCC-4ECF-88C2-168AAABE8235}">
      <dgm:prSet phldrT="[Texto]" custT="1"/>
      <dgm:spPr/>
      <dgm:t>
        <a:bodyPr/>
        <a:lstStyle/>
        <a:p>
          <a:pPr algn="l"/>
          <a:r>
            <a:rPr lang="es-ES" sz="1200" b="0" dirty="0" smtClean="0">
              <a:solidFill>
                <a:schemeClr val="tx1"/>
              </a:solidFill>
            </a:rPr>
            <a:t>Exploración de nuevos y potenciales mercados a nivel nacional e internacional</a:t>
          </a:r>
          <a:endParaRPr lang="es-CO" sz="1200" b="0" dirty="0">
            <a:solidFill>
              <a:schemeClr val="tx1"/>
            </a:solidFill>
          </a:endParaRPr>
        </a:p>
      </dgm:t>
    </dgm:pt>
    <dgm:pt modelId="{5C2C82D8-815B-4540-AF38-EB23C7612DB1}" type="sibTrans" cxnId="{DE65EC13-7C84-42D8-8FEF-9A3333D10188}">
      <dgm:prSet/>
      <dgm:spPr/>
      <dgm:t>
        <a:bodyPr/>
        <a:lstStyle/>
        <a:p>
          <a:endParaRPr lang="es-CO" sz="2000" b="0">
            <a:solidFill>
              <a:schemeClr val="tx1"/>
            </a:solidFill>
          </a:endParaRPr>
        </a:p>
      </dgm:t>
    </dgm:pt>
    <dgm:pt modelId="{7D807CB9-454B-4AF3-BD86-6B97CD39DC96}" type="parTrans" cxnId="{DE65EC13-7C84-42D8-8FEF-9A3333D10188}">
      <dgm:prSet/>
      <dgm:spPr/>
      <dgm:t>
        <a:bodyPr/>
        <a:lstStyle/>
        <a:p>
          <a:endParaRPr lang="es-CO" sz="2000" b="0">
            <a:solidFill>
              <a:schemeClr val="tx1"/>
            </a:solidFill>
          </a:endParaRPr>
        </a:p>
      </dgm:t>
    </dgm:pt>
    <dgm:pt modelId="{3AE4FC39-5820-4B91-9244-A31A8378E36C}">
      <dgm:prSet phldrT="[Texto]" custT="1"/>
      <dgm:spPr/>
      <dgm:t>
        <a:bodyPr/>
        <a:lstStyle/>
        <a:p>
          <a:pPr algn="l"/>
          <a:endParaRPr lang="es-CO" sz="1200" b="0" dirty="0">
            <a:solidFill>
              <a:schemeClr val="tx1"/>
            </a:solidFill>
          </a:endParaRPr>
        </a:p>
      </dgm:t>
    </dgm:pt>
    <dgm:pt modelId="{CDFC757A-D7D6-4AA3-9B99-37948A61D2BD}" type="parTrans" cxnId="{65E96E3C-3F96-4970-97FA-3588E56124C4}">
      <dgm:prSet/>
      <dgm:spPr/>
      <dgm:t>
        <a:bodyPr/>
        <a:lstStyle/>
        <a:p>
          <a:endParaRPr lang="es-CO"/>
        </a:p>
      </dgm:t>
    </dgm:pt>
    <dgm:pt modelId="{CF69B6E8-BA6F-41D2-89F7-D39B897089DE}" type="sibTrans" cxnId="{65E96E3C-3F96-4970-97FA-3588E56124C4}">
      <dgm:prSet/>
      <dgm:spPr/>
      <dgm:t>
        <a:bodyPr/>
        <a:lstStyle/>
        <a:p>
          <a:endParaRPr lang="es-CO"/>
        </a:p>
      </dgm:t>
    </dgm:pt>
    <dgm:pt modelId="{0827EF26-6530-435E-B520-2C2B95BA6005}">
      <dgm:prSet phldrT="[Texto]" custT="1"/>
      <dgm:spPr/>
      <dgm:t>
        <a:bodyPr/>
        <a:lstStyle/>
        <a:p>
          <a:pPr algn="l"/>
          <a:r>
            <a:rPr lang="es-CO" sz="1200" b="0" dirty="0" smtClean="0">
              <a:solidFill>
                <a:schemeClr val="tx1"/>
              </a:solidFill>
            </a:rPr>
            <a:t>Construcción de centros de acopio</a:t>
          </a:r>
          <a:endParaRPr lang="es-CO" sz="1200" b="0" dirty="0">
            <a:solidFill>
              <a:schemeClr val="tx1"/>
            </a:solidFill>
          </a:endParaRPr>
        </a:p>
      </dgm:t>
    </dgm:pt>
    <dgm:pt modelId="{04ECA90D-9C53-4764-AC8F-2C68D87714CF}" type="parTrans" cxnId="{1DF164A1-5CE2-4A6B-9E6A-B0197A38A6FD}">
      <dgm:prSet/>
      <dgm:spPr/>
      <dgm:t>
        <a:bodyPr/>
        <a:lstStyle/>
        <a:p>
          <a:endParaRPr lang="es-CO"/>
        </a:p>
      </dgm:t>
    </dgm:pt>
    <dgm:pt modelId="{8736263B-F860-4008-AC5B-B0C4F3B5B54C}" type="sibTrans" cxnId="{1DF164A1-5CE2-4A6B-9E6A-B0197A38A6FD}">
      <dgm:prSet/>
      <dgm:spPr/>
      <dgm:t>
        <a:bodyPr/>
        <a:lstStyle/>
        <a:p>
          <a:endParaRPr lang="es-CO"/>
        </a:p>
      </dgm:t>
    </dgm:pt>
    <dgm:pt modelId="{6944F8E2-1C8D-41BB-9ECD-CEBC022BFAB1}">
      <dgm:prSet phldrT="[Texto]" custT="1"/>
      <dgm:spPr/>
      <dgm:t>
        <a:bodyPr/>
        <a:lstStyle/>
        <a:p>
          <a:pPr algn="l"/>
          <a:r>
            <a:rPr lang="es-CO" sz="1200" b="0" dirty="0" smtClean="0">
              <a:solidFill>
                <a:schemeClr val="tx1"/>
              </a:solidFill>
            </a:rPr>
            <a:t>Creación de fondos  para la comercialización de cacao.</a:t>
          </a:r>
          <a:endParaRPr lang="es-CO" sz="1200" b="0" dirty="0">
            <a:solidFill>
              <a:schemeClr val="tx1"/>
            </a:solidFill>
          </a:endParaRPr>
        </a:p>
      </dgm:t>
    </dgm:pt>
    <dgm:pt modelId="{23745026-44AE-4EB9-9B62-D7903D431D43}" type="parTrans" cxnId="{533D3FA0-3C03-45AB-B531-874579E28640}">
      <dgm:prSet/>
      <dgm:spPr/>
      <dgm:t>
        <a:bodyPr/>
        <a:lstStyle/>
        <a:p>
          <a:endParaRPr lang="es-CO"/>
        </a:p>
      </dgm:t>
    </dgm:pt>
    <dgm:pt modelId="{B9B185EE-1C4A-43CF-A0EC-4D887FE1E746}" type="sibTrans" cxnId="{533D3FA0-3C03-45AB-B531-874579E28640}">
      <dgm:prSet/>
      <dgm:spPr/>
      <dgm:t>
        <a:bodyPr/>
        <a:lstStyle/>
        <a:p>
          <a:endParaRPr lang="es-CO"/>
        </a:p>
      </dgm:t>
    </dgm:pt>
    <dgm:pt modelId="{64F35892-461D-4032-B765-FE1080781B97}" type="pres">
      <dgm:prSet presAssocID="{77DEC6CF-1302-499B-B9BD-97AF72C1547E}" presName="Name0" presStyleCnt="0">
        <dgm:presLayoutVars>
          <dgm:dir/>
          <dgm:resizeHandles val="exact"/>
        </dgm:presLayoutVars>
      </dgm:prSet>
      <dgm:spPr/>
    </dgm:pt>
    <dgm:pt modelId="{C152779D-016C-4D2B-8D96-CAA0B8852D97}" type="pres">
      <dgm:prSet presAssocID="{77DEC6CF-1302-499B-B9BD-97AF72C1547E}" presName="fgShape" presStyleLbl="fgShp" presStyleIdx="0" presStyleCnt="1" custScaleX="108696" custScaleY="27399" custLinFactY="-132401" custLinFactNeighborX="-3942" custLinFactNeighborY="-200000"/>
      <dgm:spPr>
        <a:gradFill flip="none" rotWithShape="0">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50000" t="50000" r="50000" b="50000"/>
          </a:path>
          <a:tileRect/>
        </a:gradFill>
      </dgm:spPr>
    </dgm:pt>
    <dgm:pt modelId="{DABCEDA5-7E78-4AEC-9CAA-182B5ED7CF8E}" type="pres">
      <dgm:prSet presAssocID="{77DEC6CF-1302-499B-B9BD-97AF72C1547E}" presName="linComp" presStyleCnt="0"/>
      <dgm:spPr/>
    </dgm:pt>
    <dgm:pt modelId="{4FAD4777-145E-4BD3-A1D6-2BD8288CDB60}" type="pres">
      <dgm:prSet presAssocID="{F4049E88-23A5-4A5E-9D9F-83EBC466C192}" presName="compNode" presStyleCnt="0"/>
      <dgm:spPr/>
    </dgm:pt>
    <dgm:pt modelId="{10D0C33D-B127-44FA-8010-2F40646248AD}" type="pres">
      <dgm:prSet presAssocID="{F4049E88-23A5-4A5E-9D9F-83EBC466C192}" presName="bkgdShape" presStyleLbl="node1" presStyleIdx="0" presStyleCnt="4"/>
      <dgm:spPr/>
      <dgm:t>
        <a:bodyPr/>
        <a:lstStyle/>
        <a:p>
          <a:endParaRPr lang="es-CO"/>
        </a:p>
      </dgm:t>
    </dgm:pt>
    <dgm:pt modelId="{A1D11D34-F472-4B93-AA24-E33241E9D09C}" type="pres">
      <dgm:prSet presAssocID="{F4049E88-23A5-4A5E-9D9F-83EBC466C192}" presName="nodeTx" presStyleLbl="node1" presStyleIdx="0" presStyleCnt="4">
        <dgm:presLayoutVars>
          <dgm:bulletEnabled val="1"/>
        </dgm:presLayoutVars>
      </dgm:prSet>
      <dgm:spPr/>
      <dgm:t>
        <a:bodyPr/>
        <a:lstStyle/>
        <a:p>
          <a:endParaRPr lang="es-CO"/>
        </a:p>
      </dgm:t>
    </dgm:pt>
    <dgm:pt modelId="{D3FF0591-B992-49AA-B726-C5782799F4CA}" type="pres">
      <dgm:prSet presAssocID="{F4049E88-23A5-4A5E-9D9F-83EBC466C192}" presName="invisiNode" presStyleLbl="node1" presStyleIdx="0" presStyleCnt="4"/>
      <dgm:spPr/>
    </dgm:pt>
    <dgm:pt modelId="{06F301A7-8F2A-4A43-8067-3FA8700BA577}" type="pres">
      <dgm:prSet presAssocID="{F4049E88-23A5-4A5E-9D9F-83EBC466C192}" presName="imagNode" presStyleLbl="fgImgPlace1" presStyleIdx="0" presStyleCnt="4"/>
      <dgm:spPr>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dgm:spPr>
    </dgm:pt>
    <dgm:pt modelId="{149847D3-6FAB-46CF-9014-0C5330A18A49}" type="pres">
      <dgm:prSet presAssocID="{2B8BC20D-19F1-42CD-9773-B487A588F2FD}" presName="sibTrans" presStyleLbl="sibTrans2D1" presStyleIdx="0" presStyleCnt="0"/>
      <dgm:spPr/>
      <dgm:t>
        <a:bodyPr/>
        <a:lstStyle/>
        <a:p>
          <a:endParaRPr lang="es-CO"/>
        </a:p>
      </dgm:t>
    </dgm:pt>
    <dgm:pt modelId="{906990AB-DD40-40CA-8D3D-D596F6FD3A75}" type="pres">
      <dgm:prSet presAssocID="{80842CC6-15E5-49E1-98E6-E434676A93BF}" presName="compNode" presStyleCnt="0"/>
      <dgm:spPr/>
    </dgm:pt>
    <dgm:pt modelId="{4D282588-E468-41B0-8534-6A8336B52B6D}" type="pres">
      <dgm:prSet presAssocID="{80842CC6-15E5-49E1-98E6-E434676A93BF}" presName="bkgdShape" presStyleLbl="node1" presStyleIdx="1" presStyleCnt="4"/>
      <dgm:spPr/>
      <dgm:t>
        <a:bodyPr/>
        <a:lstStyle/>
        <a:p>
          <a:endParaRPr lang="es-CO"/>
        </a:p>
      </dgm:t>
    </dgm:pt>
    <dgm:pt modelId="{057D7082-C80B-4F54-A12E-E9E52424072C}" type="pres">
      <dgm:prSet presAssocID="{80842CC6-15E5-49E1-98E6-E434676A93BF}" presName="nodeTx" presStyleLbl="node1" presStyleIdx="1" presStyleCnt="4">
        <dgm:presLayoutVars>
          <dgm:bulletEnabled val="1"/>
        </dgm:presLayoutVars>
      </dgm:prSet>
      <dgm:spPr/>
      <dgm:t>
        <a:bodyPr/>
        <a:lstStyle/>
        <a:p>
          <a:endParaRPr lang="es-CO"/>
        </a:p>
      </dgm:t>
    </dgm:pt>
    <dgm:pt modelId="{F52300CF-986C-4CE1-9528-7B277647C9CF}" type="pres">
      <dgm:prSet presAssocID="{80842CC6-15E5-49E1-98E6-E434676A93BF}" presName="invisiNode" presStyleLbl="node1" presStyleIdx="1" presStyleCnt="4"/>
      <dgm:spPr/>
    </dgm:pt>
    <dgm:pt modelId="{97E8A9B3-51AB-499D-A8B1-13F067A0EFC9}" type="pres">
      <dgm:prSet presAssocID="{80842CC6-15E5-49E1-98E6-E434676A93BF}" presName="imagNode" presStyleLbl="fgImgPlace1" presStyleIdx="1" presStyleCnt="4"/>
      <dgm:spPr>
        <a:blipFill rotWithShape="0">
          <a:blip xmlns:r="http://schemas.openxmlformats.org/officeDocument/2006/relationships" r:embed="rId2"/>
          <a:stretch>
            <a:fillRect/>
          </a:stretch>
        </a:blipFill>
      </dgm:spPr>
    </dgm:pt>
    <dgm:pt modelId="{A8E06380-C3F1-4257-A4A5-DDE647861A0A}" type="pres">
      <dgm:prSet presAssocID="{35D0D02C-A7B9-4A4B-A7B3-3067F7AFEFD5}" presName="sibTrans" presStyleLbl="sibTrans2D1" presStyleIdx="0" presStyleCnt="0"/>
      <dgm:spPr/>
      <dgm:t>
        <a:bodyPr/>
        <a:lstStyle/>
        <a:p>
          <a:endParaRPr lang="es-CO"/>
        </a:p>
      </dgm:t>
    </dgm:pt>
    <dgm:pt modelId="{6E4B9404-2E6F-4B92-A216-49040CDFF02C}" type="pres">
      <dgm:prSet presAssocID="{30AFAB71-39FD-49B2-965D-D90D5F2BA65F}" presName="compNode" presStyleCnt="0"/>
      <dgm:spPr/>
    </dgm:pt>
    <dgm:pt modelId="{99915D37-39AB-463A-81C1-92BF83D9DD84}" type="pres">
      <dgm:prSet presAssocID="{30AFAB71-39FD-49B2-965D-D90D5F2BA65F}" presName="bkgdShape" presStyleLbl="node1" presStyleIdx="2" presStyleCnt="4"/>
      <dgm:spPr/>
      <dgm:t>
        <a:bodyPr/>
        <a:lstStyle/>
        <a:p>
          <a:endParaRPr lang="es-CO"/>
        </a:p>
      </dgm:t>
    </dgm:pt>
    <dgm:pt modelId="{F4B994A2-C4B5-432E-91E9-BDF3B7FE5ECC}" type="pres">
      <dgm:prSet presAssocID="{30AFAB71-39FD-49B2-965D-D90D5F2BA65F}" presName="nodeTx" presStyleLbl="node1" presStyleIdx="2" presStyleCnt="4">
        <dgm:presLayoutVars>
          <dgm:bulletEnabled val="1"/>
        </dgm:presLayoutVars>
      </dgm:prSet>
      <dgm:spPr/>
      <dgm:t>
        <a:bodyPr/>
        <a:lstStyle/>
        <a:p>
          <a:endParaRPr lang="es-CO"/>
        </a:p>
      </dgm:t>
    </dgm:pt>
    <dgm:pt modelId="{07731B54-F51D-4974-94E1-928A6E810BD7}" type="pres">
      <dgm:prSet presAssocID="{30AFAB71-39FD-49B2-965D-D90D5F2BA65F}" presName="invisiNode" presStyleLbl="node1" presStyleIdx="2" presStyleCnt="4"/>
      <dgm:spPr/>
    </dgm:pt>
    <dgm:pt modelId="{40BA2364-081A-4C45-B6E3-C6E0F6A79B25}" type="pres">
      <dgm:prSet presAssocID="{30AFAB71-39FD-49B2-965D-D90D5F2BA65F}" presName="imagNode" presStyleLbl="fgImgPlace1" presStyleIdx="2" presStyleCnt="4"/>
      <dgm:spPr>
        <a:blipFill rotWithShape="0">
          <a:blip xmlns:r="http://schemas.openxmlformats.org/officeDocument/2006/relationships" r:embed="rId3" cstate="email">
            <a:extLst>
              <a:ext uri="{28A0092B-C50C-407E-A947-70E740481C1C}">
                <a14:useLocalDpi xmlns:a14="http://schemas.microsoft.com/office/drawing/2010/main"/>
              </a:ext>
            </a:extLst>
          </a:blip>
          <a:stretch>
            <a:fillRect/>
          </a:stretch>
        </a:blipFill>
      </dgm:spPr>
    </dgm:pt>
    <dgm:pt modelId="{F0BF29DD-9D07-4B8E-A5F2-989D12FE8D81}" type="pres">
      <dgm:prSet presAssocID="{ADAFAC15-0A0A-4E14-B6A3-79247E012EF9}" presName="sibTrans" presStyleLbl="sibTrans2D1" presStyleIdx="0" presStyleCnt="0"/>
      <dgm:spPr/>
      <dgm:t>
        <a:bodyPr/>
        <a:lstStyle/>
        <a:p>
          <a:endParaRPr lang="es-CO"/>
        </a:p>
      </dgm:t>
    </dgm:pt>
    <dgm:pt modelId="{8EB9BFA6-3DCC-4D78-A9CA-14A9621199F8}" type="pres">
      <dgm:prSet presAssocID="{99350D3D-45ED-45E3-8D0D-7DC922B04FB3}" presName="compNode" presStyleCnt="0"/>
      <dgm:spPr/>
    </dgm:pt>
    <dgm:pt modelId="{2B2D00E5-6846-44A3-9E47-F49195A6DD84}" type="pres">
      <dgm:prSet presAssocID="{99350D3D-45ED-45E3-8D0D-7DC922B04FB3}" presName="bkgdShape" presStyleLbl="node1" presStyleIdx="3" presStyleCnt="4"/>
      <dgm:spPr/>
      <dgm:t>
        <a:bodyPr/>
        <a:lstStyle/>
        <a:p>
          <a:endParaRPr lang="es-CO"/>
        </a:p>
      </dgm:t>
    </dgm:pt>
    <dgm:pt modelId="{4BE1A9CC-44AD-46A1-A712-2C9EB9D01190}" type="pres">
      <dgm:prSet presAssocID="{99350D3D-45ED-45E3-8D0D-7DC922B04FB3}" presName="nodeTx" presStyleLbl="node1" presStyleIdx="3" presStyleCnt="4">
        <dgm:presLayoutVars>
          <dgm:bulletEnabled val="1"/>
        </dgm:presLayoutVars>
      </dgm:prSet>
      <dgm:spPr/>
      <dgm:t>
        <a:bodyPr/>
        <a:lstStyle/>
        <a:p>
          <a:endParaRPr lang="es-CO"/>
        </a:p>
      </dgm:t>
    </dgm:pt>
    <dgm:pt modelId="{46282518-9593-4F28-B082-F7BB08A52DA0}" type="pres">
      <dgm:prSet presAssocID="{99350D3D-45ED-45E3-8D0D-7DC922B04FB3}" presName="invisiNode" presStyleLbl="node1" presStyleIdx="3" presStyleCnt="4"/>
      <dgm:spPr/>
    </dgm:pt>
    <dgm:pt modelId="{39DB3FD1-8D7F-453A-88D2-3134E3060DBD}" type="pres">
      <dgm:prSet presAssocID="{99350D3D-45ED-45E3-8D0D-7DC922B04FB3}" presName="imagNode" presStyleLbl="fgImgPlace1" presStyleIdx="3" presStyleCnt="4"/>
      <dgm:spPr>
        <a:blipFill rotWithShape="0">
          <a:blip xmlns:r="http://schemas.openxmlformats.org/officeDocument/2006/relationships" r:embed="rId4" cstate="email">
            <a:extLst>
              <a:ext uri="{28A0092B-C50C-407E-A947-70E740481C1C}">
                <a14:useLocalDpi xmlns:a14="http://schemas.microsoft.com/office/drawing/2010/main"/>
              </a:ext>
            </a:extLst>
          </a:blip>
          <a:stretch>
            <a:fillRect/>
          </a:stretch>
        </a:blipFill>
      </dgm:spPr>
    </dgm:pt>
  </dgm:ptLst>
  <dgm:cxnLst>
    <dgm:cxn modelId="{533D3FA0-3C03-45AB-B531-874579E28640}" srcId="{99350D3D-45ED-45E3-8D0D-7DC922B04FB3}" destId="{6944F8E2-1C8D-41BB-9ECD-CEBC022BFAB1}" srcOrd="1" destOrd="0" parTransId="{23745026-44AE-4EB9-9B62-D7903D431D43}" sibTransId="{B9B185EE-1C4A-43CF-A0EC-4D887FE1E746}"/>
    <dgm:cxn modelId="{29790B6D-08CB-46CA-9F2C-527C663DC9D1}" srcId="{F4049E88-23A5-4A5E-9D9F-83EBC466C192}" destId="{62006769-ED49-44BB-BC29-1977D0F285E7}" srcOrd="0" destOrd="0" parTransId="{8C14EAE6-345B-4834-A9C7-E0720D2455E8}" sibTransId="{12C4203B-6B82-4FDB-B992-21F9EACAB840}"/>
    <dgm:cxn modelId="{5D46D729-1251-4419-BD4F-07DC3C9242F1}" srcId="{F4049E88-23A5-4A5E-9D9F-83EBC466C192}" destId="{9193E1D4-5B41-4B70-BF89-F1178CFE6D98}" srcOrd="1" destOrd="0" parTransId="{696685BD-A147-45F1-99D8-427895361ACF}" sibTransId="{60C1B6C8-D0EE-40C1-8EAE-E59856BAA863}"/>
    <dgm:cxn modelId="{3F3BA6F6-8BAB-42F8-A1FE-9AE02EA0AF20}" type="presOf" srcId="{0827EF26-6530-435E-B520-2C2B95BA6005}" destId="{2B2D00E5-6846-44A3-9E47-F49195A6DD84}" srcOrd="0" destOrd="1" presId="urn:microsoft.com/office/officeart/2005/8/layout/hList7#1"/>
    <dgm:cxn modelId="{F0FE0A6C-DC58-4AAF-AD6E-4D6210C504CB}" type="presOf" srcId="{30AFAB71-39FD-49B2-965D-D90D5F2BA65F}" destId="{99915D37-39AB-463A-81C1-92BF83D9DD84}" srcOrd="0" destOrd="0" presId="urn:microsoft.com/office/officeart/2005/8/layout/hList7#1"/>
    <dgm:cxn modelId="{E55213AB-44AA-4CE6-BC9B-130DBBBC3AF9}" type="presOf" srcId="{E92E046E-9B00-4A8C-9C76-2C06E6C42E15}" destId="{4D282588-E468-41B0-8534-6A8336B52B6D}" srcOrd="0" destOrd="2" presId="urn:microsoft.com/office/officeart/2005/8/layout/hList7#1"/>
    <dgm:cxn modelId="{94697587-639A-4253-BFC4-15F0855E62BE}" type="presOf" srcId="{0D15A9B7-38CF-47B4-8C1C-45265B12DF38}" destId="{057D7082-C80B-4F54-A12E-E9E52424072C}" srcOrd="1" destOrd="1" presId="urn:microsoft.com/office/officeart/2005/8/layout/hList7#1"/>
    <dgm:cxn modelId="{0FDA876C-D317-4650-823E-C79E7E00C28A}" type="presOf" srcId="{3956992F-A166-4092-8DF5-7FA3F75BE81D}" destId="{99915D37-39AB-463A-81C1-92BF83D9DD84}" srcOrd="0" destOrd="2" presId="urn:microsoft.com/office/officeart/2005/8/layout/hList7#1"/>
    <dgm:cxn modelId="{BBAEF88D-D3A2-4D9A-A315-BF3C64DE3836}" type="presOf" srcId="{62006769-ED49-44BB-BC29-1977D0F285E7}" destId="{A1D11D34-F472-4B93-AA24-E33241E9D09C}" srcOrd="1" destOrd="1" presId="urn:microsoft.com/office/officeart/2005/8/layout/hList7#1"/>
    <dgm:cxn modelId="{307BC232-8BF6-4298-BC44-BB9337E78054}" srcId="{77DEC6CF-1302-499B-B9BD-97AF72C1547E}" destId="{F4049E88-23A5-4A5E-9D9F-83EBC466C192}" srcOrd="0" destOrd="0" parTransId="{62387303-6CCE-4D4A-910E-1AAD3656D534}" sibTransId="{2B8BC20D-19F1-42CD-9773-B487A588F2FD}"/>
    <dgm:cxn modelId="{70F24454-737B-4210-B78E-2C5C35514263}" type="presOf" srcId="{E65DB6BD-39C2-4193-8C4A-81516F4917EE}" destId="{99915D37-39AB-463A-81C1-92BF83D9DD84}" srcOrd="0" destOrd="3" presId="urn:microsoft.com/office/officeart/2005/8/layout/hList7#1"/>
    <dgm:cxn modelId="{555BF5C0-A525-485F-9399-ECB0211B57F0}" type="presOf" srcId="{9193E1D4-5B41-4B70-BF89-F1178CFE6D98}" destId="{10D0C33D-B127-44FA-8010-2F40646248AD}" srcOrd="0" destOrd="2" presId="urn:microsoft.com/office/officeart/2005/8/layout/hList7#1"/>
    <dgm:cxn modelId="{04E0496C-6803-4AA6-80A0-93718663ADF6}" srcId="{80842CC6-15E5-49E1-98E6-E434676A93BF}" destId="{E92E046E-9B00-4A8C-9C76-2C06E6C42E15}" srcOrd="1" destOrd="0" parTransId="{2E14CBBB-7613-4360-A21A-EF16646AA0C9}" sibTransId="{47377BB5-96A8-42D4-ADBB-4A365E15D03F}"/>
    <dgm:cxn modelId="{6ABA66E8-D2D4-42E1-BBAD-C2C0F0F01722}" type="presOf" srcId="{2EEDE5E2-8606-4D67-9A44-DFA0471D216A}" destId="{99915D37-39AB-463A-81C1-92BF83D9DD84}" srcOrd="0" destOrd="1" presId="urn:microsoft.com/office/officeart/2005/8/layout/hList7#1"/>
    <dgm:cxn modelId="{DE65EC13-7C84-42D8-8FEF-9A3333D10188}" srcId="{99350D3D-45ED-45E3-8D0D-7DC922B04FB3}" destId="{EF95698A-6FCC-4ECF-88C2-168AAABE8235}" srcOrd="2" destOrd="0" parTransId="{7D807CB9-454B-4AF3-BD86-6B97CD39DC96}" sibTransId="{5C2C82D8-815B-4540-AF38-EB23C7612DB1}"/>
    <dgm:cxn modelId="{68B769F9-C12F-4903-B69B-E8A5415DE8E4}" type="presOf" srcId="{99350D3D-45ED-45E3-8D0D-7DC922B04FB3}" destId="{4BE1A9CC-44AD-46A1-A712-2C9EB9D01190}" srcOrd="1" destOrd="0" presId="urn:microsoft.com/office/officeart/2005/8/layout/hList7#1"/>
    <dgm:cxn modelId="{169FAB58-3FAE-4636-9094-BFBD27C4BE5C}" type="presOf" srcId="{2B8BC20D-19F1-42CD-9773-B487A588F2FD}" destId="{149847D3-6FAB-46CF-9014-0C5330A18A49}" srcOrd="0" destOrd="0" presId="urn:microsoft.com/office/officeart/2005/8/layout/hList7#1"/>
    <dgm:cxn modelId="{B1B8D821-9A68-4BFA-AB0A-6B2BB48D1F8E}" srcId="{30AFAB71-39FD-49B2-965D-D90D5F2BA65F}" destId="{3956992F-A166-4092-8DF5-7FA3F75BE81D}" srcOrd="1" destOrd="0" parTransId="{699FB713-86F6-4F72-9EFA-A96F4AADEA3F}" sibTransId="{32B2A725-658E-46BD-9F71-E30F5259FD85}"/>
    <dgm:cxn modelId="{F69D12C1-6376-488F-84FC-0023942AD8AC}" type="presOf" srcId="{EF95698A-6FCC-4ECF-88C2-168AAABE8235}" destId="{4BE1A9CC-44AD-46A1-A712-2C9EB9D01190}" srcOrd="1" destOrd="3" presId="urn:microsoft.com/office/officeart/2005/8/layout/hList7#1"/>
    <dgm:cxn modelId="{B7B74C23-75E0-4AD2-8120-4CA640F8B023}" srcId="{77DEC6CF-1302-499B-B9BD-97AF72C1547E}" destId="{80842CC6-15E5-49E1-98E6-E434676A93BF}" srcOrd="1" destOrd="0" parTransId="{69C319AB-E1AE-467F-8446-95B2A1AEF8C8}" sibTransId="{35D0D02C-A7B9-4A4B-A7B3-3067F7AFEFD5}"/>
    <dgm:cxn modelId="{A7599853-BC12-435F-BC8E-1BBD07C91408}" type="presOf" srcId="{0D15A9B7-38CF-47B4-8C1C-45265B12DF38}" destId="{4D282588-E468-41B0-8534-6A8336B52B6D}" srcOrd="0" destOrd="1" presId="urn:microsoft.com/office/officeart/2005/8/layout/hList7#1"/>
    <dgm:cxn modelId="{D0B76CA3-1E4C-4AAE-A61E-7A7FEF453EA0}" type="presOf" srcId="{77DEC6CF-1302-499B-B9BD-97AF72C1547E}" destId="{64F35892-461D-4032-B765-FE1080781B97}" srcOrd="0" destOrd="0" presId="urn:microsoft.com/office/officeart/2005/8/layout/hList7#1"/>
    <dgm:cxn modelId="{5E66D392-BD98-4813-8194-C1544FE18D61}" type="presOf" srcId="{9193E1D4-5B41-4B70-BF89-F1178CFE6D98}" destId="{A1D11D34-F472-4B93-AA24-E33241E9D09C}" srcOrd="1" destOrd="2" presId="urn:microsoft.com/office/officeart/2005/8/layout/hList7#1"/>
    <dgm:cxn modelId="{5575089E-3581-4B0D-A29B-D486F8A5CF4A}" type="presOf" srcId="{0827EF26-6530-435E-B520-2C2B95BA6005}" destId="{4BE1A9CC-44AD-46A1-A712-2C9EB9D01190}" srcOrd="1" destOrd="1" presId="urn:microsoft.com/office/officeart/2005/8/layout/hList7#1"/>
    <dgm:cxn modelId="{90590782-DEDB-4E26-9CAC-6D6FDE3D2851}" type="presOf" srcId="{80842CC6-15E5-49E1-98E6-E434676A93BF}" destId="{057D7082-C80B-4F54-A12E-E9E52424072C}" srcOrd="1" destOrd="0" presId="urn:microsoft.com/office/officeart/2005/8/layout/hList7#1"/>
    <dgm:cxn modelId="{0D6691AC-F6E9-4C1B-B274-996644BF19A1}" type="presOf" srcId="{30AFAB71-39FD-49B2-965D-D90D5F2BA65F}" destId="{F4B994A2-C4B5-432E-91E9-BDF3B7FE5ECC}" srcOrd="1" destOrd="0" presId="urn:microsoft.com/office/officeart/2005/8/layout/hList7#1"/>
    <dgm:cxn modelId="{AE692591-12E9-4F52-94C4-642B6196E95F}" srcId="{30AFAB71-39FD-49B2-965D-D90D5F2BA65F}" destId="{E65DB6BD-39C2-4193-8C4A-81516F4917EE}" srcOrd="2" destOrd="0" parTransId="{A001FFC6-96DD-4517-A8F8-C1653256A8CD}" sibTransId="{932EC49A-7D50-4134-8BDA-A3F8C333FB17}"/>
    <dgm:cxn modelId="{B1327822-3C1B-4A2A-8F3F-0EB9EC872370}" type="presOf" srcId="{E92E046E-9B00-4A8C-9C76-2C06E6C42E15}" destId="{057D7082-C80B-4F54-A12E-E9E52424072C}" srcOrd="1" destOrd="2" presId="urn:microsoft.com/office/officeart/2005/8/layout/hList7#1"/>
    <dgm:cxn modelId="{65E96E3C-3F96-4970-97FA-3588E56124C4}" srcId="{99350D3D-45ED-45E3-8D0D-7DC922B04FB3}" destId="{3AE4FC39-5820-4B91-9244-A31A8378E36C}" srcOrd="3" destOrd="0" parTransId="{CDFC757A-D7D6-4AA3-9B99-37948A61D2BD}" sibTransId="{CF69B6E8-BA6F-41D2-89F7-D39B897089DE}"/>
    <dgm:cxn modelId="{8AEBF2A8-DBAC-4DE6-A305-88B624560BE0}" type="presOf" srcId="{80842CC6-15E5-49E1-98E6-E434676A93BF}" destId="{4D282588-E468-41B0-8534-6A8336B52B6D}" srcOrd="0" destOrd="0" presId="urn:microsoft.com/office/officeart/2005/8/layout/hList7#1"/>
    <dgm:cxn modelId="{E655362E-B82F-4D87-870D-FE562B606791}" type="presOf" srcId="{F4049E88-23A5-4A5E-9D9F-83EBC466C192}" destId="{10D0C33D-B127-44FA-8010-2F40646248AD}" srcOrd="0" destOrd="0" presId="urn:microsoft.com/office/officeart/2005/8/layout/hList7#1"/>
    <dgm:cxn modelId="{356DAF0C-06BC-4D83-9BB7-4EA69C2FC234}" type="presOf" srcId="{99350D3D-45ED-45E3-8D0D-7DC922B04FB3}" destId="{2B2D00E5-6846-44A3-9E47-F49195A6DD84}" srcOrd="0" destOrd="0" presId="urn:microsoft.com/office/officeart/2005/8/layout/hList7#1"/>
    <dgm:cxn modelId="{33DC635A-E3EF-4EA7-A7B6-7EC822D7AFA1}" type="presOf" srcId="{3AE4FC39-5820-4B91-9244-A31A8378E36C}" destId="{2B2D00E5-6846-44A3-9E47-F49195A6DD84}" srcOrd="0" destOrd="4" presId="urn:microsoft.com/office/officeart/2005/8/layout/hList7#1"/>
    <dgm:cxn modelId="{E2C191D0-4F4E-4722-84B2-82DA771306C0}" type="presOf" srcId="{6944F8E2-1C8D-41BB-9ECD-CEBC022BFAB1}" destId="{4BE1A9CC-44AD-46A1-A712-2C9EB9D01190}" srcOrd="1" destOrd="2" presId="urn:microsoft.com/office/officeart/2005/8/layout/hList7#1"/>
    <dgm:cxn modelId="{E7BBEE8D-1AE2-4DA6-81F7-1FE0F4F2EA6F}" type="presOf" srcId="{62006769-ED49-44BB-BC29-1977D0F285E7}" destId="{10D0C33D-B127-44FA-8010-2F40646248AD}" srcOrd="0" destOrd="1" presId="urn:microsoft.com/office/officeart/2005/8/layout/hList7#1"/>
    <dgm:cxn modelId="{21E79A8E-C736-427A-AB76-0950CD236B4D}" srcId="{77DEC6CF-1302-499B-B9BD-97AF72C1547E}" destId="{30AFAB71-39FD-49B2-965D-D90D5F2BA65F}" srcOrd="2" destOrd="0" parTransId="{CCA64E67-3B3F-42E2-BD1C-AF39C1160DB5}" sibTransId="{ADAFAC15-0A0A-4E14-B6A3-79247E012EF9}"/>
    <dgm:cxn modelId="{BC8717B5-FA27-4BDA-AB01-A8D9CE995D74}" type="presOf" srcId="{35D0D02C-A7B9-4A4B-A7B3-3067F7AFEFD5}" destId="{A8E06380-C3F1-4257-A4A5-DDE647861A0A}" srcOrd="0" destOrd="0" presId="urn:microsoft.com/office/officeart/2005/8/layout/hList7#1"/>
    <dgm:cxn modelId="{44BD1B19-01AA-4305-A082-EB6100DEC623}" type="presOf" srcId="{6944F8E2-1C8D-41BB-9ECD-CEBC022BFAB1}" destId="{2B2D00E5-6846-44A3-9E47-F49195A6DD84}" srcOrd="0" destOrd="2" presId="urn:microsoft.com/office/officeart/2005/8/layout/hList7#1"/>
    <dgm:cxn modelId="{B0CB6DC6-1654-41EF-AF91-48281B7ACCEE}" type="presOf" srcId="{3956992F-A166-4092-8DF5-7FA3F75BE81D}" destId="{F4B994A2-C4B5-432E-91E9-BDF3B7FE5ECC}" srcOrd="1" destOrd="2" presId="urn:microsoft.com/office/officeart/2005/8/layout/hList7#1"/>
    <dgm:cxn modelId="{E7E849F7-3C6F-4680-9FAB-B1F5F7221B7D}" srcId="{77DEC6CF-1302-499B-B9BD-97AF72C1547E}" destId="{99350D3D-45ED-45E3-8D0D-7DC922B04FB3}" srcOrd="3" destOrd="0" parTransId="{72D834AC-0272-447C-B1BC-0B1A42C1DA7E}" sibTransId="{47407413-98EC-4298-B466-F9B32FF4D2F4}"/>
    <dgm:cxn modelId="{43DE436A-C02A-4887-8E6C-D1D4DBFA0566}" type="presOf" srcId="{ADAFAC15-0A0A-4E14-B6A3-79247E012EF9}" destId="{F0BF29DD-9D07-4B8E-A5F2-989D12FE8D81}" srcOrd="0" destOrd="0" presId="urn:microsoft.com/office/officeart/2005/8/layout/hList7#1"/>
    <dgm:cxn modelId="{9A43C828-58AB-4ED2-B2FF-4F0946B6F938}" srcId="{80842CC6-15E5-49E1-98E6-E434676A93BF}" destId="{0D15A9B7-38CF-47B4-8C1C-45265B12DF38}" srcOrd="0" destOrd="0" parTransId="{51040627-DC25-442E-9F22-3E31F9234A48}" sibTransId="{D03E487A-11D1-4FB5-B328-047BBDE967E8}"/>
    <dgm:cxn modelId="{0B477DB5-F404-4B92-8467-CFA7E58D3904}" type="presOf" srcId="{2EEDE5E2-8606-4D67-9A44-DFA0471D216A}" destId="{F4B994A2-C4B5-432E-91E9-BDF3B7FE5ECC}" srcOrd="1" destOrd="1" presId="urn:microsoft.com/office/officeart/2005/8/layout/hList7#1"/>
    <dgm:cxn modelId="{1DF164A1-5CE2-4A6B-9E6A-B0197A38A6FD}" srcId="{99350D3D-45ED-45E3-8D0D-7DC922B04FB3}" destId="{0827EF26-6530-435E-B520-2C2B95BA6005}" srcOrd="0" destOrd="0" parTransId="{04ECA90D-9C53-4764-AC8F-2C68D87714CF}" sibTransId="{8736263B-F860-4008-AC5B-B0C4F3B5B54C}"/>
    <dgm:cxn modelId="{EE04BE9A-D75B-4901-914E-B3437DECE482}" type="presOf" srcId="{EF95698A-6FCC-4ECF-88C2-168AAABE8235}" destId="{2B2D00E5-6846-44A3-9E47-F49195A6DD84}" srcOrd="0" destOrd="3" presId="urn:microsoft.com/office/officeart/2005/8/layout/hList7#1"/>
    <dgm:cxn modelId="{85C4B5C8-D20F-4BA4-A741-7F995AB9B84E}" type="presOf" srcId="{E65DB6BD-39C2-4193-8C4A-81516F4917EE}" destId="{F4B994A2-C4B5-432E-91E9-BDF3B7FE5ECC}" srcOrd="1" destOrd="3" presId="urn:microsoft.com/office/officeart/2005/8/layout/hList7#1"/>
    <dgm:cxn modelId="{BCC6C502-FFC9-4A39-BB10-3F49BA33890C}" type="presOf" srcId="{F4049E88-23A5-4A5E-9D9F-83EBC466C192}" destId="{A1D11D34-F472-4B93-AA24-E33241E9D09C}" srcOrd="1" destOrd="0" presId="urn:microsoft.com/office/officeart/2005/8/layout/hList7#1"/>
    <dgm:cxn modelId="{A6E6D3DA-4061-432B-B2EC-E3507007843F}" type="presOf" srcId="{3AE4FC39-5820-4B91-9244-A31A8378E36C}" destId="{4BE1A9CC-44AD-46A1-A712-2C9EB9D01190}" srcOrd="1" destOrd="4" presId="urn:microsoft.com/office/officeart/2005/8/layout/hList7#1"/>
    <dgm:cxn modelId="{5864A529-3200-423D-80B0-36E6D966D74B}" srcId="{30AFAB71-39FD-49B2-965D-D90D5F2BA65F}" destId="{2EEDE5E2-8606-4D67-9A44-DFA0471D216A}" srcOrd="0" destOrd="0" parTransId="{4CD0772F-00CC-4D2D-8440-6D3328EB6B05}" sibTransId="{6605C860-200A-43D2-BDB4-7ED9E1D7EF97}"/>
    <dgm:cxn modelId="{09BD0AC3-CAF2-4EFB-9399-350B5457A4EE}" type="presParOf" srcId="{64F35892-461D-4032-B765-FE1080781B97}" destId="{C152779D-016C-4D2B-8D96-CAA0B8852D97}" srcOrd="0" destOrd="0" presId="urn:microsoft.com/office/officeart/2005/8/layout/hList7#1"/>
    <dgm:cxn modelId="{FE3432D0-6AAB-4DD5-8DF9-76951366B0AE}" type="presParOf" srcId="{64F35892-461D-4032-B765-FE1080781B97}" destId="{DABCEDA5-7E78-4AEC-9CAA-182B5ED7CF8E}" srcOrd="1" destOrd="0" presId="urn:microsoft.com/office/officeart/2005/8/layout/hList7#1"/>
    <dgm:cxn modelId="{45FE0022-C149-4A80-BD1E-4D33EFCEA45F}" type="presParOf" srcId="{DABCEDA5-7E78-4AEC-9CAA-182B5ED7CF8E}" destId="{4FAD4777-145E-4BD3-A1D6-2BD8288CDB60}" srcOrd="0" destOrd="0" presId="urn:microsoft.com/office/officeart/2005/8/layout/hList7#1"/>
    <dgm:cxn modelId="{6FD1E2A0-88D6-4AAB-854C-9513B0A196B5}" type="presParOf" srcId="{4FAD4777-145E-4BD3-A1D6-2BD8288CDB60}" destId="{10D0C33D-B127-44FA-8010-2F40646248AD}" srcOrd="0" destOrd="0" presId="urn:microsoft.com/office/officeart/2005/8/layout/hList7#1"/>
    <dgm:cxn modelId="{F7B46287-8A98-41F2-81CD-D77CE7BEE489}" type="presParOf" srcId="{4FAD4777-145E-4BD3-A1D6-2BD8288CDB60}" destId="{A1D11D34-F472-4B93-AA24-E33241E9D09C}" srcOrd="1" destOrd="0" presId="urn:microsoft.com/office/officeart/2005/8/layout/hList7#1"/>
    <dgm:cxn modelId="{9F2E508F-76AC-46C4-8B3F-3D5A87BD33C4}" type="presParOf" srcId="{4FAD4777-145E-4BD3-A1D6-2BD8288CDB60}" destId="{D3FF0591-B992-49AA-B726-C5782799F4CA}" srcOrd="2" destOrd="0" presId="urn:microsoft.com/office/officeart/2005/8/layout/hList7#1"/>
    <dgm:cxn modelId="{5E860B97-A434-4286-87E6-DD6920332FD4}" type="presParOf" srcId="{4FAD4777-145E-4BD3-A1D6-2BD8288CDB60}" destId="{06F301A7-8F2A-4A43-8067-3FA8700BA577}" srcOrd="3" destOrd="0" presId="urn:microsoft.com/office/officeart/2005/8/layout/hList7#1"/>
    <dgm:cxn modelId="{069A6153-86BC-4145-A3D8-25BF9508E738}" type="presParOf" srcId="{DABCEDA5-7E78-4AEC-9CAA-182B5ED7CF8E}" destId="{149847D3-6FAB-46CF-9014-0C5330A18A49}" srcOrd="1" destOrd="0" presId="urn:microsoft.com/office/officeart/2005/8/layout/hList7#1"/>
    <dgm:cxn modelId="{E666A4C5-E608-4120-B68A-8427805C4A78}" type="presParOf" srcId="{DABCEDA5-7E78-4AEC-9CAA-182B5ED7CF8E}" destId="{906990AB-DD40-40CA-8D3D-D596F6FD3A75}" srcOrd="2" destOrd="0" presId="urn:microsoft.com/office/officeart/2005/8/layout/hList7#1"/>
    <dgm:cxn modelId="{1FE82B3B-A326-4261-8854-AAE05896C4CB}" type="presParOf" srcId="{906990AB-DD40-40CA-8D3D-D596F6FD3A75}" destId="{4D282588-E468-41B0-8534-6A8336B52B6D}" srcOrd="0" destOrd="0" presId="urn:microsoft.com/office/officeart/2005/8/layout/hList7#1"/>
    <dgm:cxn modelId="{1919F170-83F8-4B81-8421-550CEA89FEA4}" type="presParOf" srcId="{906990AB-DD40-40CA-8D3D-D596F6FD3A75}" destId="{057D7082-C80B-4F54-A12E-E9E52424072C}" srcOrd="1" destOrd="0" presId="urn:microsoft.com/office/officeart/2005/8/layout/hList7#1"/>
    <dgm:cxn modelId="{75BD6D34-5109-499E-9212-840826CA067D}" type="presParOf" srcId="{906990AB-DD40-40CA-8D3D-D596F6FD3A75}" destId="{F52300CF-986C-4CE1-9528-7B277647C9CF}" srcOrd="2" destOrd="0" presId="urn:microsoft.com/office/officeart/2005/8/layout/hList7#1"/>
    <dgm:cxn modelId="{15B57F87-579E-4568-9C68-08B763E3A525}" type="presParOf" srcId="{906990AB-DD40-40CA-8D3D-D596F6FD3A75}" destId="{97E8A9B3-51AB-499D-A8B1-13F067A0EFC9}" srcOrd="3" destOrd="0" presId="urn:microsoft.com/office/officeart/2005/8/layout/hList7#1"/>
    <dgm:cxn modelId="{5B16C3E6-4789-4EDD-BC8F-210CAF5595C6}" type="presParOf" srcId="{DABCEDA5-7E78-4AEC-9CAA-182B5ED7CF8E}" destId="{A8E06380-C3F1-4257-A4A5-DDE647861A0A}" srcOrd="3" destOrd="0" presId="urn:microsoft.com/office/officeart/2005/8/layout/hList7#1"/>
    <dgm:cxn modelId="{D1D23246-F253-440B-BFA7-66198E1FA35A}" type="presParOf" srcId="{DABCEDA5-7E78-4AEC-9CAA-182B5ED7CF8E}" destId="{6E4B9404-2E6F-4B92-A216-49040CDFF02C}" srcOrd="4" destOrd="0" presId="urn:microsoft.com/office/officeart/2005/8/layout/hList7#1"/>
    <dgm:cxn modelId="{80737699-066C-4BAD-8A7E-2571B0698242}" type="presParOf" srcId="{6E4B9404-2E6F-4B92-A216-49040CDFF02C}" destId="{99915D37-39AB-463A-81C1-92BF83D9DD84}" srcOrd="0" destOrd="0" presId="urn:microsoft.com/office/officeart/2005/8/layout/hList7#1"/>
    <dgm:cxn modelId="{6E557075-80F0-4E84-B041-AC3DF2770B88}" type="presParOf" srcId="{6E4B9404-2E6F-4B92-A216-49040CDFF02C}" destId="{F4B994A2-C4B5-432E-91E9-BDF3B7FE5ECC}" srcOrd="1" destOrd="0" presId="urn:microsoft.com/office/officeart/2005/8/layout/hList7#1"/>
    <dgm:cxn modelId="{F3837E16-FFF9-4475-9304-238CBFC20D76}" type="presParOf" srcId="{6E4B9404-2E6F-4B92-A216-49040CDFF02C}" destId="{07731B54-F51D-4974-94E1-928A6E810BD7}" srcOrd="2" destOrd="0" presId="urn:microsoft.com/office/officeart/2005/8/layout/hList7#1"/>
    <dgm:cxn modelId="{D770538B-107D-43F1-9942-BD51002CC379}" type="presParOf" srcId="{6E4B9404-2E6F-4B92-A216-49040CDFF02C}" destId="{40BA2364-081A-4C45-B6E3-C6E0F6A79B25}" srcOrd="3" destOrd="0" presId="urn:microsoft.com/office/officeart/2005/8/layout/hList7#1"/>
    <dgm:cxn modelId="{4C733B99-E2E8-479F-ACE4-854384F397AB}" type="presParOf" srcId="{DABCEDA5-7E78-4AEC-9CAA-182B5ED7CF8E}" destId="{F0BF29DD-9D07-4B8E-A5F2-989D12FE8D81}" srcOrd="5" destOrd="0" presId="urn:microsoft.com/office/officeart/2005/8/layout/hList7#1"/>
    <dgm:cxn modelId="{258F2C9D-6AA5-4A34-806E-70429F7AC30A}" type="presParOf" srcId="{DABCEDA5-7E78-4AEC-9CAA-182B5ED7CF8E}" destId="{8EB9BFA6-3DCC-4D78-A9CA-14A9621199F8}" srcOrd="6" destOrd="0" presId="urn:microsoft.com/office/officeart/2005/8/layout/hList7#1"/>
    <dgm:cxn modelId="{4DF7B62E-F34A-4028-B9DB-DF9367C8F997}" type="presParOf" srcId="{8EB9BFA6-3DCC-4D78-A9CA-14A9621199F8}" destId="{2B2D00E5-6846-44A3-9E47-F49195A6DD84}" srcOrd="0" destOrd="0" presId="urn:microsoft.com/office/officeart/2005/8/layout/hList7#1"/>
    <dgm:cxn modelId="{1B1C1A1E-6C5D-4C70-A89C-5833832E59B6}" type="presParOf" srcId="{8EB9BFA6-3DCC-4D78-A9CA-14A9621199F8}" destId="{4BE1A9CC-44AD-46A1-A712-2C9EB9D01190}" srcOrd="1" destOrd="0" presId="urn:microsoft.com/office/officeart/2005/8/layout/hList7#1"/>
    <dgm:cxn modelId="{388C5504-E263-46BD-B4BA-B8AB6C98D536}" type="presParOf" srcId="{8EB9BFA6-3DCC-4D78-A9CA-14A9621199F8}" destId="{46282518-9593-4F28-B082-F7BB08A52DA0}" srcOrd="2" destOrd="0" presId="urn:microsoft.com/office/officeart/2005/8/layout/hList7#1"/>
    <dgm:cxn modelId="{8A5C40CD-00D8-473E-AE37-5A7F915DF874}" type="presParOf" srcId="{8EB9BFA6-3DCC-4D78-A9CA-14A9621199F8}" destId="{39DB3FD1-8D7F-453A-88D2-3134E3060DBD}" srcOrd="3" destOrd="0" presId="urn:microsoft.com/office/officeart/2005/8/layout/hList7#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13CD56-3A5E-450C-AB79-701DB9E00E46}"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s-CO"/>
        </a:p>
      </dgm:t>
    </dgm:pt>
    <dgm:pt modelId="{B2A32DD4-AC81-49ED-9B66-34A2840730FB}">
      <dgm:prSet phldrT="[Texto]"/>
      <dgm:spPr/>
      <dgm:t>
        <a:bodyPr/>
        <a:lstStyle/>
        <a:p>
          <a:r>
            <a:rPr lang="es-CO" dirty="0" smtClean="0">
              <a:solidFill>
                <a:schemeClr val="bg1"/>
              </a:solidFill>
            </a:rPr>
            <a:t>.</a:t>
          </a:r>
          <a:endParaRPr lang="es-CO" dirty="0">
            <a:solidFill>
              <a:schemeClr val="bg1"/>
            </a:solidFill>
          </a:endParaRPr>
        </a:p>
      </dgm:t>
    </dgm:pt>
    <dgm:pt modelId="{3D0DC4BC-BB57-445C-ACF2-2BDAD3CBBD08}" type="sibTrans" cxnId="{C856638F-F11B-484C-A5DB-4F658CB84115}">
      <dgm:prSet/>
      <dgm:spPr/>
      <dgm:t>
        <a:bodyPr/>
        <a:lstStyle/>
        <a:p>
          <a:endParaRPr lang="es-CO"/>
        </a:p>
      </dgm:t>
    </dgm:pt>
    <dgm:pt modelId="{AFBF7BA4-1783-44CD-9803-DFBA48CA4A36}" type="parTrans" cxnId="{C856638F-F11B-484C-A5DB-4F658CB84115}">
      <dgm:prSet/>
      <dgm:spPr/>
      <dgm:t>
        <a:bodyPr/>
        <a:lstStyle/>
        <a:p>
          <a:endParaRPr lang="es-CO"/>
        </a:p>
      </dgm:t>
    </dgm:pt>
    <dgm:pt modelId="{AB3D086F-F997-4023-A19C-7AC52A1B29D9}" type="pres">
      <dgm:prSet presAssocID="{4613CD56-3A5E-450C-AB79-701DB9E00E46}" presName="arrowDiagram" presStyleCnt="0">
        <dgm:presLayoutVars>
          <dgm:chMax val="5"/>
          <dgm:dir/>
          <dgm:resizeHandles val="exact"/>
        </dgm:presLayoutVars>
      </dgm:prSet>
      <dgm:spPr/>
      <dgm:t>
        <a:bodyPr/>
        <a:lstStyle/>
        <a:p>
          <a:endParaRPr lang="es-CO"/>
        </a:p>
      </dgm:t>
    </dgm:pt>
    <dgm:pt modelId="{84E459AE-5CB6-4530-B525-1B919D392DBA}" type="pres">
      <dgm:prSet presAssocID="{4613CD56-3A5E-450C-AB79-701DB9E00E46}" presName="arrow" presStyleLbl="bgShp" presStyleIdx="0" presStyleCnt="1"/>
      <dgm:spPr/>
      <dgm:t>
        <a:bodyPr/>
        <a:lstStyle/>
        <a:p>
          <a:endParaRPr lang="es-CO"/>
        </a:p>
      </dgm:t>
    </dgm:pt>
    <dgm:pt modelId="{145DA3D2-59BE-419C-8A5F-D4F06876660B}" type="pres">
      <dgm:prSet presAssocID="{4613CD56-3A5E-450C-AB79-701DB9E00E46}" presName="arrowDiagram1" presStyleCnt="0">
        <dgm:presLayoutVars>
          <dgm:bulletEnabled val="1"/>
        </dgm:presLayoutVars>
      </dgm:prSet>
      <dgm:spPr/>
    </dgm:pt>
    <dgm:pt modelId="{F8E3192C-C1E4-4B20-8B02-5BEAF2709B1D}" type="pres">
      <dgm:prSet presAssocID="{B2A32DD4-AC81-49ED-9B66-34A2840730FB}" presName="bullet1" presStyleLbl="node1" presStyleIdx="0" presStyleCnt="1"/>
      <dgm:spPr/>
    </dgm:pt>
    <dgm:pt modelId="{3B028B38-C0CC-4FC0-B225-819A5B93FC38}" type="pres">
      <dgm:prSet presAssocID="{B2A32DD4-AC81-49ED-9B66-34A2840730FB}" presName="textBox1" presStyleLbl="revTx" presStyleIdx="0" presStyleCnt="1">
        <dgm:presLayoutVars>
          <dgm:bulletEnabled val="1"/>
        </dgm:presLayoutVars>
      </dgm:prSet>
      <dgm:spPr/>
      <dgm:t>
        <a:bodyPr/>
        <a:lstStyle/>
        <a:p>
          <a:endParaRPr lang="es-CO"/>
        </a:p>
      </dgm:t>
    </dgm:pt>
  </dgm:ptLst>
  <dgm:cxnLst>
    <dgm:cxn modelId="{C6BEF9CD-E144-438D-968C-E2042FD5F9CD}" type="presOf" srcId="{4613CD56-3A5E-450C-AB79-701DB9E00E46}" destId="{AB3D086F-F997-4023-A19C-7AC52A1B29D9}" srcOrd="0" destOrd="0" presId="urn:microsoft.com/office/officeart/2005/8/layout/arrow2"/>
    <dgm:cxn modelId="{C856638F-F11B-484C-A5DB-4F658CB84115}" srcId="{4613CD56-3A5E-450C-AB79-701DB9E00E46}" destId="{B2A32DD4-AC81-49ED-9B66-34A2840730FB}" srcOrd="0" destOrd="0" parTransId="{AFBF7BA4-1783-44CD-9803-DFBA48CA4A36}" sibTransId="{3D0DC4BC-BB57-445C-ACF2-2BDAD3CBBD08}"/>
    <dgm:cxn modelId="{CB14E8ED-DDB8-4053-8E36-FDF47EBDA177}" type="presOf" srcId="{B2A32DD4-AC81-49ED-9B66-34A2840730FB}" destId="{3B028B38-C0CC-4FC0-B225-819A5B93FC38}" srcOrd="0" destOrd="0" presId="urn:microsoft.com/office/officeart/2005/8/layout/arrow2"/>
    <dgm:cxn modelId="{3F96E1D1-CF25-4D91-995A-68486F9E1450}" type="presParOf" srcId="{AB3D086F-F997-4023-A19C-7AC52A1B29D9}" destId="{84E459AE-5CB6-4530-B525-1B919D392DBA}" srcOrd="0" destOrd="0" presId="urn:microsoft.com/office/officeart/2005/8/layout/arrow2"/>
    <dgm:cxn modelId="{AB371DF0-1DCF-4C57-95C0-8B379E26CA11}" type="presParOf" srcId="{AB3D086F-F997-4023-A19C-7AC52A1B29D9}" destId="{145DA3D2-59BE-419C-8A5F-D4F06876660B}" srcOrd="1" destOrd="0" presId="urn:microsoft.com/office/officeart/2005/8/layout/arrow2"/>
    <dgm:cxn modelId="{5E562B5B-2FB2-4ECF-94DB-CBE2ABD31AF3}" type="presParOf" srcId="{145DA3D2-59BE-419C-8A5F-D4F06876660B}" destId="{F8E3192C-C1E4-4B20-8B02-5BEAF2709B1D}" srcOrd="0" destOrd="0" presId="urn:microsoft.com/office/officeart/2005/8/layout/arrow2"/>
    <dgm:cxn modelId="{EB56E662-7896-497C-8522-4DAD0833EBBC}" type="presParOf" srcId="{145DA3D2-59BE-419C-8A5F-D4F06876660B}" destId="{3B028B38-C0CC-4FC0-B225-819A5B93FC38}" srcOrd="1" destOrd="0" presId="urn:microsoft.com/office/officeart/2005/8/layout/arrow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A03094-9804-4CD8-BAA6-A071808CDBA1}">
      <dsp:nvSpPr>
        <dsp:cNvPr id="0" name=""/>
        <dsp:cNvSpPr/>
      </dsp:nvSpPr>
      <dsp:spPr>
        <a:xfrm>
          <a:off x="1248780" y="211858"/>
          <a:ext cx="4204572" cy="1460192"/>
        </a:xfrm>
        <a:prstGeom prst="ellipse">
          <a:avLst/>
        </a:prstGeom>
        <a:solidFill>
          <a:schemeClr val="accent5">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0ED0CEA3-CA47-4317-B9EC-3A520C936CE3}">
      <dsp:nvSpPr>
        <dsp:cNvPr id="0" name=""/>
        <dsp:cNvSpPr/>
      </dsp:nvSpPr>
      <dsp:spPr>
        <a:xfrm>
          <a:off x="2950166" y="3787374"/>
          <a:ext cx="814839" cy="521497"/>
        </a:xfrm>
        <a:prstGeom prst="down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5A80F2A9-6B0B-414D-AE9B-8DD6C2E4D26B}">
      <dsp:nvSpPr>
        <dsp:cNvPr id="0" name=""/>
        <dsp:cNvSpPr/>
      </dsp:nvSpPr>
      <dsp:spPr>
        <a:xfrm>
          <a:off x="1401970" y="4204572"/>
          <a:ext cx="3911230" cy="977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CO" sz="2300" b="1" kern="1200" dirty="0" smtClean="0">
              <a:effectLst>
                <a:outerShdw blurRad="38100" dist="38100" dir="2700000" algn="tl">
                  <a:srgbClr val="000000">
                    <a:alpha val="43137"/>
                  </a:srgbClr>
                </a:outerShdw>
              </a:effectLst>
            </a:rPr>
            <a:t>CONSOLIDACION DE LA CADENA PRODUCTIVA</a:t>
          </a:r>
          <a:endParaRPr lang="es-CO" sz="2300" b="1" kern="1200" dirty="0">
            <a:effectLst>
              <a:outerShdw blurRad="38100" dist="38100" dir="2700000" algn="tl">
                <a:srgbClr val="000000">
                  <a:alpha val="43137"/>
                </a:srgbClr>
              </a:outerShdw>
            </a:effectLst>
          </a:endParaRPr>
        </a:p>
      </dsp:txBody>
      <dsp:txXfrm>
        <a:off x="1401970" y="4204572"/>
        <a:ext cx="3911230" cy="977807"/>
      </dsp:txXfrm>
    </dsp:sp>
    <dsp:sp modelId="{64E5D313-3E1A-46FB-B8C2-9AD7786247C0}">
      <dsp:nvSpPr>
        <dsp:cNvPr id="0" name=""/>
        <dsp:cNvSpPr/>
      </dsp:nvSpPr>
      <dsp:spPr>
        <a:xfrm>
          <a:off x="2572043" y="1784824"/>
          <a:ext cx="1877463" cy="1466711"/>
        </a:xfrm>
        <a:prstGeom prst="ellipse">
          <a:avLst/>
        </a:prstGeom>
        <a:no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0" kern="1200" dirty="0" smtClean="0">
              <a:solidFill>
                <a:schemeClr val="bg1">
                  <a:lumMod val="95000"/>
                </a:schemeClr>
              </a:solidFill>
              <a:effectLst/>
              <a:latin typeface="Arial" pitchFamily="34" charset="0"/>
              <a:cs typeface="Arial" pitchFamily="34" charset="0"/>
            </a:rPr>
            <a:t>INSTITUCIONES</a:t>
          </a:r>
          <a:endParaRPr lang="es-CO" sz="1300" b="0" kern="1200" dirty="0">
            <a:solidFill>
              <a:schemeClr val="bg1">
                <a:lumMod val="95000"/>
              </a:schemeClr>
            </a:solidFill>
            <a:effectLst/>
            <a:latin typeface="Arial" pitchFamily="34" charset="0"/>
            <a:cs typeface="Arial" pitchFamily="34" charset="0"/>
          </a:endParaRPr>
        </a:p>
      </dsp:txBody>
      <dsp:txXfrm>
        <a:off x="2846991" y="1999619"/>
        <a:ext cx="1327567" cy="1037121"/>
      </dsp:txXfrm>
    </dsp:sp>
    <dsp:sp modelId="{CBEDCEF3-A05C-4705-9100-D5BCC062B55B}">
      <dsp:nvSpPr>
        <dsp:cNvPr id="0" name=""/>
        <dsp:cNvSpPr/>
      </dsp:nvSpPr>
      <dsp:spPr>
        <a:xfrm>
          <a:off x="1522530" y="684465"/>
          <a:ext cx="1877463" cy="1466711"/>
        </a:xfrm>
        <a:prstGeom prst="ellipse">
          <a:avLst/>
        </a:prstGeom>
        <a:no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0" kern="1200" dirty="0" smtClean="0">
              <a:solidFill>
                <a:schemeClr val="bg1">
                  <a:lumMod val="95000"/>
                </a:schemeClr>
              </a:solidFill>
              <a:effectLst/>
              <a:latin typeface="Arial" pitchFamily="34" charset="0"/>
              <a:cs typeface="Arial" pitchFamily="34" charset="0"/>
            </a:rPr>
            <a:t>RECURSOS FINANCIEROS</a:t>
          </a:r>
          <a:endParaRPr lang="es-CO" sz="1300" b="0" kern="1200" dirty="0">
            <a:solidFill>
              <a:schemeClr val="bg1">
                <a:lumMod val="95000"/>
              </a:schemeClr>
            </a:solidFill>
            <a:effectLst/>
            <a:latin typeface="Arial" pitchFamily="34" charset="0"/>
            <a:cs typeface="Arial" pitchFamily="34" charset="0"/>
          </a:endParaRPr>
        </a:p>
      </dsp:txBody>
      <dsp:txXfrm>
        <a:off x="1797478" y="899260"/>
        <a:ext cx="1327567" cy="1037121"/>
      </dsp:txXfrm>
    </dsp:sp>
    <dsp:sp modelId="{372B77AC-4DAF-47A6-B503-C18553E2FE90}">
      <dsp:nvSpPr>
        <dsp:cNvPr id="0" name=""/>
        <dsp:cNvSpPr/>
      </dsp:nvSpPr>
      <dsp:spPr>
        <a:xfrm>
          <a:off x="3260777" y="445350"/>
          <a:ext cx="1877463" cy="1466711"/>
        </a:xfrm>
        <a:prstGeom prst="ellipse">
          <a:avLst/>
        </a:prstGeom>
        <a:no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0" kern="1200" dirty="0" smtClean="0">
              <a:solidFill>
                <a:schemeClr val="bg1">
                  <a:lumMod val="95000"/>
                </a:schemeClr>
              </a:solidFill>
              <a:effectLst/>
              <a:latin typeface="Arial" pitchFamily="34" charset="0"/>
              <a:cs typeface="Arial" pitchFamily="34" charset="0"/>
            </a:rPr>
            <a:t>PRODUCTORES</a:t>
          </a:r>
          <a:endParaRPr lang="es-CO" sz="1300" b="0" kern="1200" dirty="0">
            <a:solidFill>
              <a:schemeClr val="bg1">
                <a:lumMod val="95000"/>
              </a:schemeClr>
            </a:solidFill>
            <a:effectLst/>
            <a:latin typeface="Arial" pitchFamily="34" charset="0"/>
            <a:cs typeface="Arial" pitchFamily="34" charset="0"/>
          </a:endParaRPr>
        </a:p>
      </dsp:txBody>
      <dsp:txXfrm>
        <a:off x="3535725" y="660145"/>
        <a:ext cx="1327567" cy="1037121"/>
      </dsp:txXfrm>
    </dsp:sp>
    <dsp:sp modelId="{8C924A96-7966-4A40-A88F-706B0DF08161}">
      <dsp:nvSpPr>
        <dsp:cNvPr id="0" name=""/>
        <dsp:cNvSpPr/>
      </dsp:nvSpPr>
      <dsp:spPr>
        <a:xfrm>
          <a:off x="1021186" y="0"/>
          <a:ext cx="4563102" cy="3650481"/>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D0C33D-B127-44FA-8010-2F40646248AD}">
      <dsp:nvSpPr>
        <dsp:cNvPr id="0" name=""/>
        <dsp:cNvSpPr/>
      </dsp:nvSpPr>
      <dsp:spPr>
        <a:xfrm>
          <a:off x="1965" y="0"/>
          <a:ext cx="2060078" cy="4818082"/>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90000"/>
            </a:lnSpc>
            <a:spcBef>
              <a:spcPct val="0"/>
            </a:spcBef>
            <a:spcAft>
              <a:spcPct val="35000"/>
            </a:spcAft>
          </a:pPr>
          <a:r>
            <a:rPr lang="es-CO" sz="1600" b="0" kern="1200" smtClean="0">
              <a:solidFill>
                <a:schemeClr val="tx1"/>
              </a:solidFill>
              <a:effectLst>
                <a:outerShdw blurRad="38100" dist="38100" dir="2700000" algn="tl">
                  <a:srgbClr val="000000">
                    <a:alpha val="43137"/>
                  </a:srgbClr>
                </a:outerShdw>
              </a:effectLst>
            </a:rPr>
            <a:t>COMPONENTE ORGANIZACIONAL</a:t>
          </a:r>
        </a:p>
        <a:p>
          <a:pPr lvl="0" algn="l" defTabSz="711200">
            <a:lnSpc>
              <a:spcPct val="90000"/>
            </a:lnSpc>
            <a:spcBef>
              <a:spcPct val="0"/>
            </a:spcBef>
            <a:spcAft>
              <a:spcPct val="35000"/>
            </a:spcAft>
          </a:pPr>
          <a:endParaRPr lang="es-CO" sz="16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smtClean="0">
              <a:solidFill>
                <a:schemeClr val="tx1"/>
              </a:solidFill>
            </a:rPr>
            <a:t>Creación de 3 organizaciones de pequeños productores de cacao.</a:t>
          </a:r>
          <a:endParaRPr lang="es-CO" sz="12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dirty="0" smtClean="0">
              <a:solidFill>
                <a:schemeClr val="tx1"/>
              </a:solidFill>
            </a:rPr>
            <a:t>Conformación de mesas sectoriales y redes cacaoteras</a:t>
          </a:r>
          <a:endParaRPr lang="es-CO" sz="1200" b="0" kern="1200" dirty="0">
            <a:solidFill>
              <a:schemeClr val="tx1"/>
            </a:solidFill>
          </a:endParaRPr>
        </a:p>
      </dsp:txBody>
      <dsp:txXfrm>
        <a:off x="1965" y="1927232"/>
        <a:ext cx="2060078" cy="1927232"/>
      </dsp:txXfrm>
    </dsp:sp>
    <dsp:sp modelId="{06F301A7-8F2A-4A43-8067-3FA8700BA577}">
      <dsp:nvSpPr>
        <dsp:cNvPr id="0" name=""/>
        <dsp:cNvSpPr/>
      </dsp:nvSpPr>
      <dsp:spPr>
        <a:xfrm>
          <a:off x="229794" y="289084"/>
          <a:ext cx="1604421" cy="160442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a:ext>
            </a:extLst>
          </a:blip>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4D282588-E468-41B0-8534-6A8336B52B6D}">
      <dsp:nvSpPr>
        <dsp:cNvPr id="0" name=""/>
        <dsp:cNvSpPr/>
      </dsp:nvSpPr>
      <dsp:spPr>
        <a:xfrm>
          <a:off x="2123846" y="0"/>
          <a:ext cx="2060078" cy="4818082"/>
        </a:xfrm>
        <a:prstGeom prst="roundRect">
          <a:avLst>
            <a:gd name="adj" fmla="val 10000"/>
          </a:avLst>
        </a:prstGeom>
        <a:solidFill>
          <a:schemeClr val="accent5">
            <a:hueOff val="-3311292"/>
            <a:satOff val="13270"/>
            <a:lumOff val="287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90000"/>
            </a:lnSpc>
            <a:spcBef>
              <a:spcPct val="0"/>
            </a:spcBef>
            <a:spcAft>
              <a:spcPct val="35000"/>
            </a:spcAft>
          </a:pPr>
          <a:r>
            <a:rPr lang="es-CO" sz="1600" b="0" kern="1200" smtClean="0">
              <a:solidFill>
                <a:schemeClr val="tx1"/>
              </a:solidFill>
              <a:effectLst>
                <a:outerShdw blurRad="38100" dist="38100" dir="2700000" algn="tl">
                  <a:srgbClr val="000000">
                    <a:alpha val="43137"/>
                  </a:srgbClr>
                </a:outerShdw>
              </a:effectLst>
            </a:rPr>
            <a:t>COMPONENTE TECNICO PRODUCTIVO</a:t>
          </a:r>
        </a:p>
        <a:p>
          <a:pPr lvl="0" algn="l" defTabSz="711200">
            <a:lnSpc>
              <a:spcPct val="90000"/>
            </a:lnSpc>
            <a:spcBef>
              <a:spcPct val="0"/>
            </a:spcBef>
            <a:spcAft>
              <a:spcPct val="35000"/>
            </a:spcAft>
          </a:pPr>
          <a:endParaRPr lang="es-CO" sz="16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smtClean="0">
              <a:solidFill>
                <a:schemeClr val="tx1"/>
              </a:solidFill>
            </a:rPr>
            <a:t>Establecimiento de aprox. 2750 Has de cacao.</a:t>
          </a:r>
          <a:endParaRPr lang="es-CO" sz="1200" b="0" kern="1200" dirty="0">
            <a:solidFill>
              <a:schemeClr val="tx1"/>
            </a:solidFill>
          </a:endParaRPr>
        </a:p>
        <a:p>
          <a:pPr marL="114300" lvl="1" indent="-114300" algn="l" defTabSz="533400">
            <a:lnSpc>
              <a:spcPct val="90000"/>
            </a:lnSpc>
            <a:spcBef>
              <a:spcPct val="0"/>
            </a:spcBef>
            <a:spcAft>
              <a:spcPct val="15000"/>
            </a:spcAft>
            <a:buChar char="••"/>
          </a:pPr>
          <a:endParaRPr lang="es-CO" sz="1200" b="0" kern="1200" dirty="0">
            <a:solidFill>
              <a:schemeClr val="tx1"/>
            </a:solidFill>
          </a:endParaRPr>
        </a:p>
      </dsp:txBody>
      <dsp:txXfrm>
        <a:off x="2123846" y="1927232"/>
        <a:ext cx="2060078" cy="1927232"/>
      </dsp:txXfrm>
    </dsp:sp>
    <dsp:sp modelId="{97E8A9B3-51AB-499D-A8B1-13F067A0EFC9}">
      <dsp:nvSpPr>
        <dsp:cNvPr id="0" name=""/>
        <dsp:cNvSpPr/>
      </dsp:nvSpPr>
      <dsp:spPr>
        <a:xfrm>
          <a:off x="2351674" y="289084"/>
          <a:ext cx="1604421" cy="1604421"/>
        </a:xfrm>
        <a:prstGeom prst="ellipse">
          <a:avLst/>
        </a:prstGeom>
        <a:blipFill rotWithShape="0">
          <a:blip xmlns:r="http://schemas.openxmlformats.org/officeDocument/2006/relationships" r:embed="rId2"/>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99915D37-39AB-463A-81C1-92BF83D9DD84}">
      <dsp:nvSpPr>
        <dsp:cNvPr id="0" name=""/>
        <dsp:cNvSpPr/>
      </dsp:nvSpPr>
      <dsp:spPr>
        <a:xfrm>
          <a:off x="4245727" y="0"/>
          <a:ext cx="2060078" cy="4818082"/>
        </a:xfrm>
        <a:prstGeom prst="roundRect">
          <a:avLst>
            <a:gd name="adj" fmla="val 10000"/>
          </a:avLst>
        </a:prstGeom>
        <a:solidFill>
          <a:schemeClr val="accent5">
            <a:hueOff val="-6622584"/>
            <a:satOff val="26541"/>
            <a:lumOff val="575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90000"/>
            </a:lnSpc>
            <a:spcBef>
              <a:spcPct val="0"/>
            </a:spcBef>
            <a:spcAft>
              <a:spcPct val="35000"/>
            </a:spcAft>
          </a:pPr>
          <a:r>
            <a:rPr lang="es-CO" sz="1600" b="0" kern="1200" smtClean="0">
              <a:solidFill>
                <a:schemeClr val="tx1"/>
              </a:solidFill>
              <a:effectLst>
                <a:outerShdw blurRad="38100" dist="38100" dir="2700000" algn="tl">
                  <a:srgbClr val="000000">
                    <a:alpha val="43137"/>
                  </a:srgbClr>
                </a:outerShdw>
              </a:effectLst>
            </a:rPr>
            <a:t>COMPONENTE SOCIOEMPRESARIAL</a:t>
          </a:r>
        </a:p>
        <a:p>
          <a:pPr lvl="0" algn="l" defTabSz="711200">
            <a:lnSpc>
              <a:spcPct val="90000"/>
            </a:lnSpc>
            <a:spcBef>
              <a:spcPct val="0"/>
            </a:spcBef>
            <a:spcAft>
              <a:spcPct val="35000"/>
            </a:spcAft>
          </a:pPr>
          <a:endParaRPr lang="es-CO" sz="16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smtClean="0">
              <a:solidFill>
                <a:schemeClr val="tx1"/>
              </a:solidFill>
            </a:rPr>
            <a:t>Mas de 700 familias atendidas.</a:t>
          </a:r>
          <a:endParaRPr lang="es-CO" sz="12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smtClean="0">
              <a:solidFill>
                <a:schemeClr val="tx1"/>
              </a:solidFill>
            </a:rPr>
            <a:t>Fortalecimiento organizacional</a:t>
          </a:r>
          <a:endParaRPr lang="es-CO" sz="1200" b="0" kern="1200" dirty="0">
            <a:solidFill>
              <a:schemeClr val="tx1"/>
            </a:solidFill>
          </a:endParaRPr>
        </a:p>
        <a:p>
          <a:pPr marL="114300" lvl="1" indent="-114300" algn="l" defTabSz="533400">
            <a:lnSpc>
              <a:spcPct val="90000"/>
            </a:lnSpc>
            <a:spcBef>
              <a:spcPct val="0"/>
            </a:spcBef>
            <a:spcAft>
              <a:spcPct val="15000"/>
            </a:spcAft>
            <a:buChar char="••"/>
          </a:pPr>
          <a:endParaRPr lang="es-CO" sz="1200" b="0" kern="1200" dirty="0">
            <a:solidFill>
              <a:schemeClr val="tx1"/>
            </a:solidFill>
          </a:endParaRPr>
        </a:p>
      </dsp:txBody>
      <dsp:txXfrm>
        <a:off x="4245727" y="1927232"/>
        <a:ext cx="2060078" cy="1927232"/>
      </dsp:txXfrm>
    </dsp:sp>
    <dsp:sp modelId="{40BA2364-081A-4C45-B6E3-C6E0F6A79B25}">
      <dsp:nvSpPr>
        <dsp:cNvPr id="0" name=""/>
        <dsp:cNvSpPr/>
      </dsp:nvSpPr>
      <dsp:spPr>
        <a:xfrm>
          <a:off x="4473555" y="289084"/>
          <a:ext cx="1604421" cy="1604421"/>
        </a:xfrm>
        <a:prstGeom prst="ellipse">
          <a:avLst/>
        </a:prstGeom>
        <a:blipFill rotWithShape="0">
          <a:blip xmlns:r="http://schemas.openxmlformats.org/officeDocument/2006/relationships" r:embed="rId3" cstate="email">
            <a:extLst>
              <a:ext uri="{28A0092B-C50C-407E-A947-70E740481C1C}">
                <a14:useLocalDpi xmlns:a14="http://schemas.microsoft.com/office/drawing/2010/main"/>
              </a:ext>
            </a:extLst>
          </a:blip>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2B2D00E5-6846-44A3-9E47-F49195A6DD84}">
      <dsp:nvSpPr>
        <dsp:cNvPr id="0" name=""/>
        <dsp:cNvSpPr/>
      </dsp:nvSpPr>
      <dsp:spPr>
        <a:xfrm>
          <a:off x="6367608" y="0"/>
          <a:ext cx="2060078" cy="4818082"/>
        </a:xfrm>
        <a:prstGeom prst="roundRect">
          <a:avLst>
            <a:gd name="adj" fmla="val 10000"/>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t" anchorCtr="1">
          <a:noAutofit/>
        </a:bodyPr>
        <a:lstStyle/>
        <a:p>
          <a:pPr lvl="0" algn="ctr" defTabSz="711200">
            <a:lnSpc>
              <a:spcPct val="90000"/>
            </a:lnSpc>
            <a:spcBef>
              <a:spcPct val="0"/>
            </a:spcBef>
            <a:spcAft>
              <a:spcPct val="35000"/>
            </a:spcAft>
          </a:pPr>
          <a:r>
            <a:rPr lang="es-CO" sz="1600" b="0" kern="1200" dirty="0" smtClean="0">
              <a:solidFill>
                <a:schemeClr val="tx1"/>
              </a:solidFill>
              <a:effectLst>
                <a:outerShdw blurRad="38100" dist="38100" dir="2700000" algn="tl">
                  <a:srgbClr val="000000">
                    <a:alpha val="43137"/>
                  </a:srgbClr>
                </a:outerShdw>
              </a:effectLst>
            </a:rPr>
            <a:t>COMPONENTE COMERCIAL</a:t>
          </a:r>
        </a:p>
        <a:p>
          <a:pPr lvl="0" algn="ctr" defTabSz="711200">
            <a:lnSpc>
              <a:spcPct val="90000"/>
            </a:lnSpc>
            <a:spcBef>
              <a:spcPct val="0"/>
            </a:spcBef>
            <a:spcAft>
              <a:spcPct val="35000"/>
            </a:spcAft>
          </a:pPr>
          <a:endParaRPr lang="es-CO" sz="1600" b="0" kern="1200" dirty="0">
            <a:solidFill>
              <a:schemeClr val="tx1"/>
            </a:solidFill>
            <a:effectLst>
              <a:outerShdw blurRad="38100" dist="38100" dir="2700000" algn="tl">
                <a:srgbClr val="000000">
                  <a:alpha val="43137"/>
                </a:srgbClr>
              </a:outerShdw>
            </a:effectLst>
          </a:endParaRPr>
        </a:p>
        <a:p>
          <a:pPr marL="114300" lvl="1" indent="-114300" algn="l" defTabSz="533400">
            <a:lnSpc>
              <a:spcPct val="90000"/>
            </a:lnSpc>
            <a:spcBef>
              <a:spcPct val="0"/>
            </a:spcBef>
            <a:spcAft>
              <a:spcPct val="15000"/>
            </a:spcAft>
            <a:buChar char="••"/>
          </a:pPr>
          <a:r>
            <a:rPr lang="es-CO" sz="1200" b="0" kern="1200" dirty="0" smtClean="0">
              <a:solidFill>
                <a:schemeClr val="tx1"/>
              </a:solidFill>
            </a:rPr>
            <a:t>Construcción de centros de acopio</a:t>
          </a:r>
          <a:endParaRPr lang="es-CO" sz="1200" b="0" kern="1200" dirty="0">
            <a:solidFill>
              <a:schemeClr val="tx1"/>
            </a:solidFill>
          </a:endParaRPr>
        </a:p>
        <a:p>
          <a:pPr marL="114300" lvl="1" indent="-114300" algn="l" defTabSz="533400">
            <a:lnSpc>
              <a:spcPct val="90000"/>
            </a:lnSpc>
            <a:spcBef>
              <a:spcPct val="0"/>
            </a:spcBef>
            <a:spcAft>
              <a:spcPct val="15000"/>
            </a:spcAft>
            <a:buChar char="••"/>
          </a:pPr>
          <a:r>
            <a:rPr lang="es-CO" sz="1200" b="0" kern="1200" dirty="0" smtClean="0">
              <a:solidFill>
                <a:schemeClr val="tx1"/>
              </a:solidFill>
            </a:rPr>
            <a:t>Creación de fondos  para la comercialización de cacao.</a:t>
          </a:r>
          <a:endParaRPr lang="es-CO" sz="1200" b="0" kern="1200" dirty="0">
            <a:solidFill>
              <a:schemeClr val="tx1"/>
            </a:solidFill>
          </a:endParaRPr>
        </a:p>
        <a:p>
          <a:pPr marL="114300" lvl="1" indent="-114300" algn="l" defTabSz="533400">
            <a:lnSpc>
              <a:spcPct val="90000"/>
            </a:lnSpc>
            <a:spcBef>
              <a:spcPct val="0"/>
            </a:spcBef>
            <a:spcAft>
              <a:spcPct val="15000"/>
            </a:spcAft>
            <a:buChar char="••"/>
          </a:pPr>
          <a:r>
            <a:rPr lang="es-ES" sz="1200" b="0" kern="1200" dirty="0" smtClean="0">
              <a:solidFill>
                <a:schemeClr val="tx1"/>
              </a:solidFill>
            </a:rPr>
            <a:t>Exploración de nuevos y potenciales mercados a nivel nacional e internacional</a:t>
          </a:r>
          <a:endParaRPr lang="es-CO" sz="1200" b="0" kern="1200" dirty="0">
            <a:solidFill>
              <a:schemeClr val="tx1"/>
            </a:solidFill>
          </a:endParaRPr>
        </a:p>
        <a:p>
          <a:pPr marL="114300" lvl="1" indent="-114300" algn="l" defTabSz="533400">
            <a:lnSpc>
              <a:spcPct val="90000"/>
            </a:lnSpc>
            <a:spcBef>
              <a:spcPct val="0"/>
            </a:spcBef>
            <a:spcAft>
              <a:spcPct val="15000"/>
            </a:spcAft>
            <a:buChar char="••"/>
          </a:pPr>
          <a:endParaRPr lang="es-CO" sz="1200" b="0" kern="1200" dirty="0">
            <a:solidFill>
              <a:schemeClr val="tx1"/>
            </a:solidFill>
          </a:endParaRPr>
        </a:p>
      </dsp:txBody>
      <dsp:txXfrm>
        <a:off x="6367608" y="1927232"/>
        <a:ext cx="2060078" cy="1927232"/>
      </dsp:txXfrm>
    </dsp:sp>
    <dsp:sp modelId="{39DB3FD1-8D7F-453A-88D2-3134E3060DBD}">
      <dsp:nvSpPr>
        <dsp:cNvPr id="0" name=""/>
        <dsp:cNvSpPr/>
      </dsp:nvSpPr>
      <dsp:spPr>
        <a:xfrm>
          <a:off x="6595436" y="289084"/>
          <a:ext cx="1604421" cy="1604421"/>
        </a:xfrm>
        <a:prstGeom prst="ellipse">
          <a:avLst/>
        </a:prstGeom>
        <a:blipFill rotWithShape="0">
          <a:blip xmlns:r="http://schemas.openxmlformats.org/officeDocument/2006/relationships" r:embed="rId4" cstate="email">
            <a:extLst>
              <a:ext uri="{28A0092B-C50C-407E-A947-70E740481C1C}">
                <a14:useLocalDpi xmlns:a14="http://schemas.microsoft.com/office/drawing/2010/main"/>
              </a:ext>
            </a:extLst>
          </a:blip>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C152779D-016C-4D2B-8D96-CAA0B8852D97}">
      <dsp:nvSpPr>
        <dsp:cNvPr id="0" name=""/>
        <dsp:cNvSpPr/>
      </dsp:nvSpPr>
      <dsp:spPr>
        <a:xfrm>
          <a:off x="-13" y="1714510"/>
          <a:ext cx="8429678" cy="198015"/>
        </a:xfrm>
        <a:prstGeom prst="leftRightArrow">
          <a:avLst/>
        </a:prstGeom>
        <a:gradFill flip="none" rotWithShape="0">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50000" t="50000" r="50000" b="50000"/>
          </a:path>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459AE-5CB6-4530-B525-1B919D392DBA}">
      <dsp:nvSpPr>
        <dsp:cNvPr id="0" name=""/>
        <dsp:cNvSpPr/>
      </dsp:nvSpPr>
      <dsp:spPr>
        <a:xfrm>
          <a:off x="0" y="1111741"/>
          <a:ext cx="6500858" cy="4063036"/>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E3192C-C1E4-4B20-8B02-5BEAF2709B1D}">
      <dsp:nvSpPr>
        <dsp:cNvPr id="0" name=""/>
        <dsp:cNvSpPr/>
      </dsp:nvSpPr>
      <dsp:spPr>
        <a:xfrm>
          <a:off x="4960154" y="1935725"/>
          <a:ext cx="481063" cy="48106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028B38-C0CC-4FC0-B225-819A5B93FC38}">
      <dsp:nvSpPr>
        <dsp:cNvPr id="0" name=""/>
        <dsp:cNvSpPr/>
      </dsp:nvSpPr>
      <dsp:spPr>
        <a:xfrm>
          <a:off x="2600343" y="2176257"/>
          <a:ext cx="2600343" cy="2998520"/>
        </a:xfrm>
        <a:prstGeom prst="round2Diag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54906" bIns="0" numCol="1" spcCol="1270" anchor="t" anchorCtr="0">
          <a:noAutofit/>
        </a:bodyPr>
        <a:lstStyle/>
        <a:p>
          <a:pPr lvl="0" algn="r" defTabSz="2889250">
            <a:lnSpc>
              <a:spcPct val="90000"/>
            </a:lnSpc>
            <a:spcBef>
              <a:spcPct val="0"/>
            </a:spcBef>
            <a:spcAft>
              <a:spcPct val="35000"/>
            </a:spcAft>
          </a:pPr>
          <a:r>
            <a:rPr lang="es-CO" sz="6500" kern="1200" dirty="0" smtClean="0">
              <a:solidFill>
                <a:schemeClr val="bg1"/>
              </a:solidFill>
            </a:rPr>
            <a:t>.</a:t>
          </a:r>
          <a:endParaRPr lang="es-CO" sz="6500" kern="1200" dirty="0">
            <a:solidFill>
              <a:schemeClr val="bg1"/>
            </a:solidFill>
          </a:endParaRPr>
        </a:p>
      </dsp:txBody>
      <dsp:txXfrm>
        <a:off x="2727281" y="2303195"/>
        <a:ext cx="2346467" cy="2744644"/>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F1ADB3-A821-41B0-834A-E0ED4732E755}" type="datetimeFigureOut">
              <a:rPr lang="es-CO" smtClean="0"/>
              <a:pPr/>
              <a:t>20/09/12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850B1-DEE9-42B6-A2A8-4D01C52A46A3}" type="slidenum">
              <a:rPr lang="es-CO" smtClean="0"/>
              <a:pPr/>
              <a:t>‹Nr.›</a:t>
            </a:fld>
            <a:endParaRPr lang="es-CO"/>
          </a:p>
        </p:txBody>
      </p:sp>
    </p:spTree>
    <p:extLst>
      <p:ext uri="{BB962C8B-B14F-4D97-AF65-F5344CB8AC3E}">
        <p14:creationId xmlns:p14="http://schemas.microsoft.com/office/powerpoint/2010/main" val="493112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1</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10</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11</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2</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3</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4</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5</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6</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7</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8</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2435BD0D-8100-4B72-84EB-2AABEB84A043}" type="slidenum">
              <a:rPr lang="es-ES_tradnl" smtClean="0"/>
              <a:pPr/>
              <a:t>9</a:t>
            </a:fld>
            <a:endParaRPr lang="es-ES_tradnl" dirty="0"/>
          </a:p>
        </p:txBody>
      </p:sp>
    </p:spTree>
    <p:extLst>
      <p:ext uri="{BB962C8B-B14F-4D97-AF65-F5344CB8AC3E}">
        <p14:creationId xmlns:p14="http://schemas.microsoft.com/office/powerpoint/2010/main" val="4203008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949159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3466516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58190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1415418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959482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938084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684866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277018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265792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2140607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1821F8-88C8-4CFE-B673-FD5797BD2CAC}"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01C6AE9-B864-4A05-B9A0-EC73F27336DE}" type="slidenum">
              <a:rPr lang="es-CO" smtClean="0"/>
              <a:pPr/>
              <a:t>‹Nr.›</a:t>
            </a:fld>
            <a:endParaRPr lang="es-CO"/>
          </a:p>
        </p:txBody>
      </p:sp>
    </p:spTree>
    <p:extLst>
      <p:ext uri="{BB962C8B-B14F-4D97-AF65-F5344CB8AC3E}">
        <p14:creationId xmlns:p14="http://schemas.microsoft.com/office/powerpoint/2010/main" val="33565345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821F8-88C8-4CFE-B673-FD5797BD2CAC}" type="datetimeFigureOut">
              <a:rPr lang="es-CO" smtClean="0"/>
              <a:pPr/>
              <a:t>20/09/12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C6AE9-B864-4A05-B9A0-EC73F27336DE}" type="slidenum">
              <a:rPr lang="es-CO" smtClean="0"/>
              <a:pPr/>
              <a:t>‹Nr.›</a:t>
            </a:fld>
            <a:endParaRPr lang="es-CO"/>
          </a:p>
        </p:txBody>
      </p:sp>
    </p:spTree>
    <p:extLst>
      <p:ext uri="{BB962C8B-B14F-4D97-AF65-F5344CB8AC3E}">
        <p14:creationId xmlns:p14="http://schemas.microsoft.com/office/powerpoint/2010/main" val="510393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6" Type="http://schemas.openxmlformats.org/officeDocument/2006/relationships/slideLayout" Target="../slideLayouts/slideLayout1.xml"/><Relationship Id="rId7" Type="http://schemas.openxmlformats.org/officeDocument/2006/relationships/notesSlide" Target="../notesSlides/notesSlide1.xml"/><Relationship Id="rId8" Type="http://schemas.openxmlformats.org/officeDocument/2006/relationships/image" Target="../media/image1.jpeg"/><Relationship Id="rId9" Type="http://schemas.openxmlformats.org/officeDocument/2006/relationships/image" Target="../media/image2.png"/><Relationship Id="rId10" Type="http://schemas.openxmlformats.org/officeDocument/2006/relationships/image" Target="../media/image3.png"/><Relationship Id="rId11" Type="http://schemas.openxmlformats.org/officeDocument/2006/relationships/image" Target="../media/image4.jpeg"/><Relationship Id="rId1" Type="http://schemas.openxmlformats.org/officeDocument/2006/relationships/tags" Target="../tags/tag1.xml"/><Relationship Id="rId2" Type="http://schemas.openxmlformats.org/officeDocument/2006/relationships/tags" Target="../tags/tag2.xml"/></Relationships>
</file>

<file path=ppt/slides/_rels/slide10.xml.rels><?xml version="1.0" encoding="UTF-8" standalone="yes"?>
<Relationships xmlns="http://schemas.openxmlformats.org/package/2006/relationships"><Relationship Id="rId11" Type="http://schemas.openxmlformats.org/officeDocument/2006/relationships/diagramLayout" Target="../diagrams/layout3.xml"/><Relationship Id="rId12" Type="http://schemas.openxmlformats.org/officeDocument/2006/relationships/diagramQuickStyle" Target="../diagrams/quickStyle3.xml"/><Relationship Id="rId13" Type="http://schemas.openxmlformats.org/officeDocument/2006/relationships/diagramColors" Target="../diagrams/colors3.xml"/><Relationship Id="rId14" Type="http://schemas.microsoft.com/office/2007/relationships/diagramDrawing" Target="../diagrams/drawing3.xml"/><Relationship Id="rId15" Type="http://schemas.openxmlformats.org/officeDocument/2006/relationships/image" Target="../media/image35.jpeg"/><Relationship Id="rId16" Type="http://schemas.openxmlformats.org/officeDocument/2006/relationships/image" Target="../media/image36.jpeg"/><Relationship Id="rId17" Type="http://schemas.openxmlformats.org/officeDocument/2006/relationships/image" Target="../media/image37.jpeg"/><Relationship Id="rId18" Type="http://schemas.openxmlformats.org/officeDocument/2006/relationships/image" Target="../media/image38.jpeg"/><Relationship Id="rId1" Type="http://schemas.openxmlformats.org/officeDocument/2006/relationships/tags" Target="../tags/tag40.xml"/><Relationship Id="rId2" Type="http://schemas.openxmlformats.org/officeDocument/2006/relationships/tags" Target="../tags/tag41.xml"/><Relationship Id="rId3" Type="http://schemas.openxmlformats.org/officeDocument/2006/relationships/tags" Target="../tags/tag42.xml"/><Relationship Id="rId4" Type="http://schemas.openxmlformats.org/officeDocument/2006/relationships/tags" Target="../tags/tag43.xml"/><Relationship Id="rId5" Type="http://schemas.openxmlformats.org/officeDocument/2006/relationships/slideLayout" Target="../slideLayouts/slideLayout1.xml"/><Relationship Id="rId6" Type="http://schemas.openxmlformats.org/officeDocument/2006/relationships/notesSlide" Target="../notesSlides/notesSlide10.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3" Type="http://schemas.openxmlformats.org/officeDocument/2006/relationships/tags" Target="../tags/tag46.xml"/><Relationship Id="rId4" Type="http://schemas.openxmlformats.org/officeDocument/2006/relationships/tags" Target="../tags/tag47.xml"/><Relationship Id="rId5" Type="http://schemas.openxmlformats.org/officeDocument/2006/relationships/slideLayout" Target="../slideLayouts/slideLayout1.xml"/><Relationship Id="rId6" Type="http://schemas.openxmlformats.org/officeDocument/2006/relationships/notesSlide" Target="../notesSlides/notesSlide11.xml"/><Relationship Id="rId7" Type="http://schemas.openxmlformats.org/officeDocument/2006/relationships/image" Target="../media/image5.jpeg"/><Relationship Id="rId8" Type="http://schemas.openxmlformats.org/officeDocument/2006/relationships/image" Target="../media/image39.jpeg"/><Relationship Id="rId9" Type="http://schemas.openxmlformats.org/officeDocument/2006/relationships/image" Target="../media/image8.jpeg"/><Relationship Id="rId10" Type="http://schemas.openxmlformats.org/officeDocument/2006/relationships/image" Target="../media/image9.jpeg"/><Relationship Id="rId1" Type="http://schemas.openxmlformats.org/officeDocument/2006/relationships/tags" Target="../tags/tag44.xml"/><Relationship Id="rId2" Type="http://schemas.openxmlformats.org/officeDocument/2006/relationships/tags" Target="../tags/tag45.xm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4" Type="http://schemas.openxmlformats.org/officeDocument/2006/relationships/tags" Target="../tags/tag9.xml"/><Relationship Id="rId5" Type="http://schemas.openxmlformats.org/officeDocument/2006/relationships/slideLayout" Target="../slideLayouts/slideLayout1.xml"/><Relationship Id="rId6" Type="http://schemas.openxmlformats.org/officeDocument/2006/relationships/notesSlide" Target="../notesSlides/notesSlide2.xml"/><Relationship Id="rId7" Type="http://schemas.openxmlformats.org/officeDocument/2006/relationships/image" Target="../media/image5.jpeg"/><Relationship Id="rId8" Type="http://schemas.openxmlformats.org/officeDocument/2006/relationships/image" Target="../media/image6.png"/><Relationship Id="rId9" Type="http://schemas.openxmlformats.org/officeDocument/2006/relationships/image" Target="../media/image7.emf"/><Relationship Id="rId10" Type="http://schemas.openxmlformats.org/officeDocument/2006/relationships/image" Target="../media/image8.jpeg"/><Relationship Id="rId11" Type="http://schemas.openxmlformats.org/officeDocument/2006/relationships/image" Target="../media/image9.jpeg"/><Relationship Id="rId1" Type="http://schemas.openxmlformats.org/officeDocument/2006/relationships/tags" Target="../tags/tag6.xml"/><Relationship Id="rId2" Type="http://schemas.openxmlformats.org/officeDocument/2006/relationships/tags" Target="../tags/tag7.xml"/></Relationships>
</file>

<file path=ppt/slides/_rels/slide3.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image" Target="../media/image12.jpeg"/><Relationship Id="rId1" Type="http://schemas.openxmlformats.org/officeDocument/2006/relationships/tags" Target="../tags/tag10.xml"/><Relationship Id="rId2" Type="http://schemas.openxmlformats.org/officeDocument/2006/relationships/tags" Target="../tags/tag11.xml"/><Relationship Id="rId3" Type="http://schemas.openxmlformats.org/officeDocument/2006/relationships/tags" Target="../tags/tag12.xml"/><Relationship Id="rId4" Type="http://schemas.openxmlformats.org/officeDocument/2006/relationships/tags" Target="../tags/tag13.xml"/><Relationship Id="rId5" Type="http://schemas.openxmlformats.org/officeDocument/2006/relationships/slideLayout" Target="../slideLayouts/slideLayout1.xml"/><Relationship Id="rId6" Type="http://schemas.openxmlformats.org/officeDocument/2006/relationships/notesSlide" Target="../notesSlides/notesSlide3.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tags" Target="../tags/tag16.xml"/><Relationship Id="rId4" Type="http://schemas.openxmlformats.org/officeDocument/2006/relationships/tags" Target="../tags/tag17.xml"/><Relationship Id="rId5" Type="http://schemas.openxmlformats.org/officeDocument/2006/relationships/slideLayout" Target="../slideLayouts/slideLayout1.xml"/><Relationship Id="rId6" Type="http://schemas.openxmlformats.org/officeDocument/2006/relationships/notesSlide" Target="../notesSlides/notesSlide4.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image" Target="../media/image13.jpeg"/><Relationship Id="rId1" Type="http://schemas.openxmlformats.org/officeDocument/2006/relationships/tags" Target="../tags/tag14.xml"/><Relationship Id="rId2" Type="http://schemas.openxmlformats.org/officeDocument/2006/relationships/tags" Target="../tags/tag15.xml"/></Relationships>
</file>

<file path=ppt/slides/_rels/slide5.xml.rels><?xml version="1.0" encoding="UTF-8" standalone="yes"?>
<Relationships xmlns="http://schemas.openxmlformats.org/package/2006/relationships"><Relationship Id="rId3" Type="http://schemas.openxmlformats.org/officeDocument/2006/relationships/tags" Target="../tags/tag20.xml"/><Relationship Id="rId4" Type="http://schemas.openxmlformats.org/officeDocument/2006/relationships/tags" Target="../tags/tag21.xml"/><Relationship Id="rId5" Type="http://schemas.openxmlformats.org/officeDocument/2006/relationships/slideLayout" Target="../slideLayouts/slideLayout1.xml"/><Relationship Id="rId6" Type="http://schemas.openxmlformats.org/officeDocument/2006/relationships/notesSlide" Target="../notesSlides/notesSlide5.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image" Target="../media/image14.jpeg"/><Relationship Id="rId1" Type="http://schemas.openxmlformats.org/officeDocument/2006/relationships/tags" Target="../tags/tag18.xml"/><Relationship Id="rId2" Type="http://schemas.openxmlformats.org/officeDocument/2006/relationships/tags" Target="../tags/tag19.xml"/></Relationships>
</file>

<file path=ppt/slides/_rels/slide6.xml.rels><?xml version="1.0" encoding="UTF-8" standalone="yes"?>
<Relationships xmlns="http://schemas.openxmlformats.org/package/2006/relationships"><Relationship Id="rId3" Type="http://schemas.openxmlformats.org/officeDocument/2006/relationships/tags" Target="../tags/tag24.xml"/><Relationship Id="rId4" Type="http://schemas.openxmlformats.org/officeDocument/2006/relationships/tags" Target="../tags/tag25.xml"/><Relationship Id="rId5" Type="http://schemas.openxmlformats.org/officeDocument/2006/relationships/slideLayout" Target="../slideLayouts/slideLayout1.xml"/><Relationship Id="rId6" Type="http://schemas.openxmlformats.org/officeDocument/2006/relationships/notesSlide" Target="../notesSlides/notesSlide6.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image" Target="../media/image15.jpeg"/><Relationship Id="rId1" Type="http://schemas.openxmlformats.org/officeDocument/2006/relationships/tags" Target="../tags/tag22.xml"/><Relationship Id="rId2" Type="http://schemas.openxmlformats.org/officeDocument/2006/relationships/tags" Target="../tags/tag23.xml"/></Relationships>
</file>

<file path=ppt/slides/_rels/slide7.xml.rels><?xml version="1.0" encoding="UTF-8" standalone="yes"?>
<Relationships xmlns="http://schemas.openxmlformats.org/package/2006/relationships"><Relationship Id="rId11" Type="http://schemas.openxmlformats.org/officeDocument/2006/relationships/diagramLayout" Target="../diagrams/layout1.xml"/><Relationship Id="rId12" Type="http://schemas.openxmlformats.org/officeDocument/2006/relationships/diagramQuickStyle" Target="../diagrams/quickStyle1.xml"/><Relationship Id="rId13" Type="http://schemas.openxmlformats.org/officeDocument/2006/relationships/diagramColors" Target="../diagrams/colors1.xml"/><Relationship Id="rId14" Type="http://schemas.microsoft.com/office/2007/relationships/diagramDrawing" Target="../diagrams/drawing1.xml"/><Relationship Id="rId1" Type="http://schemas.openxmlformats.org/officeDocument/2006/relationships/tags" Target="../tags/tag26.xml"/><Relationship Id="rId2" Type="http://schemas.openxmlformats.org/officeDocument/2006/relationships/tags" Target="../tags/tag27.xml"/><Relationship Id="rId3" Type="http://schemas.openxmlformats.org/officeDocument/2006/relationships/tags" Target="../tags/tag28.xml"/><Relationship Id="rId4" Type="http://schemas.openxmlformats.org/officeDocument/2006/relationships/tags" Target="../tags/tag29.xml"/><Relationship Id="rId5" Type="http://schemas.openxmlformats.org/officeDocument/2006/relationships/slideLayout" Target="../slideLayouts/slideLayout1.xml"/><Relationship Id="rId6" Type="http://schemas.openxmlformats.org/officeDocument/2006/relationships/notesSlide" Target="../notesSlides/notesSlide7.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11" Type="http://schemas.openxmlformats.org/officeDocument/2006/relationships/diagramLayout" Target="../diagrams/layout2.xml"/><Relationship Id="rId12" Type="http://schemas.openxmlformats.org/officeDocument/2006/relationships/diagramQuickStyle" Target="../diagrams/quickStyle2.xml"/><Relationship Id="rId13" Type="http://schemas.openxmlformats.org/officeDocument/2006/relationships/diagramColors" Target="../diagrams/colors2.xml"/><Relationship Id="rId14" Type="http://schemas.microsoft.com/office/2007/relationships/diagramDrawing" Target="../diagrams/drawing2.xml"/><Relationship Id="rId1" Type="http://schemas.openxmlformats.org/officeDocument/2006/relationships/tags" Target="../tags/tag30.xml"/><Relationship Id="rId2" Type="http://schemas.openxmlformats.org/officeDocument/2006/relationships/tags" Target="../tags/tag31.xml"/><Relationship Id="rId3" Type="http://schemas.openxmlformats.org/officeDocument/2006/relationships/tags" Target="../tags/tag32.xml"/><Relationship Id="rId4" Type="http://schemas.openxmlformats.org/officeDocument/2006/relationships/tags" Target="../tags/tag33.xml"/><Relationship Id="rId5" Type="http://schemas.openxmlformats.org/officeDocument/2006/relationships/slideLayout" Target="../slideLayouts/slideLayout1.xml"/><Relationship Id="rId6" Type="http://schemas.openxmlformats.org/officeDocument/2006/relationships/notesSlide" Target="../notesSlides/notesSlide8.xml"/><Relationship Id="rId7" Type="http://schemas.openxmlformats.org/officeDocument/2006/relationships/image" Target="../media/image5.jpeg"/><Relationship Id="rId8" Type="http://schemas.openxmlformats.org/officeDocument/2006/relationships/image" Target="../media/image8.jpeg"/><Relationship Id="rId9" Type="http://schemas.openxmlformats.org/officeDocument/2006/relationships/image" Target="../media/image9.jpeg"/><Relationship Id="rId10"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9" Type="http://schemas.openxmlformats.org/officeDocument/2006/relationships/image" Target="../media/image5.jpeg"/><Relationship Id="rId20" Type="http://schemas.openxmlformats.org/officeDocument/2006/relationships/image" Target="../media/image27.jpeg"/><Relationship Id="rId21" Type="http://schemas.openxmlformats.org/officeDocument/2006/relationships/image" Target="../media/image11.png"/><Relationship Id="rId22" Type="http://schemas.openxmlformats.org/officeDocument/2006/relationships/image" Target="../media/image28.jpeg"/><Relationship Id="rId23" Type="http://schemas.openxmlformats.org/officeDocument/2006/relationships/image" Target="../media/image29.jpeg"/><Relationship Id="rId24" Type="http://schemas.openxmlformats.org/officeDocument/2006/relationships/image" Target="../media/image30.jpeg"/><Relationship Id="rId25" Type="http://schemas.openxmlformats.org/officeDocument/2006/relationships/image" Target="../media/image31.emf"/><Relationship Id="rId26" Type="http://schemas.openxmlformats.org/officeDocument/2006/relationships/image" Target="../media/image32.png"/><Relationship Id="rId27" Type="http://schemas.openxmlformats.org/officeDocument/2006/relationships/image" Target="../media/image33.jpeg"/><Relationship Id="rId28" Type="http://schemas.openxmlformats.org/officeDocument/2006/relationships/image" Target="../media/image2.png"/><Relationship Id="rId29" Type="http://schemas.openxmlformats.org/officeDocument/2006/relationships/image" Target="../media/image34.jpeg"/><Relationship Id="rId10" Type="http://schemas.openxmlformats.org/officeDocument/2006/relationships/image" Target="../media/image8.jpeg"/><Relationship Id="rId11" Type="http://schemas.openxmlformats.org/officeDocument/2006/relationships/image" Target="../media/image9.jpeg"/><Relationship Id="rId12" Type="http://schemas.openxmlformats.org/officeDocument/2006/relationships/image" Target="../media/image20.jpeg"/><Relationship Id="rId13" Type="http://schemas.openxmlformats.org/officeDocument/2006/relationships/image" Target="../media/image21.jpeg"/><Relationship Id="rId14" Type="http://schemas.openxmlformats.org/officeDocument/2006/relationships/image" Target="../media/image22.png"/><Relationship Id="rId15" Type="http://schemas.openxmlformats.org/officeDocument/2006/relationships/image" Target="../media/image23.jpeg"/><Relationship Id="rId16" Type="http://schemas.openxmlformats.org/officeDocument/2006/relationships/image" Target="../media/image24.jpeg"/><Relationship Id="rId17" Type="http://schemas.openxmlformats.org/officeDocument/2006/relationships/image" Target="../media/image25.jpeg"/><Relationship Id="rId18" Type="http://schemas.openxmlformats.org/officeDocument/2006/relationships/hyperlink" Target="http://www.google.com/imgres?imgurl=http://www.macrorruedasproexport.com/ruedacucuta/img/logo_gobernacion_nsantander.jpg&amp;imgrefurl=http://www.macrorruedasproexport.com/ruedacucuta/&amp;usg=__j_usp1ZHjhZXRjrZIkS1Plli5Vw=&amp;h=74&amp;w=160&amp;sz=13&amp;hl=es&amp;start=2&amp;zoom=1&amp;um=1&amp;itbs=1&amp;tbnid=5Cq3_GL7i1e7eM:&amp;tbnh=45&amp;tbnw=98&amp;prev=/images?q=LOGO+GOBERNACION+NORTE+DE+SANTANDER&amp;um=1&amp;hl=es&amp;sa=N&amp;rlz=1R2SKPT_esCO408&amp;biw=1003&amp;bih=282&amp;tbs=isch:1&amp;ei=nRCMTcDhKLGI0QH05MzICw" TargetMode="External"/><Relationship Id="rId19" Type="http://schemas.openxmlformats.org/officeDocument/2006/relationships/image" Target="../media/image26.jpeg"/><Relationship Id="rId1" Type="http://schemas.openxmlformats.org/officeDocument/2006/relationships/tags" Target="../tags/tag34.xml"/><Relationship Id="rId2" Type="http://schemas.openxmlformats.org/officeDocument/2006/relationships/tags" Target="../tags/tag35.xml"/><Relationship Id="rId3" Type="http://schemas.openxmlformats.org/officeDocument/2006/relationships/tags" Target="../tags/tag36.xml"/><Relationship Id="rId4" Type="http://schemas.openxmlformats.org/officeDocument/2006/relationships/tags" Target="../tags/tag37.xml"/><Relationship Id="rId5" Type="http://schemas.openxmlformats.org/officeDocument/2006/relationships/tags" Target="../tags/tag38.xml"/><Relationship Id="rId6" Type="http://schemas.openxmlformats.org/officeDocument/2006/relationships/tags" Target="../tags/tag39.xml"/><Relationship Id="rId7" Type="http://schemas.openxmlformats.org/officeDocument/2006/relationships/slideLayout" Target="../slideLayouts/slideLayout1.xml"/><Relationship Id="rId8"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custDataLst>
              <p:tags r:id="rId2"/>
            </p:custDataLst>
          </p:nvPr>
        </p:nvPicPr>
        <p:blipFill>
          <a:blip r:embed="rId8"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2" name="Picture 2"/>
          <p:cNvPicPr>
            <a:picLocks noChangeAspect="1" noChangeArrowheads="1"/>
          </p:cNvPicPr>
          <p:nvPr>
            <p:custDataLst>
              <p:tags r:id="rId3"/>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259632" y="1772816"/>
            <a:ext cx="1111558"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custDataLst>
              <p:tags r:id="rId4"/>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2472418" y="2312876"/>
            <a:ext cx="648494"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13 Imagen" descr="ecopetrol.jpg"/>
          <p:cNvPicPr>
            <a:picLocks noChangeAspect="1"/>
          </p:cNvPicPr>
          <p:nvPr>
            <p:custDataLst>
              <p:tags r:id="rId5"/>
            </p:custDataLst>
          </p:nvPr>
        </p:nvPicPr>
        <p:blipFill>
          <a:blip r:embed="rId11" cstate="email">
            <a:extLst>
              <a:ext uri="{28A0092B-C50C-407E-A947-70E740481C1C}">
                <a14:useLocalDpi xmlns:a14="http://schemas.microsoft.com/office/drawing/2010/main"/>
              </a:ext>
            </a:extLst>
          </a:blip>
          <a:srcRect/>
          <a:stretch>
            <a:fillRect/>
          </a:stretch>
        </p:blipFill>
        <p:spPr bwMode="auto">
          <a:xfrm>
            <a:off x="3255073" y="2131782"/>
            <a:ext cx="1869962" cy="61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0 CuadroTexto"/>
          <p:cNvSpPr txBox="1">
            <a:spLocks noChangeArrowheads="1"/>
          </p:cNvSpPr>
          <p:nvPr/>
        </p:nvSpPr>
        <p:spPr bwMode="auto">
          <a:xfrm>
            <a:off x="6732240"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cxnSp>
        <p:nvCxnSpPr>
          <p:cNvPr id="7" name="6 Conector recto"/>
          <p:cNvCxnSpPr/>
          <p:nvPr/>
        </p:nvCxnSpPr>
        <p:spPr>
          <a:xfrm>
            <a:off x="5425540" y="2131782"/>
            <a:ext cx="0" cy="792088"/>
          </a:xfrm>
          <a:prstGeom prst="line">
            <a:avLst/>
          </a:prstGeom>
        </p:spPr>
        <p:style>
          <a:lnRef idx="3">
            <a:schemeClr val="accent3"/>
          </a:lnRef>
          <a:fillRef idx="0">
            <a:schemeClr val="accent3"/>
          </a:fillRef>
          <a:effectRef idx="2">
            <a:schemeClr val="accent3"/>
          </a:effectRef>
          <a:fontRef idx="minor">
            <a:schemeClr val="tx1"/>
          </a:fontRef>
        </p:style>
      </p:cxnSp>
      <p:sp>
        <p:nvSpPr>
          <p:cNvPr id="8" name="7 Rectángulo"/>
          <p:cNvSpPr/>
          <p:nvPr/>
        </p:nvSpPr>
        <p:spPr>
          <a:xfrm>
            <a:off x="5569556" y="2134917"/>
            <a:ext cx="1435008" cy="830997"/>
          </a:xfrm>
          <a:prstGeom prst="rect">
            <a:avLst/>
          </a:prstGeom>
        </p:spPr>
        <p:txBody>
          <a:bodyPr wrap="none">
            <a:spAutoFit/>
          </a:bodyPr>
          <a:lstStyle/>
          <a:p>
            <a:pPr algn="ctr">
              <a:defRPr/>
            </a:pPr>
            <a:r>
              <a:rPr lang="es-ES_tradnl" sz="4800" b="1" dirty="0" smtClean="0">
                <a:latin typeface="+mj-lt"/>
                <a:ea typeface="Verdana" pitchFamily="34" charset="0"/>
                <a:cs typeface="Verdana" pitchFamily="34" charset="0"/>
              </a:rPr>
              <a:t>2012</a:t>
            </a:r>
            <a:endParaRPr lang="es-ES_tradnl" sz="4800" b="1" dirty="0">
              <a:latin typeface="+mj-lt"/>
              <a:ea typeface="Verdana" pitchFamily="34" charset="0"/>
              <a:cs typeface="Verdana" pitchFamily="34" charset="0"/>
            </a:endParaRPr>
          </a:p>
        </p:txBody>
      </p:sp>
      <p:sp>
        <p:nvSpPr>
          <p:cNvPr id="3" name="2 CuadroTexto"/>
          <p:cNvSpPr txBox="1"/>
          <p:nvPr/>
        </p:nvSpPr>
        <p:spPr>
          <a:xfrm>
            <a:off x="0" y="5147900"/>
            <a:ext cx="9144000" cy="369332"/>
          </a:xfrm>
          <a:prstGeom prst="rect">
            <a:avLst/>
          </a:prstGeom>
          <a:noFill/>
        </p:spPr>
        <p:txBody>
          <a:bodyPr wrap="square" rtlCol="0">
            <a:spAutoFit/>
          </a:bodyPr>
          <a:lstStyle/>
          <a:p>
            <a:pPr algn="ctr"/>
            <a:r>
              <a:rPr lang="es-CO" dirty="0" smtClean="0">
                <a:solidFill>
                  <a:schemeClr val="accent3">
                    <a:lumMod val="75000"/>
                  </a:schemeClr>
                </a:solidFill>
              </a:rPr>
              <a:t>Villavicencio, 6 de Septiembre</a:t>
            </a:r>
            <a:endParaRPr lang="es-CO" dirty="0">
              <a:solidFill>
                <a:schemeClr val="accent3">
                  <a:lumMod val="75000"/>
                </a:schemeClr>
              </a:solidFill>
            </a:endParaRPr>
          </a:p>
        </p:txBody>
      </p:sp>
      <p:sp>
        <p:nvSpPr>
          <p:cNvPr id="10" name="9 Rectángulo"/>
          <p:cNvSpPr/>
          <p:nvPr/>
        </p:nvSpPr>
        <p:spPr>
          <a:xfrm>
            <a:off x="1142976" y="3216662"/>
            <a:ext cx="6715172" cy="1569660"/>
          </a:xfrm>
          <a:prstGeom prst="rect">
            <a:avLst/>
          </a:prstGeom>
        </p:spPr>
        <p:txBody>
          <a:bodyPr wrap="square">
            <a:spAutoFit/>
          </a:bodyPr>
          <a:lstStyle/>
          <a:p>
            <a:pPr algn="ctr"/>
            <a:r>
              <a:rPr lang="es-ES" sz="3200" b="1" i="1" dirty="0" smtClean="0">
                <a:latin typeface="Calibri" pitchFamily="34" charset="0"/>
              </a:rPr>
              <a:t>FORTALECIMENTO AL SECTOR CACAOTERO EN DEPARTAMENTO DE NORTE DE SANTANDER</a:t>
            </a:r>
            <a:endParaRPr lang="es-ES" sz="3200" b="1" i="1" dirty="0">
              <a:latin typeface="Calibri" pitchFamily="34" charset="0"/>
            </a:endParaRPr>
          </a:p>
        </p:txBody>
      </p:sp>
    </p:spTree>
    <p:custDataLst>
      <p:tags r:id="rId1"/>
    </p:custDataLst>
    <p:extLst>
      <p:ext uri="{BB962C8B-B14F-4D97-AF65-F5344CB8AC3E}">
        <p14:creationId xmlns:p14="http://schemas.microsoft.com/office/powerpoint/2010/main" val="2727968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3985194"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HORIZONTE DEL MODELO PRODUCTIVO</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3" name="32 Diagrama"/>
          <p:cNvGraphicFramePr/>
          <p:nvPr/>
        </p:nvGraphicFramePr>
        <p:xfrm>
          <a:off x="785786" y="71438"/>
          <a:ext cx="6500858" cy="628652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6" name="Picture 6" descr="http://t0.gstatic.com/images?q=tbn:ANd9GcTfPiD-NogNTNEwdJvJtxsEmQMDmyJ49Sm3hZnaxGLRnyOjQE23aQ"/>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214414" y="2714620"/>
            <a:ext cx="1014167" cy="785794"/>
          </a:xfrm>
          <a:prstGeom prst="ellipse">
            <a:avLst/>
          </a:prstGeom>
          <a:ln>
            <a:noFill/>
          </a:ln>
          <a:effectLst>
            <a:softEdge rad="112500"/>
          </a:effectLst>
        </p:spPr>
      </p:pic>
      <p:pic>
        <p:nvPicPr>
          <p:cNvPr id="17" name="Picture 6" descr="http://t0.gstatic.com/images?q=tbn:ANd9GcTfPiD-NogNTNEwdJvJtxsEmQMDmyJ49Sm3hZnaxGLRnyOjQE23aQ"/>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57371" y="3429000"/>
            <a:ext cx="1014167" cy="785794"/>
          </a:xfrm>
          <a:prstGeom prst="ellipse">
            <a:avLst/>
          </a:prstGeom>
          <a:ln>
            <a:noFill/>
          </a:ln>
          <a:effectLst>
            <a:softEdge rad="112500"/>
          </a:effectLst>
        </p:spPr>
      </p:pic>
      <p:pic>
        <p:nvPicPr>
          <p:cNvPr id="18" name="Picture 6" descr="http://t0.gstatic.com/images?q=tbn:ANd9GcTfPiD-NogNTNEwdJvJtxsEmQMDmyJ49Sm3hZnaxGLRnyOjQE23aQ"/>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2428860" y="3357562"/>
            <a:ext cx="1198598" cy="928694"/>
          </a:xfrm>
          <a:prstGeom prst="ellipse">
            <a:avLst/>
          </a:prstGeom>
          <a:ln>
            <a:noFill/>
          </a:ln>
          <a:effectLst>
            <a:softEdge rad="112500"/>
          </a:effectLst>
        </p:spPr>
      </p:pic>
      <p:pic>
        <p:nvPicPr>
          <p:cNvPr id="14" name="Picture 9"/>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4787267"/>
            <a:ext cx="1214446" cy="1356377"/>
          </a:xfrm>
          <a:prstGeom prst="ellipse">
            <a:avLst/>
          </a:prstGeom>
          <a:ln>
            <a:noFill/>
          </a:ln>
          <a:effectLst>
            <a:softEdge rad="112500"/>
          </a:effectLst>
        </p:spPr>
      </p:pic>
      <p:sp>
        <p:nvSpPr>
          <p:cNvPr id="21" name="20 Flecha circular"/>
          <p:cNvSpPr/>
          <p:nvPr/>
        </p:nvSpPr>
        <p:spPr>
          <a:xfrm rot="20509121">
            <a:off x="3336011" y="1860259"/>
            <a:ext cx="934481" cy="1166312"/>
          </a:xfrm>
          <a:prstGeom prst="circularArrow">
            <a:avLst>
              <a:gd name="adj1" fmla="val 12500"/>
              <a:gd name="adj2" fmla="val 1142319"/>
              <a:gd name="adj3" fmla="val 20457681"/>
              <a:gd name="adj4" fmla="val 16478062"/>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2" name="21 Flecha circular"/>
          <p:cNvSpPr/>
          <p:nvPr/>
        </p:nvSpPr>
        <p:spPr>
          <a:xfrm rot="1076254" flipH="1">
            <a:off x="4228824" y="1861380"/>
            <a:ext cx="934481" cy="1166312"/>
          </a:xfrm>
          <a:prstGeom prst="circularArrow">
            <a:avLst>
              <a:gd name="adj1" fmla="val 12500"/>
              <a:gd name="adj2" fmla="val 1142319"/>
              <a:gd name="adj3" fmla="val 20457681"/>
              <a:gd name="adj4" fmla="val 16478062"/>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pic>
        <p:nvPicPr>
          <p:cNvPr id="12290" name="Picture 2" descr="http://t2.gstatic.com/images?q=tbn:ANd9GcTVTBpPfG2Aao-Nd-zsGLsPaAoEho3YNwDL_Csy50VIUHeGeRxg4w"/>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7358082" y="1428736"/>
            <a:ext cx="1795840" cy="1357322"/>
          </a:xfrm>
          <a:prstGeom prst="rect">
            <a:avLst/>
          </a:prstGeom>
          <a:noFill/>
        </p:spPr>
      </p:pic>
      <p:sp>
        <p:nvSpPr>
          <p:cNvPr id="28" name="27 Rectángulo"/>
          <p:cNvSpPr/>
          <p:nvPr/>
        </p:nvSpPr>
        <p:spPr>
          <a:xfrm>
            <a:off x="7712526" y="4572008"/>
            <a:ext cx="1431474" cy="74770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28 Rectángulo"/>
          <p:cNvSpPr/>
          <p:nvPr/>
        </p:nvSpPr>
        <p:spPr>
          <a:xfrm>
            <a:off x="571472" y="3357562"/>
            <a:ext cx="2357454" cy="10715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4640" tIns="0" rIns="0" bIns="0" numCol="1" spcCol="1270" anchor="t" anchorCtr="0">
            <a:noAutofit/>
          </a:bodyPr>
          <a:lstStyle/>
          <a:p>
            <a:pPr lvl="0" algn="ctr" defTabSz="755650">
              <a:lnSpc>
                <a:spcPct val="90000"/>
              </a:lnSpc>
              <a:spcBef>
                <a:spcPct val="0"/>
              </a:spcBef>
              <a:spcAft>
                <a:spcPct val="35000"/>
              </a:spcAft>
            </a:pPr>
            <a:r>
              <a:rPr lang="es-CO" sz="2400" b="1" kern="1200" dirty="0" smtClean="0"/>
              <a:t>Proyectos cooperación internacional </a:t>
            </a:r>
            <a:endParaRPr lang="es-CO" sz="2400" b="1" kern="1200" dirty="0"/>
          </a:p>
        </p:txBody>
      </p:sp>
      <p:sp>
        <p:nvSpPr>
          <p:cNvPr id="31" name="30 Rectángulo"/>
          <p:cNvSpPr/>
          <p:nvPr/>
        </p:nvSpPr>
        <p:spPr>
          <a:xfrm>
            <a:off x="3428992" y="3429001"/>
            <a:ext cx="1996692" cy="92869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2" name="31 Rectángulo"/>
          <p:cNvSpPr/>
          <p:nvPr/>
        </p:nvSpPr>
        <p:spPr>
          <a:xfrm>
            <a:off x="3357554" y="2357430"/>
            <a:ext cx="1996692" cy="78581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3939" tIns="0" rIns="0" bIns="0" numCol="1" spcCol="1270" anchor="t" anchorCtr="0">
            <a:noAutofit/>
          </a:bodyPr>
          <a:lstStyle/>
          <a:p>
            <a:pPr lvl="0" algn="ctr" defTabSz="1289050">
              <a:lnSpc>
                <a:spcPct val="90000"/>
              </a:lnSpc>
              <a:spcBef>
                <a:spcPct val="0"/>
              </a:spcBef>
              <a:spcAft>
                <a:spcPct val="35000"/>
              </a:spcAft>
            </a:pPr>
            <a:r>
              <a:rPr lang="es-CO" sz="2400" b="1" kern="1200" dirty="0" smtClean="0"/>
              <a:t>Alianzas estratégicas</a:t>
            </a:r>
            <a:endParaRPr lang="es-CO" sz="2400" b="1" kern="1200" dirty="0"/>
          </a:p>
        </p:txBody>
      </p:sp>
      <p:sp>
        <p:nvSpPr>
          <p:cNvPr id="35" name="34 Rectángulo"/>
          <p:cNvSpPr/>
          <p:nvPr/>
        </p:nvSpPr>
        <p:spPr>
          <a:xfrm>
            <a:off x="5286380" y="2428868"/>
            <a:ext cx="1996692" cy="128588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6" name="35 Rectángulo"/>
          <p:cNvSpPr/>
          <p:nvPr/>
        </p:nvSpPr>
        <p:spPr>
          <a:xfrm>
            <a:off x="5214942" y="1928802"/>
            <a:ext cx="2643206" cy="85725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5324" tIns="0" rIns="0" bIns="0" numCol="1" spcCol="1270" anchor="t" anchorCtr="0">
            <a:noAutofit/>
          </a:bodyPr>
          <a:lstStyle/>
          <a:p>
            <a:pPr lvl="0" algn="ctr" defTabSz="1289050">
              <a:lnSpc>
                <a:spcPct val="90000"/>
              </a:lnSpc>
              <a:spcBef>
                <a:spcPct val="0"/>
              </a:spcBef>
              <a:spcAft>
                <a:spcPct val="35000"/>
              </a:spcAft>
            </a:pPr>
            <a:r>
              <a:rPr lang="es-CO" sz="2400" b="1" kern="1200" dirty="0" smtClean="0"/>
              <a:t>Modelo </a:t>
            </a:r>
          </a:p>
          <a:p>
            <a:pPr lvl="0" algn="ctr" defTabSz="1289050">
              <a:lnSpc>
                <a:spcPct val="90000"/>
              </a:lnSpc>
              <a:spcBef>
                <a:spcPct val="0"/>
              </a:spcBef>
              <a:spcAft>
                <a:spcPct val="35000"/>
              </a:spcAft>
            </a:pPr>
            <a:r>
              <a:rPr lang="es-CO" sz="2400" b="1" kern="1200" dirty="0" smtClean="0"/>
              <a:t>Agro-empresarial</a:t>
            </a:r>
            <a:endParaRPr lang="es-CO" sz="2400" b="1" kern="1200" dirty="0"/>
          </a:p>
        </p:txBody>
      </p:sp>
      <p:sp>
        <p:nvSpPr>
          <p:cNvPr id="37" name="36 Flecha circular"/>
          <p:cNvSpPr/>
          <p:nvPr/>
        </p:nvSpPr>
        <p:spPr>
          <a:xfrm flipV="1">
            <a:off x="3296028" y="2507352"/>
            <a:ext cx="990220" cy="1064524"/>
          </a:xfrm>
          <a:prstGeom prst="circularArrow">
            <a:avLst>
              <a:gd name="adj1" fmla="val 12500"/>
              <a:gd name="adj2" fmla="val 1142319"/>
              <a:gd name="adj3" fmla="val 20457681"/>
              <a:gd name="adj4" fmla="val 16478062"/>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39" name="38 Flecha circular"/>
          <p:cNvSpPr/>
          <p:nvPr/>
        </p:nvSpPr>
        <p:spPr>
          <a:xfrm flipH="1" flipV="1">
            <a:off x="4286248" y="2435914"/>
            <a:ext cx="1081482" cy="1064524"/>
          </a:xfrm>
          <a:prstGeom prst="circularArrow">
            <a:avLst>
              <a:gd name="adj1" fmla="val 12500"/>
              <a:gd name="adj2" fmla="val 1142319"/>
              <a:gd name="adj3" fmla="val 20457681"/>
              <a:gd name="adj4" fmla="val 16478062"/>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40" name="39 Rectángulo"/>
          <p:cNvSpPr/>
          <p:nvPr/>
        </p:nvSpPr>
        <p:spPr>
          <a:xfrm>
            <a:off x="928662" y="5286388"/>
            <a:ext cx="3571900" cy="64294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4640" tIns="0" rIns="0" bIns="0" numCol="1" spcCol="1270" anchor="t" anchorCtr="0">
            <a:noAutofit/>
          </a:bodyPr>
          <a:lstStyle/>
          <a:p>
            <a:pPr lvl="0" algn="ctr" defTabSz="755650">
              <a:lnSpc>
                <a:spcPct val="90000"/>
              </a:lnSpc>
              <a:spcBef>
                <a:spcPct val="0"/>
              </a:spcBef>
              <a:spcAft>
                <a:spcPct val="35000"/>
              </a:spcAft>
            </a:pPr>
            <a:r>
              <a:rPr lang="es-CO" sz="2400" b="1" kern="1200" dirty="0" smtClean="0"/>
              <a:t>Cultivadores de cacao- (conflicto armado, cultivos ilícitos)</a:t>
            </a:r>
            <a:endParaRPr lang="es-CO" sz="2400" b="1" kern="1200" dirty="0"/>
          </a:p>
        </p:txBody>
      </p:sp>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dissolve">
                                      <p:cBhvr>
                                        <p:cTn id="15" dur="5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500"/>
                                        <p:tgtEl>
                                          <p:spTgt spid="1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dissolve">
                                      <p:cBhvr>
                                        <p:cTn id="23" dur="500"/>
                                        <p:tgtEl>
                                          <p:spTgt spid="29"/>
                                        </p:tgtEl>
                                      </p:cBhvr>
                                    </p:animEffect>
                                  </p:childTnLst>
                                </p:cTn>
                              </p:par>
                              <p:par>
                                <p:cTn id="24" presetID="9"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dissolv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dissolve">
                                      <p:cBhvr>
                                        <p:cTn id="37" dur="500"/>
                                        <p:tgtEl>
                                          <p:spTgt spid="21"/>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dissolve">
                                      <p:cBhvr>
                                        <p:cTn id="40" dur="500"/>
                                        <p:tgtEl>
                                          <p:spTgt spid="37"/>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dissolve">
                                      <p:cBhvr>
                                        <p:cTn id="43" dur="500"/>
                                        <p:tgtEl>
                                          <p:spTgt spid="3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dissolve">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dissolve">
                                      <p:cBhvr>
                                        <p:cTn id="51" dur="500"/>
                                        <p:tgtEl>
                                          <p:spTgt spid="36"/>
                                        </p:tgtEl>
                                      </p:cBhvr>
                                    </p:animEffect>
                                  </p:childTnLst>
                                </p:cTn>
                              </p:par>
                              <p:par>
                                <p:cTn id="52" presetID="9" presetClass="entr" presetSubtype="0" fill="hold" nodeType="withEffect">
                                  <p:stCondLst>
                                    <p:cond delay="0"/>
                                  </p:stCondLst>
                                  <p:childTnLst>
                                    <p:set>
                                      <p:cBhvr>
                                        <p:cTn id="53" dur="1" fill="hold">
                                          <p:stCondLst>
                                            <p:cond delay="0"/>
                                          </p:stCondLst>
                                        </p:cTn>
                                        <p:tgtEl>
                                          <p:spTgt spid="12290"/>
                                        </p:tgtEl>
                                        <p:attrNameLst>
                                          <p:attrName>style.visibility</p:attrName>
                                        </p:attrNameLst>
                                      </p:cBhvr>
                                      <p:to>
                                        <p:strVal val="visible"/>
                                      </p:to>
                                    </p:set>
                                    <p:animEffect transition="in" filter="dissolve">
                                      <p:cBhvr>
                                        <p:cTn id="54" dur="500"/>
                                        <p:tgtEl>
                                          <p:spTgt spid="12290"/>
                                        </p:tgtEl>
                                      </p:cBhvr>
                                    </p:animEffect>
                                  </p:childTnLst>
                                </p:cTn>
                              </p:par>
                            </p:childTnLst>
                          </p:cTn>
                        </p:par>
                      </p:childTnLst>
                    </p:cTn>
                  </p:par>
                  <p:par>
                    <p:cTn id="55" fill="hold">
                      <p:stCondLst>
                        <p:cond delay="indefinite"/>
                      </p:stCondLst>
                      <p:childTnLst>
                        <p:par>
                          <p:cTn id="56" fill="hold">
                            <p:stCondLst>
                              <p:cond delay="0"/>
                            </p:stCondLst>
                            <p:childTnLst>
                              <p:par>
                                <p:cTn id="57" presetID="29"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1000" fill="hold"/>
                                        <p:tgtEl>
                                          <p:spTgt spid="33"/>
                                        </p:tgtEl>
                                        <p:attrNameLst>
                                          <p:attrName>ppt_x</p:attrName>
                                        </p:attrNameLst>
                                      </p:cBhvr>
                                      <p:tavLst>
                                        <p:tav tm="0">
                                          <p:val>
                                            <p:strVal val="#ppt_x-.2"/>
                                          </p:val>
                                        </p:tav>
                                        <p:tav tm="100000">
                                          <p:val>
                                            <p:strVal val="#ppt_x"/>
                                          </p:val>
                                        </p:tav>
                                      </p:tavLst>
                                    </p:anim>
                                    <p:anim calcmode="lin" valueType="num">
                                      <p:cBhvr>
                                        <p:cTn id="60" dur="10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33" grpId="0">
        <p:bldAsOne/>
      </p:bldGraphic>
      <p:bldP spid="21" grpId="0" animBg="1"/>
      <p:bldP spid="22" grpId="0" animBg="1"/>
      <p:bldP spid="29" grpId="0"/>
      <p:bldP spid="32" grpId="0"/>
      <p:bldP spid="36" grpId="0"/>
      <p:bldP spid="37" grpId="0" animBg="1"/>
      <p:bldP spid="39" grpId="0" animBg="1"/>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13" name="12 Imagen" descr="DSC06297.JPG"/>
          <p:cNvPicPr>
            <a:picLocks noChangeAspect="1"/>
          </p:cNvPicPr>
          <p:nvPr/>
        </p:nvPicPr>
        <p:blipFill>
          <a:blip r:embed="rId8"/>
          <a:srcRect/>
          <a:stretch>
            <a:fillRect/>
          </a:stretch>
        </p:blipFill>
        <p:spPr bwMode="auto">
          <a:xfrm>
            <a:off x="-62343" y="0"/>
            <a:ext cx="9362898" cy="6857999"/>
          </a:xfrm>
          <a:prstGeom prst="rect">
            <a:avLst/>
          </a:prstGeom>
          <a:noFill/>
          <a:ln w="9525">
            <a:solidFill>
              <a:schemeClr val="tx1"/>
            </a:solidFill>
            <a:miter lim="800000"/>
            <a:headEnd/>
            <a:tailEnd/>
          </a:ln>
        </p:spPr>
      </p:pic>
      <p:pic>
        <p:nvPicPr>
          <p:cNvPr id="10" name="8 Imagen" descr="ecopetrol.jpg"/>
          <p:cNvPicPr>
            <a:picLocks noChangeAspect="1"/>
          </p:cNvPicPr>
          <p:nvPr>
            <p:custDataLst>
              <p:tags r:id="rId3"/>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3"/>
          <p:cNvSpPr>
            <a:spLocks noChangeArrowheads="1"/>
          </p:cNvSpPr>
          <p:nvPr/>
        </p:nvSpPr>
        <p:spPr bwMode="auto">
          <a:xfrm>
            <a:off x="571472" y="5286396"/>
            <a:ext cx="7929562" cy="1143000"/>
          </a:xfrm>
          <a:prstGeom prst="rect">
            <a:avLst/>
          </a:prstGeom>
          <a:noFill/>
          <a:ln w="9525">
            <a:noFill/>
            <a:miter lim="800000"/>
            <a:headEnd/>
            <a:tailEnd/>
          </a:ln>
        </p:spPr>
        <p:txBody>
          <a:bodyPr anchor="ctr"/>
          <a:lstStyle/>
          <a:p>
            <a:pPr algn="ctr">
              <a:defRPr/>
            </a:pPr>
            <a:r>
              <a:rPr lang="es-ES_tradnl" sz="5400" b="1" dirty="0">
                <a:solidFill>
                  <a:srgbClr val="FFC000"/>
                </a:solidFill>
                <a:effectLst>
                  <a:outerShdw blurRad="38100" dist="38100" dir="2700000" algn="tl">
                    <a:srgbClr val="000000">
                      <a:alpha val="43137"/>
                    </a:srgbClr>
                  </a:outerShdw>
                </a:effectLst>
                <a:latin typeface="Lucida Sans" pitchFamily="34" charset="0"/>
              </a:rPr>
              <a:t>MUCHAS GRACIAS</a:t>
            </a:r>
          </a:p>
        </p:txBody>
      </p:sp>
    </p:spTree>
    <p:custDataLst>
      <p:tags r:id="rId1"/>
    </p:custDataLst>
    <p:extLst>
      <p:ext uri="{BB962C8B-B14F-4D97-AF65-F5344CB8AC3E}">
        <p14:creationId xmlns:p14="http://schemas.microsoft.com/office/powerpoint/2010/main" val="264852692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to="" calcmode="lin" valueType="num">
                                      <p:cBhvr>
                                        <p:cTn id="11"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1275221"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UBICACION</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pic>
        <p:nvPicPr>
          <p:cNvPr id="13" name="Picture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43438" y="1000108"/>
            <a:ext cx="4429156" cy="5651788"/>
          </a:xfrm>
          <a:prstGeom prst="rect">
            <a:avLst/>
          </a:prstGeom>
          <a:noFill/>
          <a:effectLst/>
        </p:spPr>
      </p:pic>
      <p:pic>
        <p:nvPicPr>
          <p:cNvPr id="14" name="Picture 2"/>
          <p:cNvPicPr>
            <a:picLocks noChangeAspect="1" noChangeArrowheads="1"/>
          </p:cNvPicPr>
          <p:nvPr/>
        </p:nvPicPr>
        <p:blipFill>
          <a:blip r:embed="rId9" cstate="print"/>
          <a:srcRect/>
          <a:stretch>
            <a:fillRect/>
          </a:stretch>
        </p:blipFill>
        <p:spPr bwMode="auto">
          <a:xfrm>
            <a:off x="2428860" y="1071546"/>
            <a:ext cx="4286280" cy="5651019"/>
          </a:xfrm>
          <a:prstGeom prst="rect">
            <a:avLst/>
          </a:prstGeom>
          <a:noFill/>
          <a:ln w="9525">
            <a:noFill/>
            <a:miter lim="800000"/>
            <a:headEnd/>
            <a:tailEnd/>
          </a:ln>
        </p:spPr>
      </p:pic>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cxnSp>
        <p:nvCxnSpPr>
          <p:cNvPr id="20" name="19 Conector recto de flecha"/>
          <p:cNvCxnSpPr/>
          <p:nvPr/>
        </p:nvCxnSpPr>
        <p:spPr>
          <a:xfrm>
            <a:off x="2714612" y="2714620"/>
            <a:ext cx="2857520"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21" name="Rectangle 1"/>
          <p:cNvSpPr>
            <a:spLocks noChangeArrowheads="1"/>
          </p:cNvSpPr>
          <p:nvPr/>
        </p:nvSpPr>
        <p:spPr bwMode="auto">
          <a:xfrm>
            <a:off x="4643441" y="1357298"/>
            <a:ext cx="4500559" cy="4800600"/>
          </a:xfrm>
          <a:prstGeom prst="rect">
            <a:avLst/>
          </a:prstGeom>
          <a:noFill/>
          <a:ln w="9525">
            <a:noFill/>
            <a:miter lim="800000"/>
            <a:headEnd/>
            <a:tailEnd/>
          </a:ln>
          <a:effectLst/>
        </p:spPr>
        <p:txBody>
          <a:bodyPr wrap="square" anchor="ctr">
            <a:spAutoFit/>
          </a:bodyPr>
          <a:lstStyle/>
          <a:p>
            <a:pPr algn="just" fontAlgn="auto">
              <a:spcBef>
                <a:spcPts val="0"/>
              </a:spcBef>
              <a:spcAft>
                <a:spcPts val="0"/>
              </a:spcAft>
              <a:defRPr/>
            </a:pPr>
            <a:r>
              <a:rPr lang="es-CO" dirty="0">
                <a:latin typeface="+mn-lt"/>
              </a:rPr>
              <a:t>Norte de Santander, está ubicado en la región nororiental colombiana, limita con los departamentos de Cesar, Santander, Boyacá y con la República Bolivariana de Venezuela, </a:t>
            </a:r>
          </a:p>
          <a:p>
            <a:pPr algn="just" fontAlgn="auto">
              <a:spcBef>
                <a:spcPts val="0"/>
              </a:spcBef>
              <a:spcAft>
                <a:spcPts val="0"/>
              </a:spcAft>
              <a:defRPr/>
            </a:pPr>
            <a:endParaRPr lang="es-CO" dirty="0">
              <a:latin typeface="+mn-lt"/>
            </a:endParaRPr>
          </a:p>
          <a:p>
            <a:pPr algn="just" fontAlgn="auto">
              <a:spcBef>
                <a:spcPts val="0"/>
              </a:spcBef>
              <a:spcAft>
                <a:spcPts val="0"/>
              </a:spcAft>
              <a:buFont typeface="Arial" pitchFamily="34" charset="0"/>
              <a:buChar char="•"/>
              <a:defRPr/>
            </a:pPr>
            <a:r>
              <a:rPr lang="es-CO" dirty="0">
                <a:latin typeface="+mn-lt"/>
              </a:rPr>
              <a:t> Extensión aproximada de 2.199.467 ha y </a:t>
            </a:r>
          </a:p>
          <a:p>
            <a:pPr algn="just" fontAlgn="auto">
              <a:spcBef>
                <a:spcPts val="0"/>
              </a:spcBef>
              <a:spcAft>
                <a:spcPts val="0"/>
              </a:spcAft>
              <a:buFont typeface="Arial" pitchFamily="34" charset="0"/>
              <a:buChar char="•"/>
              <a:defRPr/>
            </a:pPr>
            <a:r>
              <a:rPr lang="es-CO" dirty="0">
                <a:latin typeface="+mn-lt"/>
              </a:rPr>
              <a:t> Una población 1.275.781 habitantes </a:t>
            </a:r>
          </a:p>
          <a:p>
            <a:pPr algn="just" fontAlgn="auto">
              <a:spcBef>
                <a:spcPts val="0"/>
              </a:spcBef>
              <a:spcAft>
                <a:spcPts val="0"/>
              </a:spcAft>
              <a:buFont typeface="Arial" pitchFamily="34" charset="0"/>
              <a:buChar char="•"/>
              <a:defRPr/>
            </a:pPr>
            <a:r>
              <a:rPr lang="es-CO" dirty="0">
                <a:latin typeface="+mn-lt"/>
              </a:rPr>
              <a:t> El 77,08 % es urbano (983.408 habitantes)</a:t>
            </a:r>
          </a:p>
          <a:p>
            <a:pPr algn="just" fontAlgn="auto">
              <a:spcBef>
                <a:spcPts val="0"/>
              </a:spcBef>
              <a:spcAft>
                <a:spcPts val="0"/>
              </a:spcAft>
              <a:buFont typeface="Arial" pitchFamily="34" charset="0"/>
              <a:buChar char="•"/>
              <a:defRPr/>
            </a:pPr>
            <a:r>
              <a:rPr lang="es-CO" dirty="0">
                <a:latin typeface="+mn-lt"/>
              </a:rPr>
              <a:t> y el 22,92 % (292.373 habitantes) es rural</a:t>
            </a:r>
          </a:p>
          <a:p>
            <a:pPr algn="just" fontAlgn="auto">
              <a:spcBef>
                <a:spcPts val="0"/>
              </a:spcBef>
              <a:spcAft>
                <a:spcPts val="0"/>
              </a:spcAft>
              <a:buFont typeface="Arial" pitchFamily="34" charset="0"/>
              <a:buChar char="•"/>
              <a:defRPr/>
            </a:pPr>
            <a:r>
              <a:rPr lang="es-CO" dirty="0">
                <a:latin typeface="+mn-lt"/>
              </a:rPr>
              <a:t> Cuenta con 40municipios</a:t>
            </a:r>
          </a:p>
          <a:p>
            <a:pPr algn="just" fontAlgn="auto">
              <a:spcBef>
                <a:spcPts val="0"/>
              </a:spcBef>
              <a:spcAft>
                <a:spcPts val="0"/>
              </a:spcAft>
              <a:defRPr/>
            </a:pPr>
            <a:endParaRPr lang="es-CO" dirty="0">
              <a:latin typeface="+mn-lt"/>
            </a:endParaRPr>
          </a:p>
          <a:p>
            <a:pPr algn="just" fontAlgn="auto">
              <a:spcBef>
                <a:spcPts val="0"/>
              </a:spcBef>
              <a:spcAft>
                <a:spcPts val="0"/>
              </a:spcAft>
              <a:defRPr/>
            </a:pPr>
            <a:r>
              <a:rPr lang="es-CO" dirty="0">
                <a:latin typeface="+mn-lt"/>
              </a:rPr>
              <a:t>Norte de Santander por su carácter fronterizo presenta una gran dinámica funcional, por el corredor vial Bucaramanga – Pamplona – Cúcuta – Venezuela, se moviliza la mayoría del intercambio comercial con el vecino país</a:t>
            </a:r>
            <a:r>
              <a:rPr lang="es-ES_tradnl" dirty="0">
                <a:latin typeface="+mn-lt"/>
              </a:rPr>
              <a:t>.</a:t>
            </a:r>
          </a:p>
          <a:p>
            <a:pPr algn="just">
              <a:buFont typeface="Wingdings" pitchFamily="2" charset="2"/>
              <a:buChar char="ü"/>
              <a:defRPr/>
            </a:pPr>
            <a:endParaRPr lang="es-ES" dirty="0">
              <a:latin typeface="+mj-lt"/>
            </a:endParaRPr>
          </a:p>
        </p:txBody>
      </p:sp>
      <p:pic>
        <p:nvPicPr>
          <p:cNvPr id="10" name="8 Imagen" descr="ecopetrol.jpg"/>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2.5E-6 3.7037E-7 L -0.22066 -0.00417 " pathEditMode="relative" rAng="0" ptsTypes="AA">
                                      <p:cBhvr>
                                        <p:cTn id="11" dur="2000" fill="hold"/>
                                        <p:tgtEl>
                                          <p:spTgt spid="14"/>
                                        </p:tgtEl>
                                        <p:attrNameLst>
                                          <p:attrName>ppt_x</p:attrName>
                                          <p:attrName>ppt_y</p:attrName>
                                        </p:attrNameLst>
                                      </p:cBhvr>
                                      <p:rCtr x="-11000" y="-200"/>
                                    </p:animMotion>
                                  </p:childTnLst>
                                </p:cTn>
                              </p:par>
                              <p:par>
                                <p:cTn id="12" presetID="17" presetClass="entr" presetSubtype="10"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strVal val="#ppt_h"/>
                                          </p:val>
                                        </p:tav>
                                        <p:tav tm="100000">
                                          <p:val>
                                            <p:strVal val="#ppt_h"/>
                                          </p:val>
                                        </p:tav>
                                      </p:tavLst>
                                    </p:anim>
                                  </p:childTnLst>
                                </p:cTn>
                              </p:par>
                              <p:par>
                                <p:cTn id="16" presetID="17" presetClass="entr" presetSubtype="1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5" presetClass="exit" presetSubtype="0" fill="hold" grpId="1" nodeType="clickEffect">
                                  <p:stCondLst>
                                    <p:cond delay="0"/>
                                  </p:stCondLst>
                                  <p:childTnLst>
                                    <p:anim calcmode="lin" valueType="num">
                                      <p:cBhvr>
                                        <p:cTn id="23" dur="1000"/>
                                        <p:tgtEl>
                                          <p:spTgt spid="21"/>
                                        </p:tgtEl>
                                        <p:attrNameLst>
                                          <p:attrName>ppt_w</p:attrName>
                                        </p:attrNameLst>
                                      </p:cBhvr>
                                      <p:tavLst>
                                        <p:tav tm="0">
                                          <p:val>
                                            <p:strVal val="ppt_w"/>
                                          </p:val>
                                        </p:tav>
                                        <p:tav tm="100000">
                                          <p:val>
                                            <p:strVal val="ppt_w*0.70"/>
                                          </p:val>
                                        </p:tav>
                                      </p:tavLst>
                                    </p:anim>
                                    <p:anim calcmode="lin" valueType="num">
                                      <p:cBhvr>
                                        <p:cTn id="24" dur="1000"/>
                                        <p:tgtEl>
                                          <p:spTgt spid="21"/>
                                        </p:tgtEl>
                                        <p:attrNameLst>
                                          <p:attrName>ppt_h</p:attrName>
                                        </p:attrNameLst>
                                      </p:cBhvr>
                                      <p:tavLst>
                                        <p:tav tm="0">
                                          <p:val>
                                            <p:strVal val="ppt_h"/>
                                          </p:val>
                                        </p:tav>
                                        <p:tav tm="100000">
                                          <p:val>
                                            <p:strVal val="ppt_h"/>
                                          </p:val>
                                        </p:tav>
                                      </p:tavLst>
                                    </p:anim>
                                    <p:animEffect transition="out" filter="fade">
                                      <p:cBhvr>
                                        <p:cTn id="25" dur="1000"/>
                                        <p:tgtEl>
                                          <p:spTgt spid="21"/>
                                        </p:tgtEl>
                                      </p:cBhvr>
                                    </p:animEffect>
                                    <p:set>
                                      <p:cBhvr>
                                        <p:cTn id="26" dur="1" fill="hold">
                                          <p:stCondLst>
                                            <p:cond delay="999"/>
                                          </p:stCondLst>
                                        </p:cTn>
                                        <p:tgtEl>
                                          <p:spTgt spid="21"/>
                                        </p:tgtEl>
                                        <p:attrNameLst>
                                          <p:attrName>style.visibility</p:attrName>
                                        </p:attrNameLst>
                                      </p:cBhvr>
                                      <p:to>
                                        <p:strVal val="hidden"/>
                                      </p:to>
                                    </p:set>
                                  </p:childTnLst>
                                </p:cTn>
                              </p:par>
                              <p:par>
                                <p:cTn id="27" presetID="5" presetClass="entr" presetSubtype="1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checkerboard(across)">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1" grpId="0"/>
      <p:bldP spid="2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6625596"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INICIO DEL MODELO PRODUCTIVO (PROYECTOS DE COOPERACION) </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24 CuadroTexto"/>
          <p:cNvSpPr txBox="1">
            <a:spLocks noChangeArrowheads="1"/>
          </p:cNvSpPr>
          <p:nvPr/>
        </p:nvSpPr>
        <p:spPr bwMode="auto">
          <a:xfrm>
            <a:off x="71406" y="2913403"/>
            <a:ext cx="5221286" cy="830997"/>
          </a:xfrm>
          <a:prstGeom prst="rect">
            <a:avLst/>
          </a:prstGeom>
          <a:solidFill>
            <a:schemeClr val="bg1"/>
          </a:solidFill>
          <a:ln w="12700">
            <a:solidFill>
              <a:schemeClr val="tx1"/>
            </a:solidFill>
            <a:miter lim="800000"/>
            <a:headEnd/>
            <a:tailEnd/>
          </a:ln>
        </p:spPr>
        <p:txBody>
          <a:bodyPr wrap="square">
            <a:spAutoFit/>
          </a:bodyPr>
          <a:lstStyle/>
          <a:p>
            <a:pPr algn="just"/>
            <a:r>
              <a:rPr lang="es-ES" sz="1600" b="1" i="1" dirty="0">
                <a:latin typeface="Calibri" pitchFamily="34" charset="0"/>
              </a:rPr>
              <a:t>Renovación de 1.000  Ha de un sistema agroforestal de cacao en la región del Catatumbo, Departamento Norte de </a:t>
            </a:r>
            <a:r>
              <a:rPr lang="es-ES" sz="1600" b="1" i="1" dirty="0" smtClean="0">
                <a:latin typeface="Calibri" pitchFamily="34" charset="0"/>
              </a:rPr>
              <a:t>Santander</a:t>
            </a:r>
          </a:p>
        </p:txBody>
      </p:sp>
      <p:pic>
        <p:nvPicPr>
          <p:cNvPr id="17" name="Picture 29"/>
          <p:cNvPicPr>
            <a:picLocks noChangeAspect="1" noChangeArrowheads="1"/>
          </p:cNvPicPr>
          <p:nvPr/>
        </p:nvPicPr>
        <p:blipFill>
          <a:blip r:embed="rId10" cstate="email">
            <a:lum bright="2000"/>
            <a:extLst>
              <a:ext uri="{28A0092B-C50C-407E-A947-70E740481C1C}">
                <a14:useLocalDpi xmlns:a14="http://schemas.microsoft.com/office/drawing/2010/main"/>
              </a:ext>
            </a:extLst>
          </a:blip>
          <a:srcRect/>
          <a:stretch>
            <a:fillRect/>
          </a:stretch>
        </p:blipFill>
        <p:spPr bwMode="auto">
          <a:xfrm>
            <a:off x="5500694" y="2998206"/>
            <a:ext cx="785818" cy="762007"/>
          </a:xfrm>
          <a:prstGeom prst="rect">
            <a:avLst/>
          </a:prstGeom>
          <a:noFill/>
          <a:ln w="9525">
            <a:noFill/>
            <a:miter lim="800000"/>
            <a:headEnd/>
            <a:tailEnd/>
          </a:ln>
          <a:effectLst/>
        </p:spPr>
      </p:pic>
      <p:sp>
        <p:nvSpPr>
          <p:cNvPr id="18" name="24 CuadroTexto"/>
          <p:cNvSpPr txBox="1">
            <a:spLocks noChangeArrowheads="1"/>
          </p:cNvSpPr>
          <p:nvPr/>
        </p:nvSpPr>
        <p:spPr bwMode="auto">
          <a:xfrm>
            <a:off x="71406" y="3857628"/>
            <a:ext cx="5214974" cy="1815882"/>
          </a:xfrm>
          <a:prstGeom prst="rect">
            <a:avLst/>
          </a:prstGeom>
          <a:solidFill>
            <a:schemeClr val="bg1"/>
          </a:solidFill>
          <a:ln w="12700">
            <a:solidFill>
              <a:schemeClr val="tx1"/>
            </a:solidFill>
            <a:miter lim="800000"/>
            <a:headEnd/>
            <a:tailEnd/>
          </a:ln>
        </p:spPr>
        <p:txBody>
          <a:bodyPr wrap="square" anchor="ctr">
            <a:spAutoFit/>
          </a:bodyPr>
          <a:lstStyle/>
          <a:p>
            <a:pPr algn="just"/>
            <a:endParaRPr lang="es-ES" sz="1600" b="1" i="1" dirty="0" smtClean="0">
              <a:latin typeface="Calibri" pitchFamily="34" charset="0"/>
            </a:endParaRPr>
          </a:p>
          <a:p>
            <a:pPr algn="just"/>
            <a:r>
              <a:rPr lang="es-ES" sz="1600" b="1" i="1" dirty="0" smtClean="0">
                <a:latin typeface="Calibri" pitchFamily="34" charset="0"/>
              </a:rPr>
              <a:t>Establecimiento </a:t>
            </a:r>
            <a:r>
              <a:rPr lang="es-ES" sz="1600" b="1" i="1" dirty="0">
                <a:latin typeface="Calibri" pitchFamily="34" charset="0"/>
              </a:rPr>
              <a:t>de 1.550  Ha de un sistema agroforestal de cacao en los Municipios de Tibú, Sardinata, El Zulia, Cúcuta, Puerto Santander, </a:t>
            </a:r>
            <a:r>
              <a:rPr lang="es-ES" sz="1600" b="1" i="1" dirty="0" smtClean="0">
                <a:latin typeface="Calibri" pitchFamily="34" charset="0"/>
              </a:rPr>
              <a:t>Bucarasíca, </a:t>
            </a:r>
            <a:r>
              <a:rPr lang="es-ES" sz="1600" b="1" i="1" dirty="0">
                <a:latin typeface="Calibri" pitchFamily="34" charset="0"/>
              </a:rPr>
              <a:t>Lourdes, Gramalote y Santiago, en el Departamento Norte de </a:t>
            </a:r>
            <a:r>
              <a:rPr lang="es-ES" sz="1600" b="1" i="1" dirty="0" smtClean="0">
                <a:latin typeface="Calibri" pitchFamily="34" charset="0"/>
              </a:rPr>
              <a:t>Santander</a:t>
            </a:r>
          </a:p>
          <a:p>
            <a:pPr algn="just"/>
            <a:endParaRPr lang="es-ES" sz="1600" b="1" i="1" dirty="0" smtClean="0">
              <a:latin typeface="Calibri" pitchFamily="34" charset="0"/>
            </a:endParaRPr>
          </a:p>
          <a:p>
            <a:pPr algn="just"/>
            <a:endParaRPr lang="es-ES" sz="1600" b="1" i="1" dirty="0">
              <a:latin typeface="Calibri" pitchFamily="34" charset="0"/>
            </a:endParaRPr>
          </a:p>
        </p:txBody>
      </p:sp>
      <p:pic>
        <p:nvPicPr>
          <p:cNvPr id="22" name="Picture 8"/>
          <p:cNvPicPr>
            <a:picLocks noChangeAspect="1" noChangeArrowheads="1"/>
          </p:cNvPicPr>
          <p:nvPr/>
        </p:nvPicPr>
        <p:blipFill>
          <a:blip r:embed="rId11" cstate="email">
            <a:extLst>
              <a:ext uri="{28A0092B-C50C-407E-A947-70E740481C1C}">
                <a14:useLocalDpi xmlns:a14="http://schemas.microsoft.com/office/drawing/2010/main"/>
              </a:ext>
            </a:extLst>
          </a:blip>
          <a:srcRect l="8572"/>
          <a:stretch>
            <a:fillRect/>
          </a:stretch>
        </p:blipFill>
        <p:spPr bwMode="auto">
          <a:xfrm>
            <a:off x="5476916" y="3875096"/>
            <a:ext cx="952472" cy="884744"/>
          </a:xfrm>
          <a:prstGeom prst="rect">
            <a:avLst/>
          </a:prstGeom>
          <a:noFill/>
          <a:ln w="9525">
            <a:noFill/>
            <a:miter lim="800000"/>
            <a:headEnd/>
            <a:tailEnd/>
          </a:ln>
        </p:spPr>
      </p:pic>
      <p:pic>
        <p:nvPicPr>
          <p:cNvPr id="23" name="21 Imagen" descr="LOGOS ASOCASAR Y ASOCAMA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643571" y="4857760"/>
            <a:ext cx="693189" cy="714379"/>
          </a:xfrm>
          <a:prstGeom prst="rect">
            <a:avLst/>
          </a:prstGeom>
          <a:noFill/>
          <a:ln w="9525">
            <a:noFill/>
            <a:miter lim="800000"/>
            <a:headEnd/>
            <a:tailEnd/>
          </a:ln>
        </p:spPr>
      </p:pic>
      <p:sp>
        <p:nvSpPr>
          <p:cNvPr id="24" name="23 Rectángulo"/>
          <p:cNvSpPr/>
          <p:nvPr/>
        </p:nvSpPr>
        <p:spPr>
          <a:xfrm>
            <a:off x="6572264" y="3048604"/>
            <a:ext cx="1853841" cy="646331"/>
          </a:xfrm>
          <a:prstGeom prst="rect">
            <a:avLst/>
          </a:prstGeom>
        </p:spPr>
        <p:txBody>
          <a:bodyPr wrap="none">
            <a:spAutoFit/>
          </a:bodyPr>
          <a:lstStyle/>
          <a:p>
            <a:pPr algn="ctr"/>
            <a:r>
              <a:rPr lang="es-ES" sz="1200" b="1" i="1" dirty="0" smtClean="0">
                <a:latin typeface="Calibri" pitchFamily="34" charset="0"/>
              </a:rPr>
              <a:t>Asociacion Gremial de </a:t>
            </a:r>
          </a:p>
          <a:p>
            <a:pPr algn="ctr"/>
            <a:r>
              <a:rPr lang="es-ES" sz="1200" b="1" i="1" dirty="0" smtClean="0">
                <a:latin typeface="Calibri" pitchFamily="34" charset="0"/>
              </a:rPr>
              <a:t>productores cacaoteros </a:t>
            </a:r>
          </a:p>
          <a:p>
            <a:pPr algn="ctr"/>
            <a:r>
              <a:rPr lang="es-ES" sz="1200" b="1" i="1" dirty="0" smtClean="0">
                <a:latin typeface="Calibri" pitchFamily="34" charset="0"/>
              </a:rPr>
              <a:t>de Tibú – ASOCATI – 2.002</a:t>
            </a:r>
            <a:endParaRPr lang="es-CO" sz="1200" dirty="0"/>
          </a:p>
        </p:txBody>
      </p:sp>
      <p:sp>
        <p:nvSpPr>
          <p:cNvPr id="25" name="24 Rectángulo"/>
          <p:cNvSpPr/>
          <p:nvPr/>
        </p:nvSpPr>
        <p:spPr>
          <a:xfrm>
            <a:off x="6715140" y="3905860"/>
            <a:ext cx="1682512" cy="646331"/>
          </a:xfrm>
          <a:prstGeom prst="rect">
            <a:avLst/>
          </a:prstGeom>
        </p:spPr>
        <p:txBody>
          <a:bodyPr wrap="none">
            <a:spAutoFit/>
          </a:bodyPr>
          <a:lstStyle/>
          <a:p>
            <a:pPr algn="ctr"/>
            <a:r>
              <a:rPr lang="es-ES" sz="1200" b="1" i="1" dirty="0" smtClean="0">
                <a:latin typeface="Calibri" pitchFamily="34" charset="0"/>
              </a:rPr>
              <a:t>Asociacion de</a:t>
            </a:r>
          </a:p>
          <a:p>
            <a:pPr algn="ctr"/>
            <a:r>
              <a:rPr lang="es-ES" sz="1200" b="1" i="1" dirty="0" smtClean="0">
                <a:latin typeface="Calibri" pitchFamily="34" charset="0"/>
              </a:rPr>
              <a:t>Cacaoteros San Martín </a:t>
            </a:r>
          </a:p>
          <a:p>
            <a:pPr algn="ctr"/>
            <a:r>
              <a:rPr lang="es-ES" sz="1200" b="1" i="1" dirty="0" smtClean="0">
                <a:latin typeface="Calibri" pitchFamily="34" charset="0"/>
              </a:rPr>
              <a:t>- ASOCAMAR – 2.004</a:t>
            </a:r>
            <a:endParaRPr lang="es-CO" sz="1200" dirty="0"/>
          </a:p>
        </p:txBody>
      </p:sp>
      <p:sp>
        <p:nvSpPr>
          <p:cNvPr id="26" name="25 Rectángulo"/>
          <p:cNvSpPr/>
          <p:nvPr/>
        </p:nvSpPr>
        <p:spPr>
          <a:xfrm>
            <a:off x="6720612" y="4929198"/>
            <a:ext cx="1592551" cy="646331"/>
          </a:xfrm>
          <a:prstGeom prst="rect">
            <a:avLst/>
          </a:prstGeom>
        </p:spPr>
        <p:txBody>
          <a:bodyPr wrap="none">
            <a:spAutoFit/>
          </a:bodyPr>
          <a:lstStyle/>
          <a:p>
            <a:pPr algn="ctr"/>
            <a:r>
              <a:rPr lang="es-ES" sz="1200" b="1" i="1" dirty="0" smtClean="0">
                <a:latin typeface="Calibri" pitchFamily="34" charset="0"/>
              </a:rPr>
              <a:t>Asociacion de</a:t>
            </a:r>
          </a:p>
          <a:p>
            <a:pPr algn="ctr"/>
            <a:r>
              <a:rPr lang="es-ES" sz="1200" b="1" i="1" dirty="0" smtClean="0">
                <a:latin typeface="Calibri" pitchFamily="34" charset="0"/>
              </a:rPr>
              <a:t>Cacaoteros Sardinata </a:t>
            </a:r>
          </a:p>
          <a:p>
            <a:pPr algn="ctr"/>
            <a:r>
              <a:rPr lang="es-ES" sz="1200" b="1" i="1" dirty="0" smtClean="0">
                <a:latin typeface="Calibri" pitchFamily="34" charset="0"/>
              </a:rPr>
              <a:t>- ASOCASAR – 2.005</a:t>
            </a:r>
            <a:endParaRPr lang="es-CO" sz="1200" dirty="0"/>
          </a:p>
        </p:txBody>
      </p:sp>
      <p:sp>
        <p:nvSpPr>
          <p:cNvPr id="27" name="26 Rectángulo"/>
          <p:cNvSpPr/>
          <p:nvPr/>
        </p:nvSpPr>
        <p:spPr>
          <a:xfrm>
            <a:off x="5357850" y="2928934"/>
            <a:ext cx="3786182" cy="85725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8" name="27 Rectángulo"/>
          <p:cNvSpPr/>
          <p:nvPr/>
        </p:nvSpPr>
        <p:spPr>
          <a:xfrm>
            <a:off x="5357818" y="3857628"/>
            <a:ext cx="3786182" cy="85725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28 Rectángulo"/>
          <p:cNvSpPr/>
          <p:nvPr/>
        </p:nvSpPr>
        <p:spPr>
          <a:xfrm>
            <a:off x="5357818" y="4857760"/>
            <a:ext cx="3786182" cy="78581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11 CuadroTexto"/>
          <p:cNvSpPr txBox="1">
            <a:spLocks noChangeArrowheads="1"/>
          </p:cNvSpPr>
          <p:nvPr/>
        </p:nvSpPr>
        <p:spPr bwMode="auto">
          <a:xfrm>
            <a:off x="142876" y="1407416"/>
            <a:ext cx="8858280" cy="1323439"/>
          </a:xfrm>
          <a:prstGeom prst="rect">
            <a:avLst/>
          </a:prstGeom>
          <a:noFill/>
          <a:ln w="9525">
            <a:noFill/>
            <a:miter lim="800000"/>
            <a:headEnd/>
            <a:tailEnd/>
          </a:ln>
        </p:spPr>
        <p:txBody>
          <a:bodyPr wrap="square">
            <a:spAutoFit/>
          </a:bodyPr>
          <a:lstStyle/>
          <a:p>
            <a:pPr algn="just"/>
            <a:r>
              <a:rPr lang="es-ES" sz="1600" dirty="0" smtClean="0"/>
              <a:t>A través de proyectos del PLAN COLOMBIA, para la sustitución de cultivos ilícitos y la construcción del tejido social, se inicia la actividad cacaotera de la región del Catatumbo. Con ello se da la creación de organizaciones de pequeños productores; como mecanismo para poder participar de estos proyectos.</a:t>
            </a:r>
          </a:p>
          <a:p>
            <a:pPr algn="just"/>
            <a:r>
              <a:rPr lang="es-ES" sz="1600" dirty="0" smtClean="0"/>
              <a:t>Posterior a ello se favorece el acceso a crédito en la modalidad asociativa e individual para la renovación y establecimientos  de nuevas áreas productivas de cacao en toda la región.</a:t>
            </a:r>
            <a:endParaRPr lang="es-ES" sz="1600" dirty="0"/>
          </a:p>
        </p:txBody>
      </p:sp>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6739987"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CONTINUIDAD DEL MODELO PRODUCTIVO (ALIADOS ESTRATEGICOS)</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11 CuadroTexto"/>
          <p:cNvSpPr txBox="1">
            <a:spLocks noChangeArrowheads="1"/>
          </p:cNvSpPr>
          <p:nvPr/>
        </p:nvSpPr>
        <p:spPr bwMode="auto">
          <a:xfrm>
            <a:off x="142876" y="1407416"/>
            <a:ext cx="8858280" cy="1077218"/>
          </a:xfrm>
          <a:prstGeom prst="rect">
            <a:avLst/>
          </a:prstGeom>
          <a:noFill/>
          <a:ln w="9525">
            <a:noFill/>
            <a:miter lim="800000"/>
            <a:headEnd/>
            <a:tailEnd/>
          </a:ln>
        </p:spPr>
        <p:txBody>
          <a:bodyPr wrap="square">
            <a:spAutoFit/>
          </a:bodyPr>
          <a:lstStyle/>
          <a:p>
            <a:pPr algn="just"/>
            <a:r>
              <a:rPr lang="es-ES" sz="1600" dirty="0" smtClean="0"/>
              <a:t>Con el apoyo de ECOPETROL y la cooperación de otros aliados estratégicos se promueve el fortalecimiento del sector cacaotero, con el montaje de centros de producción de material vegetal, construcción de centros de acopio para el beneficio, almacenamiento y comercialización de cacao y creación de fondos para la comercialización de cacao en grano.  </a:t>
            </a:r>
            <a:endParaRPr lang="es-ES" sz="1600" dirty="0"/>
          </a:p>
        </p:txBody>
      </p:sp>
      <p:sp>
        <p:nvSpPr>
          <p:cNvPr id="30" name="24 CuadroTexto"/>
          <p:cNvSpPr txBox="1">
            <a:spLocks noChangeArrowheads="1"/>
          </p:cNvSpPr>
          <p:nvPr/>
        </p:nvSpPr>
        <p:spPr bwMode="auto">
          <a:xfrm>
            <a:off x="142844" y="2571744"/>
            <a:ext cx="5715040" cy="523220"/>
          </a:xfrm>
          <a:prstGeom prst="rect">
            <a:avLst/>
          </a:prstGeom>
          <a:solidFill>
            <a:schemeClr val="bg1"/>
          </a:solidFill>
          <a:ln w="12700">
            <a:solidFill>
              <a:schemeClr val="tx1"/>
            </a:solidFill>
            <a:miter lim="800000"/>
            <a:headEnd/>
            <a:tailEnd/>
          </a:ln>
        </p:spPr>
        <p:txBody>
          <a:bodyPr wrap="square">
            <a:spAutoFit/>
          </a:bodyPr>
          <a:lstStyle/>
          <a:p>
            <a:pPr algn="just"/>
            <a:r>
              <a:rPr lang="es-ES" sz="1400" b="1" i="1" dirty="0">
                <a:latin typeface="Calibri" pitchFamily="34" charset="0"/>
              </a:rPr>
              <a:t>Construcción de un vivero de cacao clonado con capacidad de 600.000 plántulas/año, en el Municipio de Tibú.</a:t>
            </a:r>
          </a:p>
        </p:txBody>
      </p:sp>
      <p:sp>
        <p:nvSpPr>
          <p:cNvPr id="33" name="24 CuadroTexto"/>
          <p:cNvSpPr txBox="1">
            <a:spLocks noChangeArrowheads="1"/>
          </p:cNvSpPr>
          <p:nvPr/>
        </p:nvSpPr>
        <p:spPr bwMode="auto">
          <a:xfrm>
            <a:off x="107950" y="3116705"/>
            <a:ext cx="5749933" cy="954107"/>
          </a:xfrm>
          <a:prstGeom prst="rect">
            <a:avLst/>
          </a:prstGeom>
          <a:solidFill>
            <a:schemeClr val="bg1"/>
          </a:solidFill>
          <a:ln w="12700">
            <a:solidFill>
              <a:schemeClr val="tx1"/>
            </a:solidFill>
            <a:miter lim="800000"/>
            <a:headEnd/>
            <a:tailEnd/>
          </a:ln>
        </p:spPr>
        <p:txBody>
          <a:bodyPr wrap="square">
            <a:spAutoFit/>
          </a:bodyPr>
          <a:lstStyle/>
          <a:p>
            <a:r>
              <a:rPr lang="es-ES" sz="1400" b="1" i="1" dirty="0">
                <a:latin typeface="Calibri" pitchFamily="34" charset="0"/>
              </a:rPr>
              <a:t>Implementación de una estrategia de comercialización de cacao, mediante el montaje y puesta en marcha de dos (2) plantas de beneficio, almacenamiento y comercialización de cacao en los Municipios de Tibú y Sardinata, en el Departamento Norte de Santander</a:t>
            </a:r>
            <a:r>
              <a:rPr lang="es-ES" sz="1400" b="1" i="1" dirty="0" smtClean="0">
                <a:latin typeface="Calibri" pitchFamily="34" charset="0"/>
              </a:rPr>
              <a:t>.</a:t>
            </a:r>
            <a:endParaRPr lang="es-ES" sz="1400" b="1" i="1" dirty="0">
              <a:latin typeface="Calibri" pitchFamily="34" charset="0"/>
            </a:endParaRPr>
          </a:p>
        </p:txBody>
      </p:sp>
      <p:sp>
        <p:nvSpPr>
          <p:cNvPr id="14" name="11 Rectángulo"/>
          <p:cNvSpPr>
            <a:spLocks noChangeArrowheads="1"/>
          </p:cNvSpPr>
          <p:nvPr/>
        </p:nvSpPr>
        <p:spPr bwMode="auto">
          <a:xfrm>
            <a:off x="142844" y="4143380"/>
            <a:ext cx="5715040" cy="954107"/>
          </a:xfrm>
          <a:prstGeom prst="rect">
            <a:avLst/>
          </a:prstGeom>
          <a:noFill/>
          <a:ln w="9525">
            <a:solidFill>
              <a:schemeClr val="tx1"/>
            </a:solidFill>
            <a:miter lim="800000"/>
            <a:headEnd/>
            <a:tailEnd/>
          </a:ln>
        </p:spPr>
        <p:txBody>
          <a:bodyPr wrap="square">
            <a:spAutoFit/>
          </a:bodyPr>
          <a:lstStyle/>
          <a:p>
            <a:pPr marL="0" lvl="1" algn="just"/>
            <a:r>
              <a:rPr lang="es-CO" sz="1400" b="1" i="1" dirty="0" smtClean="0">
                <a:latin typeface="+mj-lt"/>
                <a:ea typeface="Lao UI" pitchFamily="34" charset="0"/>
                <a:cs typeface="Lao UI" pitchFamily="34" charset="0"/>
              </a:rPr>
              <a:t>Fortalecimiento del sector cacaotero, en los municipios de Tibú y Sardinata, a través del mejoramiento productivo de los cultivos de 100 pequeños productores vinculados a  ASOCAMAR, ASOCASAR Y ASOCATI, departamento de Norte de Santander.</a:t>
            </a:r>
            <a:endParaRPr lang="es-CO" sz="1400" b="1" i="1" dirty="0">
              <a:latin typeface="+mj-lt"/>
              <a:ea typeface="Lao UI" pitchFamily="34" charset="0"/>
              <a:cs typeface="Lao UI" pitchFamily="34" charset="0"/>
            </a:endParaRPr>
          </a:p>
        </p:txBody>
      </p:sp>
      <p:sp>
        <p:nvSpPr>
          <p:cNvPr id="16" name="22 Rectángulo"/>
          <p:cNvSpPr>
            <a:spLocks noChangeArrowheads="1"/>
          </p:cNvSpPr>
          <p:nvPr/>
        </p:nvSpPr>
        <p:spPr bwMode="auto">
          <a:xfrm>
            <a:off x="142875" y="5143512"/>
            <a:ext cx="5715009" cy="954107"/>
          </a:xfrm>
          <a:prstGeom prst="rect">
            <a:avLst/>
          </a:prstGeom>
          <a:noFill/>
          <a:ln w="9525">
            <a:solidFill>
              <a:schemeClr val="tx1"/>
            </a:solidFill>
            <a:miter lim="800000"/>
            <a:headEnd/>
            <a:tailEnd/>
          </a:ln>
        </p:spPr>
        <p:txBody>
          <a:bodyPr wrap="square">
            <a:spAutoFit/>
          </a:bodyPr>
          <a:lstStyle/>
          <a:p>
            <a:pPr algn="just"/>
            <a:r>
              <a:rPr lang="es-CO" sz="1400" b="1" i="1" dirty="0">
                <a:latin typeface="+mj-lt"/>
              </a:rPr>
              <a:t>Proyecto “Alianza productiva para el fortalecimiento de la producción y comercialización de cacao para pequeños productores asociados a ASOCAMAR en los municipios de Tibú, Sardinata, Lourdes, Bucarasíca y El Zulia, departamento de Norte de Santander.” </a:t>
            </a:r>
          </a:p>
        </p:txBody>
      </p:sp>
      <p:pic>
        <p:nvPicPr>
          <p:cNvPr id="35" name="17 Imagen" descr="DSC08113.JP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947552" y="2714620"/>
            <a:ext cx="3053603" cy="23088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6560066"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VISION DEL MODELO PRODUCTIVO (MODELO AGROEMPRESARIAL)</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http://t1.gstatic.com/images?q=tbn:ANd9GcQhCxdj7Z_l_X0iTkddJuya3GBtAZ5h4vAalnYhrenbwEiIruLHGg"/>
          <p:cNvPicPr>
            <a:picLocks noChangeAspect="1" noChangeArrowheads="1"/>
          </p:cNvPicPr>
          <p:nvPr/>
        </p:nvPicPr>
        <p:blipFill>
          <a:blip r:embed="rId10">
            <a:lum bright="40000" contrast="-40000"/>
          </a:blip>
          <a:srcRect/>
          <a:stretch>
            <a:fillRect/>
          </a:stretch>
        </p:blipFill>
        <p:spPr bwMode="auto">
          <a:xfrm>
            <a:off x="571472" y="1542096"/>
            <a:ext cx="8215370" cy="4815862"/>
          </a:xfrm>
          <a:prstGeom prst="rect">
            <a:avLst/>
          </a:prstGeom>
          <a:noFill/>
        </p:spPr>
      </p:pic>
      <p:sp>
        <p:nvSpPr>
          <p:cNvPr id="25" name="11 CuadroTexto"/>
          <p:cNvSpPr txBox="1">
            <a:spLocks noChangeArrowheads="1"/>
          </p:cNvSpPr>
          <p:nvPr/>
        </p:nvSpPr>
        <p:spPr bwMode="auto">
          <a:xfrm>
            <a:off x="428596" y="1560032"/>
            <a:ext cx="8429684" cy="4154984"/>
          </a:xfrm>
          <a:prstGeom prst="rect">
            <a:avLst/>
          </a:prstGeom>
          <a:noFill/>
          <a:ln w="9525">
            <a:noFill/>
            <a:miter lim="800000"/>
            <a:headEnd/>
            <a:tailEnd/>
          </a:ln>
        </p:spPr>
        <p:txBody>
          <a:bodyPr wrap="square">
            <a:spAutoFit/>
          </a:bodyPr>
          <a:lstStyle/>
          <a:p>
            <a:pPr algn="just"/>
            <a:r>
              <a:rPr lang="es-ES" sz="2400" dirty="0" smtClean="0"/>
              <a:t>Vista desde los eslabones que conforman los procesos de producción primaria, la transformación y llegan a la comercialización, es en el </a:t>
            </a:r>
            <a:r>
              <a:rPr lang="es-ES" sz="2400" b="1" u="sng" dirty="0" smtClean="0"/>
              <a:t>primer eslabón “el productor” </a:t>
            </a:r>
            <a:r>
              <a:rPr lang="es-ES" sz="2400" dirty="0" smtClean="0"/>
              <a:t>que se produce a perdida y con total desprotección.</a:t>
            </a:r>
          </a:p>
          <a:p>
            <a:pPr algn="just"/>
            <a:r>
              <a:rPr lang="es-ES" sz="2400" dirty="0" smtClean="0"/>
              <a:t>El enfoque de modelo agroindustrial plantea  como  acciones de respuesta a  este problema no solamente  el mejoramiento de las practicas agropecuarias  para lograr mayor eficiencia en el uso de los  recursos, sino que además considera  indispensable la </a:t>
            </a:r>
            <a:r>
              <a:rPr lang="es-ES" sz="2400" b="1" u="sng" dirty="0" smtClean="0"/>
              <a:t>participación del actor  primario en los eslabones dos y tres</a:t>
            </a:r>
            <a:r>
              <a:rPr lang="es-ES" sz="2400" dirty="0" smtClean="0"/>
              <a:t>, de modo que pueda incorporar a sus ingresos un porcentaje de  los rendimientos que en estos procesos se produce</a:t>
            </a:r>
            <a:endParaRPr lang="es-ES" sz="2400" dirty="0"/>
          </a:p>
        </p:txBody>
      </p:sp>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3020635"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MODELO AGROEMPRESARIAL</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8 CuadroTexto"/>
          <p:cNvSpPr txBox="1">
            <a:spLocks noChangeArrowheads="1"/>
          </p:cNvSpPr>
          <p:nvPr/>
        </p:nvSpPr>
        <p:spPr bwMode="auto">
          <a:xfrm>
            <a:off x="285750" y="1357313"/>
            <a:ext cx="4572000" cy="1754187"/>
          </a:xfrm>
          <a:prstGeom prst="rect">
            <a:avLst/>
          </a:prstGeom>
          <a:noFill/>
          <a:ln w="9525">
            <a:noFill/>
            <a:miter lim="800000"/>
            <a:headEnd/>
            <a:tailEnd/>
          </a:ln>
        </p:spPr>
        <p:txBody>
          <a:bodyPr>
            <a:spAutoFit/>
          </a:bodyPr>
          <a:lstStyle/>
          <a:p>
            <a:pPr algn="just">
              <a:defRPr/>
            </a:pPr>
            <a:r>
              <a:rPr lang="es-CO" b="1" dirty="0">
                <a:latin typeface="+mj-lt"/>
              </a:rPr>
              <a:t>NOMBRE DEL PROYECTO:</a:t>
            </a:r>
          </a:p>
          <a:p>
            <a:pPr algn="just">
              <a:defRPr/>
            </a:pPr>
            <a:endParaRPr lang="es-CO" dirty="0">
              <a:latin typeface="+mj-lt"/>
            </a:endParaRPr>
          </a:p>
          <a:p>
            <a:pPr algn="just">
              <a:defRPr/>
            </a:pPr>
            <a:r>
              <a:rPr lang="es-ES" dirty="0"/>
              <a:t>Compañía Agroindustrial Cacaotera de Norte de Santander. Alianza para el fortalecimiento y consolidación de la cadena Cacaotera en Norte de Santander </a:t>
            </a:r>
            <a:endParaRPr lang="es-CO" dirty="0"/>
          </a:p>
        </p:txBody>
      </p:sp>
      <p:sp>
        <p:nvSpPr>
          <p:cNvPr id="42" name="8 CuadroTexto"/>
          <p:cNvSpPr txBox="1">
            <a:spLocks noChangeArrowheads="1"/>
          </p:cNvSpPr>
          <p:nvPr/>
        </p:nvSpPr>
        <p:spPr bwMode="auto">
          <a:xfrm>
            <a:off x="285750" y="3986213"/>
            <a:ext cx="7929563" cy="2586037"/>
          </a:xfrm>
          <a:prstGeom prst="rect">
            <a:avLst/>
          </a:prstGeom>
          <a:noFill/>
          <a:ln w="9525">
            <a:noFill/>
            <a:miter lim="800000"/>
            <a:headEnd/>
            <a:tailEnd/>
          </a:ln>
        </p:spPr>
        <p:txBody>
          <a:bodyPr>
            <a:spAutoFit/>
          </a:bodyPr>
          <a:lstStyle/>
          <a:p>
            <a:pPr algn="just">
              <a:defRPr/>
            </a:pPr>
            <a:r>
              <a:rPr lang="es-ES_tradnl" b="1" dirty="0">
                <a:latin typeface="+mj-lt"/>
                <a:cs typeface="Arial" pitchFamily="34" charset="0"/>
              </a:rPr>
              <a:t>OBJETIVO DEL PROYECTO: </a:t>
            </a:r>
          </a:p>
          <a:p>
            <a:pPr algn="just">
              <a:defRPr/>
            </a:pPr>
            <a:endParaRPr lang="es-ES_tradnl" dirty="0">
              <a:latin typeface="+mj-lt"/>
              <a:cs typeface="Arial" pitchFamily="34" charset="0"/>
            </a:endParaRPr>
          </a:p>
          <a:p>
            <a:pPr algn="just">
              <a:defRPr/>
            </a:pPr>
            <a:r>
              <a:rPr lang="es-ES" dirty="0"/>
              <a:t>Consolidar la cadena cacaotera en la región de Norte de Santander, mediante la constitución de una Compañía Agroindustrial, que integre a todas las organizaciones y empresas del sector en la región para el acopio, transformación y comercialización de productos derivados del cacao (licor de cacao, manteca de cacao y cacao en polvo o </a:t>
            </a:r>
            <a:r>
              <a:rPr lang="es-ES" dirty="0" err="1"/>
              <a:t>cocoa</a:t>
            </a:r>
            <a:r>
              <a:rPr lang="es-ES" dirty="0"/>
              <a:t>), así como para mejorar la productividad y competitividad de las asociaciones pertenecientes a la cadena.</a:t>
            </a:r>
            <a:endParaRPr lang="es-CO" b="1" dirty="0"/>
          </a:p>
        </p:txBody>
      </p:sp>
      <p:pic>
        <p:nvPicPr>
          <p:cNvPr id="43" name="Picture 1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929190" y="1500174"/>
            <a:ext cx="3895365" cy="25809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3020635"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MODELO AGROEMPRESARIAL</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Elipse 4"/>
          <p:cNvSpPr/>
          <p:nvPr/>
        </p:nvSpPr>
        <p:spPr>
          <a:xfrm>
            <a:off x="304326" y="2666613"/>
            <a:ext cx="1469417" cy="1147938"/>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es-CO" sz="1300" b="1" kern="1200" dirty="0">
              <a:solidFill>
                <a:schemeClr val="tx1"/>
              </a:solidFill>
              <a:effectLst/>
            </a:endParaRPr>
          </a:p>
        </p:txBody>
      </p:sp>
      <p:grpSp>
        <p:nvGrpSpPr>
          <p:cNvPr id="51" name="50 Grupo"/>
          <p:cNvGrpSpPr/>
          <p:nvPr/>
        </p:nvGrpSpPr>
        <p:grpSpPr>
          <a:xfrm>
            <a:off x="3071802" y="1571612"/>
            <a:ext cx="2143140" cy="1694866"/>
            <a:chOff x="2928926" y="1643050"/>
            <a:chExt cx="2078069" cy="1623428"/>
          </a:xfrm>
        </p:grpSpPr>
        <p:sp>
          <p:nvSpPr>
            <p:cNvPr id="43" name="42 Elipse"/>
            <p:cNvSpPr/>
            <p:nvPr/>
          </p:nvSpPr>
          <p:spPr>
            <a:xfrm>
              <a:off x="2928926" y="1643050"/>
              <a:ext cx="2078069" cy="1623428"/>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8" name="Elipse 4"/>
            <p:cNvSpPr/>
            <p:nvPr/>
          </p:nvSpPr>
          <p:spPr>
            <a:xfrm>
              <a:off x="3245459" y="1928802"/>
              <a:ext cx="1469417" cy="1147938"/>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1" kern="1200" dirty="0" smtClean="0">
                  <a:solidFill>
                    <a:schemeClr val="tx1"/>
                  </a:solidFill>
                  <a:effectLst/>
                  <a:latin typeface="Arial" pitchFamily="34" charset="0"/>
                  <a:cs typeface="Arial" pitchFamily="34" charset="0"/>
                </a:rPr>
                <a:t>RECURSOS FINANCIEROS</a:t>
              </a:r>
              <a:endParaRPr lang="es-CO" sz="1300" b="1" kern="1200" dirty="0">
                <a:solidFill>
                  <a:schemeClr val="tx1"/>
                </a:solidFill>
                <a:effectLst/>
                <a:latin typeface="Arial" pitchFamily="34" charset="0"/>
                <a:cs typeface="Arial" pitchFamily="34" charset="0"/>
              </a:endParaRPr>
            </a:p>
          </p:txBody>
        </p:sp>
      </p:grpSp>
      <p:grpSp>
        <p:nvGrpSpPr>
          <p:cNvPr id="52" name="51 Grupo"/>
          <p:cNvGrpSpPr/>
          <p:nvPr/>
        </p:nvGrpSpPr>
        <p:grpSpPr>
          <a:xfrm>
            <a:off x="3988289" y="2734266"/>
            <a:ext cx="2143140" cy="1694866"/>
            <a:chOff x="3988289" y="2805704"/>
            <a:chExt cx="2078069" cy="1623428"/>
          </a:xfrm>
        </p:grpSpPr>
        <p:sp>
          <p:nvSpPr>
            <p:cNvPr id="46" name="45 Elipse"/>
            <p:cNvSpPr/>
            <p:nvPr/>
          </p:nvSpPr>
          <p:spPr>
            <a:xfrm>
              <a:off x="3988289" y="2805704"/>
              <a:ext cx="2078069" cy="1623428"/>
            </a:xfrm>
            <a:prstGeom prst="ellipse">
              <a:avLst/>
            </a:prstGeom>
            <a:solidFill>
              <a:srgbClr val="92D05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9" name="Elipse 4"/>
            <p:cNvSpPr/>
            <p:nvPr/>
          </p:nvSpPr>
          <p:spPr>
            <a:xfrm>
              <a:off x="4459905" y="3060594"/>
              <a:ext cx="1469417" cy="1147938"/>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1" kern="1200" dirty="0" smtClean="0">
                  <a:solidFill>
                    <a:schemeClr val="tx1"/>
                  </a:solidFill>
                  <a:effectLst/>
                  <a:latin typeface="Arial" pitchFamily="34" charset="0"/>
                  <a:cs typeface="Arial" pitchFamily="34" charset="0"/>
                </a:rPr>
                <a:t>INSTITUCIONES</a:t>
              </a:r>
              <a:endParaRPr lang="es-CO" sz="1300" b="1" kern="1200" dirty="0">
                <a:solidFill>
                  <a:schemeClr val="tx1"/>
                </a:solidFill>
                <a:effectLst/>
                <a:latin typeface="Arial" pitchFamily="34" charset="0"/>
                <a:cs typeface="Arial" pitchFamily="34" charset="0"/>
              </a:endParaRPr>
            </a:p>
          </p:txBody>
        </p:sp>
      </p:grpSp>
      <p:grpSp>
        <p:nvGrpSpPr>
          <p:cNvPr id="50" name="49 Grupo"/>
          <p:cNvGrpSpPr/>
          <p:nvPr/>
        </p:nvGrpSpPr>
        <p:grpSpPr>
          <a:xfrm>
            <a:off x="4857752" y="1428736"/>
            <a:ext cx="2143140" cy="1694866"/>
            <a:chOff x="4857752" y="1500174"/>
            <a:chExt cx="2078069" cy="1623428"/>
          </a:xfrm>
        </p:grpSpPr>
        <p:grpSp>
          <p:nvGrpSpPr>
            <p:cNvPr id="39" name="38 Grupo"/>
            <p:cNvGrpSpPr/>
            <p:nvPr/>
          </p:nvGrpSpPr>
          <p:grpSpPr>
            <a:xfrm>
              <a:off x="4857752" y="1500174"/>
              <a:ext cx="2078069" cy="1623428"/>
              <a:chOff x="5137168" y="3714779"/>
              <a:chExt cx="2078069" cy="1623428"/>
            </a:xfrm>
            <a:scene3d>
              <a:camera prst="orthographicFront"/>
              <a:lightRig rig="flat" dir="t"/>
            </a:scene3d>
          </p:grpSpPr>
          <p:sp>
            <p:nvSpPr>
              <p:cNvPr id="40" name="39 Elipse"/>
              <p:cNvSpPr/>
              <p:nvPr/>
            </p:nvSpPr>
            <p:spPr>
              <a:xfrm>
                <a:off x="5137168" y="3714779"/>
                <a:ext cx="2078069" cy="1623428"/>
              </a:xfrm>
              <a:prstGeom prst="ellipse">
                <a:avLst/>
              </a:prstGeom>
              <a:sp3d prstMaterial="plastic">
                <a:bevelT w="120900" h="88900"/>
                <a:bevelB w="88900" h="31750" prst="angle"/>
              </a:sp3d>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sp>
          <p:sp>
            <p:nvSpPr>
              <p:cNvPr id="41" name="Elipse 4"/>
              <p:cNvSpPr/>
              <p:nvPr/>
            </p:nvSpPr>
            <p:spPr>
              <a:xfrm>
                <a:off x="5441494" y="3952524"/>
                <a:ext cx="1469417" cy="114793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es-CO" sz="1200" b="1" kern="1200" dirty="0">
                  <a:solidFill>
                    <a:schemeClr val="tx1"/>
                  </a:solidFill>
                  <a:effectLst/>
                </a:endParaRPr>
              </a:p>
            </p:txBody>
          </p:sp>
        </p:grpSp>
        <p:sp>
          <p:nvSpPr>
            <p:cNvPr id="47" name="Elipse 4"/>
            <p:cNvSpPr/>
            <p:nvPr/>
          </p:nvSpPr>
          <p:spPr>
            <a:xfrm>
              <a:off x="5214942" y="1709558"/>
              <a:ext cx="1469417" cy="1147938"/>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CO" sz="1300" b="1" dirty="0" smtClean="0">
                  <a:solidFill>
                    <a:schemeClr val="tx1"/>
                  </a:solidFill>
                  <a:latin typeface="Arial" pitchFamily="34" charset="0"/>
                  <a:cs typeface="Arial" pitchFamily="34" charset="0"/>
                </a:rPr>
                <a:t>PRODUCTORES</a:t>
              </a:r>
              <a:endParaRPr lang="es-CO" sz="1300" b="1" kern="1200" dirty="0">
                <a:solidFill>
                  <a:schemeClr val="tx1"/>
                </a:solidFill>
                <a:effectLst/>
                <a:latin typeface="Arial" pitchFamily="34" charset="0"/>
                <a:cs typeface="Arial" pitchFamily="34" charset="0"/>
              </a:endParaRPr>
            </a:p>
          </p:txBody>
        </p:sp>
      </p:grpSp>
      <p:graphicFrame>
        <p:nvGraphicFramePr>
          <p:cNvPr id="38" name="37 Diagrama"/>
          <p:cNvGraphicFramePr/>
          <p:nvPr/>
        </p:nvGraphicFramePr>
        <p:xfrm>
          <a:off x="1714480" y="1071546"/>
          <a:ext cx="6715172" cy="521497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1000" fill="hold"/>
                                        <p:tgtEl>
                                          <p:spTgt spid="52"/>
                                        </p:tgtEl>
                                        <p:attrNameLst>
                                          <p:attrName>ppt_x</p:attrName>
                                        </p:attrNameLst>
                                      </p:cBhvr>
                                      <p:tavLst>
                                        <p:tav tm="0">
                                          <p:val>
                                            <p:strVal val="#ppt_x-.2"/>
                                          </p:val>
                                        </p:tav>
                                        <p:tav tm="100000">
                                          <p:val>
                                            <p:strVal val="#ppt_x"/>
                                          </p:val>
                                        </p:tav>
                                      </p:tavLst>
                                    </p:anim>
                                    <p:anim calcmode="lin" valueType="num">
                                      <p:cBhvr>
                                        <p:cTn id="13" dur="10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2"/>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1000" fill="hold"/>
                                        <p:tgtEl>
                                          <p:spTgt spid="51"/>
                                        </p:tgtEl>
                                        <p:attrNameLst>
                                          <p:attrName>ppt_x</p:attrName>
                                        </p:attrNameLst>
                                      </p:cBhvr>
                                      <p:tavLst>
                                        <p:tav tm="0">
                                          <p:val>
                                            <p:strVal val="#ppt_x-.2"/>
                                          </p:val>
                                        </p:tav>
                                        <p:tav tm="100000">
                                          <p:val>
                                            <p:strVal val="#ppt_x"/>
                                          </p:val>
                                        </p:tav>
                                      </p:tavLst>
                                    </p:anim>
                                    <p:anim calcmode="lin" valueType="num">
                                      <p:cBhvr>
                                        <p:cTn id="20" dur="1000" fill="hold"/>
                                        <p:tgtEl>
                                          <p:spTgt spid="51"/>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1"/>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p:cTn id="26" dur="1000" fill="hold"/>
                                        <p:tgtEl>
                                          <p:spTgt spid="50"/>
                                        </p:tgtEl>
                                        <p:attrNameLst>
                                          <p:attrName>ppt_x</p:attrName>
                                        </p:attrNameLst>
                                      </p:cBhvr>
                                      <p:tavLst>
                                        <p:tav tm="0">
                                          <p:val>
                                            <p:strVal val="#ppt_x-.2"/>
                                          </p:val>
                                        </p:tav>
                                        <p:tav tm="100000">
                                          <p:val>
                                            <p:strVal val="#ppt_x"/>
                                          </p:val>
                                        </p:tav>
                                      </p:tavLst>
                                    </p:anim>
                                    <p:anim calcmode="lin" valueType="num">
                                      <p:cBhvr>
                                        <p:cTn id="27" dur="1000" fill="hold"/>
                                        <p:tgtEl>
                                          <p:spTgt spid="50"/>
                                        </p:tgtEl>
                                        <p:attrNameLst>
                                          <p:attrName>ppt_y</p:attrName>
                                        </p:attrNameLst>
                                      </p:cBhvr>
                                      <p:tavLst>
                                        <p:tav tm="0">
                                          <p:val>
                                            <p:strVal val="#ppt_y"/>
                                          </p:val>
                                        </p:tav>
                                        <p:tav tm="100000">
                                          <p:val>
                                            <p:strVal val="#ppt_y"/>
                                          </p:val>
                                        </p:tav>
                                      </p:tavLst>
                                    </p:anim>
                                    <p:animEffect transition="in" filter="wipe(right)" prLst="gradientSize: 0.1">
                                      <p:cBhvr>
                                        <p:cTn id="28" dur="1000"/>
                                        <p:tgtEl>
                                          <p:spTgt spid="50"/>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diamond(in)">
                                      <p:cBhvr>
                                        <p:cTn id="33" dur="2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38"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67544" y="621380"/>
            <a:ext cx="2333203"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LOGROS ALCANZADOS</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9"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12 Diagrama"/>
          <p:cNvGraphicFramePr/>
          <p:nvPr/>
        </p:nvGraphicFramePr>
        <p:xfrm>
          <a:off x="428596" y="1357298"/>
          <a:ext cx="8429652" cy="481808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285750" y="6357938"/>
            <a:ext cx="24653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500" dirty="0">
                <a:solidFill>
                  <a:schemeClr val="bg1"/>
                </a:solidFill>
                <a:latin typeface="Calibri" pitchFamily="34" charset="0"/>
              </a:rPr>
              <a:t>www.fundacionecopetrol.org</a:t>
            </a:r>
          </a:p>
        </p:txBody>
      </p:sp>
      <p:sp>
        <p:nvSpPr>
          <p:cNvPr id="15" name="10 CuadroTexto"/>
          <p:cNvSpPr txBox="1">
            <a:spLocks noChangeArrowheads="1"/>
          </p:cNvSpPr>
          <p:nvPr/>
        </p:nvSpPr>
        <p:spPr bwMode="auto">
          <a:xfrm>
            <a:off x="6669864" y="8081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pic>
        <p:nvPicPr>
          <p:cNvPr id="3" name="2 Imagen"/>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9" name="PPTShape_0"/>
          <p:cNvSpPr txBox="1">
            <a:spLocks noChangeArrowheads="1"/>
          </p:cNvSpPr>
          <p:nvPr/>
        </p:nvSpPr>
        <p:spPr bwMode="auto">
          <a:xfrm>
            <a:off x="6516216" y="-27384"/>
            <a:ext cx="24334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sz="1400" dirty="0">
                <a:solidFill>
                  <a:schemeClr val="bg1"/>
                </a:solidFill>
              </a:rPr>
              <a:t>www.fundacionecopetrol.org</a:t>
            </a:r>
          </a:p>
        </p:txBody>
      </p:sp>
      <p:sp>
        <p:nvSpPr>
          <p:cNvPr id="4" name="3 Rectángulo"/>
          <p:cNvSpPr/>
          <p:nvPr/>
        </p:nvSpPr>
        <p:spPr>
          <a:xfrm>
            <a:off x="428596" y="621380"/>
            <a:ext cx="4698722" cy="369332"/>
          </a:xfrm>
          <a:prstGeom prst="rect">
            <a:avLst/>
          </a:prstGeom>
        </p:spPr>
        <p:txBody>
          <a:bodyPr wrap="none">
            <a:spAutoFit/>
          </a:bodyPr>
          <a:lstStyle/>
          <a:p>
            <a:pPr>
              <a:defRPr/>
            </a:pPr>
            <a:r>
              <a:rPr lang="es-ES_tradnl" b="1" dirty="0" smtClean="0">
                <a:latin typeface="+mj-lt"/>
                <a:ea typeface="Verdana" pitchFamily="34" charset="0"/>
                <a:cs typeface="Verdana" pitchFamily="34" charset="0"/>
              </a:rPr>
              <a:t>ALIADOS ESTRATEGICOS DURANTE EL PROCESO</a:t>
            </a:r>
            <a:endParaRPr lang="es-ES_tradnl" b="1" dirty="0">
              <a:latin typeface="+mj-lt"/>
              <a:ea typeface="Verdana" pitchFamily="34" charset="0"/>
              <a:cs typeface="Verdana" pitchFamily="34" charset="0"/>
            </a:endParaRPr>
          </a:p>
        </p:txBody>
      </p:sp>
      <p:cxnSp>
        <p:nvCxnSpPr>
          <p:cNvPr id="12" name="11 Conector recto"/>
          <p:cNvCxnSpPr/>
          <p:nvPr/>
        </p:nvCxnSpPr>
        <p:spPr>
          <a:xfrm>
            <a:off x="500034" y="998520"/>
            <a:ext cx="3571900" cy="1588"/>
          </a:xfrm>
          <a:prstGeom prst="line">
            <a:avLst/>
          </a:prstGeom>
        </p:spPr>
        <p:style>
          <a:lnRef idx="1">
            <a:schemeClr val="dk1"/>
          </a:lnRef>
          <a:fillRef idx="0">
            <a:schemeClr val="dk1"/>
          </a:fillRef>
          <a:effectRef idx="0">
            <a:schemeClr val="dk1"/>
          </a:effectRef>
          <a:fontRef idx="minor">
            <a:schemeClr val="tx1"/>
          </a:fontRef>
        </p:style>
      </p:cxnSp>
      <p:sp>
        <p:nvSpPr>
          <p:cNvPr id="1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0" name="8 Imagen" descr="ecopetrol.jpg"/>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7908921" y="6328036"/>
            <a:ext cx="1057110" cy="3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9 Imagen" descr="logo.jpg"/>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rcRect/>
          <a:stretch>
            <a:fillRect/>
          </a:stretch>
        </p:blipFill>
        <p:spPr bwMode="auto">
          <a:xfrm>
            <a:off x="106110" y="6059959"/>
            <a:ext cx="649466" cy="62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http://t1.gstatic.com/images?q=tbn:ANd9GcT11g7GQDIQDu2SZxIzzxzbhRQBWMEg8lEy0nb28-gk4XY7H8vq"/>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71621" y="2214554"/>
            <a:ext cx="942793" cy="1214446"/>
          </a:xfrm>
          <a:prstGeom prst="rect">
            <a:avLst/>
          </a:prstGeom>
          <a:noFill/>
        </p:spPr>
      </p:pic>
      <p:pic>
        <p:nvPicPr>
          <p:cNvPr id="8198" name="Picture 6" descr="http://t3.gstatic.com/images?q=tbn:ANd9GcToJtwvxUPG_NZSqxotmTMT9yCAciBhYQXdopvH0PjBzZxXIaJ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285984" y="5000636"/>
            <a:ext cx="824607" cy="1071570"/>
          </a:xfrm>
          <a:prstGeom prst="rect">
            <a:avLst/>
          </a:prstGeom>
          <a:noFill/>
        </p:spPr>
      </p:pic>
      <p:pic>
        <p:nvPicPr>
          <p:cNvPr id="24" name="Picture 29"/>
          <p:cNvPicPr>
            <a:picLocks noChangeAspect="1" noChangeArrowheads="1"/>
          </p:cNvPicPr>
          <p:nvPr/>
        </p:nvPicPr>
        <p:blipFill>
          <a:blip r:embed="rId14" cstate="email">
            <a:lum bright="2000"/>
            <a:extLst>
              <a:ext uri="{28A0092B-C50C-407E-A947-70E740481C1C}">
                <a14:useLocalDpi xmlns:a14="http://schemas.microsoft.com/office/drawing/2010/main"/>
              </a:ext>
            </a:extLst>
          </a:blip>
          <a:srcRect/>
          <a:stretch>
            <a:fillRect/>
          </a:stretch>
        </p:blipFill>
        <p:spPr bwMode="auto">
          <a:xfrm>
            <a:off x="2857488" y="6023376"/>
            <a:ext cx="860727" cy="834646"/>
          </a:xfrm>
          <a:prstGeom prst="rect">
            <a:avLst/>
          </a:prstGeom>
          <a:noFill/>
          <a:ln w="9525">
            <a:noFill/>
            <a:miter lim="800000"/>
            <a:headEnd/>
            <a:tailEnd/>
          </a:ln>
          <a:effectLst/>
        </p:spPr>
      </p:pic>
      <p:sp>
        <p:nvSpPr>
          <p:cNvPr id="8200" name="AutoShape 8" descr="data:image/jpeg;base64,/9j/4AAQSkZJRgABAQAAAQABAAD/2wCEAAkGBhQPERUUEBQWFRUQFxoWGBYUGBQXIBocGB8hFxcaFBYcHCYeFxklJRwcKzshJicpLi0yGiA9NTAqNScsLDUBCQoKDgwOGg8PGi4kHx8xLDAqLDUtMSwsLCkpMSwsKioqLCopLCwsLCwpNS01LCkuKSwsLCwvLCwsLCwpLC0pLP/AABEIADAA8AMBIgACEQEDEQH/xAAbAAACAwEBAQAAAAAAAAAAAAAABQMEBgECB//EAD0QAAIBAwIEBAQCBwYHAAAAAAECAwAEERIhBRMxQQYiUWEUMnGBB5EVI0JSYtHwNXShsrPhJENFU1Rzkv/EABoBAAMBAAMAAAAAAAAAAAAAAAABAgMEBQb/xAAsEQACAgAEBgEBCQAAAAAAAAAAAQIRAxIhMRNBUWGR8OGxBBQiQnGBwdHx/9oADAMBAAIRAxEAPwD7jRRVDinFlt13BZj0Vep/kKErAv0Uh+IvH3VUUY2DAg/fJr3beIGVxHcpy2bo37JP1qsrJsd0VVvuJRQKGmkSNScAyMqAnrgEkZO3SpLq7SJC8jqiL1ZyFA7bsdhU0UTUVSn41BHGJXmjWN/ldnQKc9NLZwftXuw4pFcDVBKkgHeNlYD64O1OmKy1RVQ8Ui5nK5sfM/7etdXTPy5z0r3eX8cIBlkSMMcAuyrk+gJO5pF5ZbVuWKKo3XG4IW0yzRI3XS7op36bE5qa1vo5hmJ0ceqMrD8waAcJJW1oWKKgN6nMEeoaypcL30ghSfpkgfeqXEvE9rbPouLiKJyAdMjqpwehwe21NJvYixpRUdvcLIoZGDKwyGUggj1BGxFSUhhRRRQAUUUUAFFFFABRVe+v44EMkzrGi4yzkKBnYZJqSSdVUsxAUDUWJAAA3JJ6Yx3oAkoqlDxmF+VplQ/EAmLDA6wu7FP3sVRbxrYhihu7cMCVIMqAgjYg5Oxqsr6CtDuivEcoYAqQQ24IOQR6g96itL6OYMYnVwjMjaSDhlOGU+hHpUjLFFK5PE9qs4t2uIhMduWXUNk9BjPU+nWmYNNprcDtJILNZbhpG+ZAVG4OMnAwOx2PX2p3WaM3wl2+rCpcjIY9Nf8AF/Xb3px50SzKDwQkShWudWkAFmjycgYy2J85OPp+daLg/hVYbeYNIZBI4lGQF0YUDCjU3pn61lr29vlccy3gLdFIgY6sBjhSNn+Xbr1FaOy4pcrbOLhEWaV9MaounY7apF7dD9RWznKWmb3wVLAeGszjXv6md/GV9XDbfvpuAM5B6I+MkbHbvWn/ABTcfoi53G6pj3y64xUnHOCW0litrekhSNWoZypTHn1YOnGQN9jnG+ayDfh3AY4viuJ3ElqHCpEwIGQMhc5ONvQbdsVpBxajfJ9NzBp69xXxbwtcz2fDLmCEXMdvbqHt2yc75zpyCwIwNt/KOtaX8OuP2B+JeK2+CmiQGePJxpjzuoOMEEkEYB3FXPEHDbeWWIW17LZy2y/DqIgSuF3CMhGGI+tUbfwNBHFchruaSe6ZVmmaMsxGr5UQdQWXBIJ+XFE55sNp78vnkXhQjxFmdLm/dTIPda1fiXNQXIug6xaxq0D+HOSM4H0BrYfidxBbmwtJY/llmVh90bY+46fanFp4c4b8OF5cbgIU5ujzMVwrMCBnVlhjHcjFJ38LW5skt2vHKQT6gxi3BKkmMj/6Pt0rg5JdD0j+3fZp4kJ3WR6aflrbTp/JzinDY7nxAI5kDoYMlW3Gykio+IWCcM4xaizGhbrAkiBOME6c49O/sVNX+N8HhuLs3Md5LBJoCAJGckADOgnds616etWPD/A7SC4Ez3ElzcOdKSShuvQhNsah0O50+1PJLoY/fMJQX47WTLl13+g4l/tWP+5y/wCrFWa4u8g41LyrVbomzjyjvGgUa23y4IPptWll/tWP+5y/6sVXY+BIt291qbXJEsJXbTpViwI2znf1rdSUd+h0LV+THcIS74atrZxrBzLw3UpB1lIcFXVUxgsi6yMd9twN6ZR8bv5ZWt4Ra821RDcSPziheTLIkKDDY0jJYnvsK0N3wZZLiG4JYNbLIqgYwRKFDats7aRjeqHFPCYlmM8M81tK6hJGhKYkVfl1q6sNQycMN96eeL39d/0GVoSSePJmjhVVhhmeaW3ledm5UbwDLYYYLa/2QSO/pUNh40vJUtNK27vezTxAgSKgWJTh1bUS6kqTkdQQBjrUHifw+Ldba3TmrbKzzvOImu2ebOwnjwQwbUzamUjIGMYFN/DVhJdiGa6DK1jLIICI+RzY2TQGeE5MfU7bdAe9W1BRtL3X3cnW6KviLxFf2MQeV7INHGzlMTlpipJIiQHKAKBljkAnsKt3HiG6mulgtOSge0S51TCRyC7FdOFYZHT0xud+lXeN+DEu5ZJOdLGZ4Ph5BHowyZJA8ykqfMemM1Y4Z4YWCVJeZI7pbrbZfRuqtrBIVR5u3pgVGaFdyqlZneGeM7uSOzuZEgEF5KsBjXmF1ZsprDk6calPlxsD1Jqe38WXCX8dvM1s6zvImiDmF4Sql05jk6WYgbrgEZ22prb+DYkt7e3DyabSZZkJK5LKxcBvLjGWPTFVIPw/SN4ylzOFt5nmjT9UQpkzzFJKamB1HcknfrTzYbv9/gVSPP4qKDwyYHoWiB+hkUGlE/hO7IaykfPDosyB9R5joN0tWPXSpHzd1Citl4g4Gl9A0EhZVcqSUxnysHGMgjtV+WPUpU/tAj89qmOJlikvdinG2fMfDH/QP/Tc/wCRaefh9wyKW1m5kUb5u7oHWitkc1tjkb014f4Mig+D0vIf0crpHkr5hIAp5nl3O3bFUofAHLDrFfXcaSO8hSNoQAZGLNg8vUNz61cpqV61/rJUWjPxcaHCk4qkG8Vs8Yt03IWadd4kHoG0nT2yag/D3iUNneLbQu7x3kSszSJKn/Exj9YRrAzrG+37tbK38DW8fw4TUFtZGmC5zzJWGOZMxBZ3GSc57+wphxzgaXiIrsymKRJkdMaldDkEZBG+4O24JoeJGmuvvyGV7mQSD9Fysl5Ak1rcXPMS6CqWjklfUguARnZiAJAdtq+gisvL4EV3Gu5uHgEvO+GZkKag2sDOnWUDb6dWNvStQKyxJJ0XFUdqC7s1lXS4yP66VPRWZQii8NGPIjnkCkEaTk4z3ByNxVnh3h+OE6t3fprbc00oqnJsVIrXfDo5scxQ2nOM+/UEdxsOvoKoXtgsMf6qHWCTld26qVyAT3yAfYmnFFJOgoxT2LkgNYp0yT5nDNjbB1DBOwLHoRnfAqeOGTDg2oAZS3R8618yr8+cAltx8xJOBkmtbijFXxGLKZRIZCjg2gOhxy1GU1B95G3fy7DZex0/Wqzw3GcCyTcBhgvuRsuW1Ao2Gfbfcnck1tMUYoz9gymUFsWAzZjZlGApUrGp2dZNXzYx5Rg+uaepwOEEERqMEEddsbjAzjqAfcgZ6VexXalybGkLX4WTdrcahhYXi04/edXznP8AD096jvuCtI5dZCp8uBlseUEbgHc7n/fam1FS3ZcJODtCheFylArTbq6sCB2ChSB9dz7Zrg4ZPkZuCR0ICgen+PXftkU3xXcUF8WXbwhK3Cpz/wA/G53xkjOw+pxt98124sLgnCTaQEAyRnJy3UfTTv7e5pxijFKg4su3hCr9Hz+bE/zJgZHRs5yPQY2/KopeCOwTLgldeWIbILlW1JgjDDSfz+1OsV3FMFjSW30Eg4bc/wDkfcj3PbtsRtv0r3ccKlbYTnSeud9tsdMU3xRilQcaV3p4QoXhEpiaN5jhtK5A3Cj5sb7EjA+2epqMcJuAdrjGdzt3wRkDcehx7dqd4ruKKHxpdvCE03C58+S4IBz169CAAR9vyr3Dw6ZWUmbKg5K47dSM9+/X1HpTbFcxTFxZbaeEJRwmZdXLlChixAAJxk53J3bP+GMDrXpOGT53uDjsMe5O9OaMUqDjS7eEIYeCzKVIn+U9MHcEgsMnOM46fzp6K7RTJnNz3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8202" name="Picture 10" descr="http://t3.gstatic.com/images?q=tbn:ANd9GcQk53I2tBxjx8Pviq_NPNnL1iSUQfwqmKabmmYygXxHsWpl2H4R8A"/>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357290" y="2857496"/>
            <a:ext cx="3404871" cy="571504"/>
          </a:xfrm>
          <a:prstGeom prst="rect">
            <a:avLst/>
          </a:prstGeom>
          <a:noFill/>
        </p:spPr>
      </p:pic>
      <p:pic>
        <p:nvPicPr>
          <p:cNvPr id="8204" name="Picture 12" descr="http://t0.gstatic.com/images?q=tbn:ANd9GcSh4fr1ujfrGgvI_DMPZu4Wg0ci1ZQVPlntAlto_qjWD7epFuyx4A"/>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4975220" y="2500306"/>
            <a:ext cx="1239854" cy="928694"/>
          </a:xfrm>
          <a:prstGeom prst="rect">
            <a:avLst/>
          </a:prstGeom>
          <a:noFill/>
        </p:spPr>
      </p:pic>
      <p:sp>
        <p:nvSpPr>
          <p:cNvPr id="8206" name="AutoShape 14" descr="data:image/jpeg;base64,/9j/4AAQSkZJRgABAQAAAQABAAD/2wCEAAkGBhQSERQUEhMUFRIVFB0WGRcWFxgUFhQZFh4XGR8WFRoYJyYfFx4mJRcUHy8gIy4qLDgtFh4xNTEqNScuLCwBCQoKDgwOGg8PGTUkHyQwMS0wLSk1NS81KSwtKzUvMCwpKS8rLCwsLik0Mi0uKiwsMSk1KjQ1NSwwLCw1KzIsNP/AABEIADoA+AMBIgACEQEDEQH/xAAbAAEBAAIDAQAAAAAAAAAAAAAGAAQFAQIDB//EADkQAAIBAgQDBgMFCAMBAAAAAAECAwARBBIhURMXMQVBU5KT0SJhcQcUM4GRBiMyUnShscNCweFy/8QAGgEBAAMBAQEAAAAAAAAAAAAAAAECAwQFBv/EAC4RAAECAwYEBgIDAAAAAAAAAAEAAgMRUQQSExQhMRVBUtFhcYGx4fAFMiKR8f/aAAwDAQACEQMRAD8A+4M1hc6AUYxP2kYJGKiRntpeNGdfyYaH8qxvtRxTLhEjU2E0wRrfygM5H55QKCw4ZVAAArzrXbDBddaFjEiXdE/5m4Peb0nq5m4Peb0noKkNyABcnQAC5J2A76zR+z83gt9NL+Xr/auRv5CM79WzWeM6iW8zcHvN6T1czcHvN6T0Gkw+UkMtmHUEWI+oPSuvDG1V4nEoExinfM3B7zek9XM3B7zek9BOGNquGNqjicSgTGKd8zcHvN6T1czcHvN6T0E4Y2q4Y2pxOJQJjFO+ZuD3m9J6uZuD3m9J6CcMbVcMbU4nEoExinfM3B7zek9XM3B7zek9BOGNquGNqcTiUCYxTvmbg95vSermbg95vSegnDG1XDG1OJxKBMYp3zNwe83pPVzNwe83pPQThjarhjanE4lAmMU75m4Peb0nq5m4Peb0noJwxtVwxtTicSgTGKd8zcHvN6T1czcHvN6T0E4Y2q4Y2pxOJQJjFO+ZuD3m9J6uZuD3m9J6CcMbVcMbU4nEoExinfM3B7zek9XM3B7zek9BBGNq54Q2FOJxKBMYp1zNwe83pPVzNwe83pPQbhDarhjYU4nEoExinPM3B7zek9XM3B7zek9B8g2FccMbCnE4lAmMU55m4Peb0nqoNwhsKqcTiUCYxS/7U/wcP/Uf65aIIpNgNSdB870v+1P8HD/1H+uWjfY/40e4Nx/9AEr/AHy1NubejhtZKI37LFxWNInXCwNlvII5JVNmZiQpVW/4oLkadbXO1JD2Jhvw+AmW9s2vG62zcTrm79vlWm7L7EiypmBZJ4UOZfxYJ7EqVJ7nIYDuJ02r2btfFhxDaLiFSwxRDWMa3Jlt0BFjc2uCLWvXv2+yRXNhwrBFEMM1dymBuTWWswVyWSLDh3nWll69tzl4eumq1C9oGOZ8PO5eNJDGJG+Jo7EqGB6lel1+ttRWWuEbiCM6MXCa9AScv6Vl4rsGIjIPw4YZHZmFpZ8QYy+U94CLlYjuvY61Qm+IgJ/iJgJ+pEd65vzcKC+5GZuTI+MxMHzl7rKzB7Ztfty7ei9sd+zEkSO+eJxGbOEa7Jf+Yd1ail2OiW+PET5pW/iUgrlQasVP/M/pXnF2WWw0mfDpGghLxvpxcyi931v8WteG+zAukzx8diea7yzXRFa4pjFgoTKkHAT95hg5fXMGtcFdq1iskGGgYxJI892YuL2QaZV2PzrI2aWpOn+dwq3Foa5pPh4YYvu0ZiV/vOrM/wDGqsbKFt0IuP0NHsdh+HK6dcjlfrY1nEhFgnP40moLZLscC3CEv/AuU+dwL/pWNTCTD3wj4bL8UUKzXt1cksw/QgfnWFhUjjhwwaJJDiHuxa9wuYABCOnUH9a2dZ5Ea8tfOcpf2rFiO1xSrEwwwpO/ARymKyKDcALlvb5jrpXbDdll4HDYZETgl43uOLmAvdtb2Ovd0FqjKmcp6+qXEYwsGd1S4GZgtz0Fza5qxUGR2S4OVitx0Nja4pHiYoVfDRCBP3qRMza31IuLfPW/1rpLHHhlkl4SOWxLxqrC6oiE3sN9LUNnkN9tzRLiN1k4Hs9pc+UgZIzIb7LbQfPWsrtzs0R4kxporFSo2D20/LWt8JI1kxMKRKoiwzAOL520Utm3vcfp86hkD+RDjsZe/ZQG66obeuQL6DrTTBdhhVhj4CPHJGDLKSM6swv8OtwBpR7sXD2xkSHW0tvrlv7UdZnNLQeeiFhEl7T/ALMMgsZY+PlzcG/xW62v0v8AKtLes3taZjiJWJObitr3ixIH6WH6Vu8JBFGMNE8SOcQuZ3P8S59FCHutTDa9xDdAO8gkgTotC+BYQrLcZWcoB33UX1rHzUtwfZSmOOOTVIsRMWHTMIwdPz0rHw0EeIEEvCRD94EToosrKRcXG/dVjZjpL7tP3U3EazVk4TBNIsjAgCNM5v3i9tK307wLDK4wyXgnyKNbMD4m/ebfSvZoUhmxuVAU+7q2ToupBtp3X7qCzAHU6fB7JcRvs7BmZ8gZV+Etdunwi9YwalUOBimaCXhIBJFLmQD4c8Y0IHd/5XT9muzTIiBsOhhcENI1uIW1+JNdFGg0HzoLMSQ0c+evhLy3S5yRmqq1tNjb9Kq41mlv2p/g4f8AqP8AXLRKGUqVZTZlIIOxGoNL/tSQ/d4D3LiBf5XSQf5IoaK9P8jpFW0b9lu5ypCuit934RjlC6tDmcuSO8BSQynp8Nq7SF1LOSWjVs0iLbLJOCuVF+UpMUg7rMeuWtNBiGRsyMVYd4NjWae35t1uLHNw48wK3ym9r3Fzba9XhW5jp44J1npXn6O5rAimiyuFlZuLcwKkkTve3HkluZMnebtpcaBVFa+HF/v1kbQcVWNu4BgbD6AWH0rxxGJZzd2LHc/4G1edcke1PiumTzn6lSABsk2K7Vw6NiJYmeSWZSoBXKqBuv1rviO1sOWllEjZ5cMY8mQ2Q5bWJ9vnRaqozTqD5rv4q98pLB25EMVFISci4cRk2P8AEARa1YkWIhlw8SSyGN4CR/CW4iHWy26N3a1paqrmHHcfTLsEvlJMN2jh3EDyMUbD3GSxYyKDdQDuLAG/zrTLiFkxGeXRWlzN32BNyP8AqsSqqujF0pj581BdNJcN+2Mn3i8jH7uWYFco0Q3A6a6aVxgsVE3AidZC0cv7kr8IkRm0zX1AFu7+WjdZ2C7bmiUKjAAEkXVWK365SwJH5Vqy0uJ/mZj+6dlYPqtl29jky4iK/wAZxZe1tLAW6/WsqXtfDl2m4jZnwxjyZTZDYCxP5d3zoqzXNzqTr9aqjMumTL7r3UXyt3iu1I2nwrgnLEkatodCh1tvXs2OhnWSOSQxj7w0qNlLZlcm62HQ21/Oj1VVx3azG6Xith2x2nxcQZFFlBUKDslrX+tr/nW4m7Sw2eaYSNmngK5Mh+BiADmPzsOnzovVQR3Ak119fpQOK302Iw88cTyyFJIkCOgUkyBemU9Bfc71psNiTHIrroVYMB9De3/VeVVUdELiDzUEzSDtF8I7mcO12+IwZTcvsW6Bb6mu2E7RgYYeSVysmHXKUyk8QLquUjQfnR2qtMwZzkPmu6m+kmB/aNAqZ73aaVpAB0WUHUb2JGldYe0IYBBGkhkVZ+K75SNBoFAOp060etXNqZl/3095JfK2mI7RQwYlATmknzrodV11O1Z83a8LzYgl2CSwLGGykm466bUctVUC0OH3z7lL5SSLteGJ4UVy0cUUgLhSMzyDuHW1c9n9qQD7rI8jK8CZCgUkd/xX7h/fpRq1VqsLU4HYfZe0gl8rknU/U/5qriquVUX1rtHs5J42ilXMjCxHT5ggjoRob0Nl+zdwTw5xk7s6EsPqQbGndVfWxYEOL+4Xe5odugPLubx4/I3vVy7m8ePyN70+qrDIQOlVwm0QHl3N48fkb3q5dzePH5G96fVUyEDpTCbRAeXc3jx+Rverl3N48fkb3p9VTIQOlMJtEB5dzePH5G96uXc3jx+Rven1VMhA6Uwm0QHl3N48fkb3q5dzePH5G96fVUyEDpTCbRAeXc3jx+Rverl3N48fkb3p9VTIQOlMJtEB5dzePH5G96uXc3jx+Rven1VMhA6Uwm0QHl3N48fkb3q5dzePH5G96fVUyEDpTCbRAeXc3jx+Rverl3N48fkb3p9VTIQOlMJtEB5dzePH5G96uXc3jx+Rven1VMhA6Uwm0QHl3N48fkb3q5dzePH5G96fVUyEDpTCbRAuXk3jx+Rverl5N48fkb3p7VTIQOlMJtEC5eTePH5G96uXk3jx+RventVMhA6Uwm0QLl5N48fkb3q5eTePH5G96e1UyEDpTCbRAeXc3jx+Rveuae1UyEDpTCbR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8208" name="Picture 16" descr="http://t3.gstatic.com/images?q=tbn:ANd9GcQZFd1XYanL0P6aC0vPtj_0kBctalJGu-iOUlksE7LmYuvd9hUW"/>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285720" y="3650457"/>
            <a:ext cx="1143008" cy="1278741"/>
          </a:xfrm>
          <a:prstGeom prst="rect">
            <a:avLst/>
          </a:prstGeom>
          <a:noFill/>
        </p:spPr>
      </p:pic>
      <p:pic>
        <p:nvPicPr>
          <p:cNvPr id="29" name="Picture 8" descr="http://t3.gstatic.com/images?q=tbn:ANd9GcTl_mbdmM_yrHaV08Oq-fjpuurB4cPh45FVDiqbhfICxFyrpcgmSoggCA">
            <a:hlinkClick r:id="rId18"/>
          </p:cNvPr>
          <p:cNvPicPr>
            <a:picLocks noChangeAspect="1" noChangeArrowheads="1"/>
          </p:cNvPicPr>
          <p:nvPr/>
        </p:nvPicPr>
        <p:blipFill>
          <a:blip r:embed="rId19"/>
          <a:srcRect/>
          <a:stretch>
            <a:fillRect/>
          </a:stretch>
        </p:blipFill>
        <p:spPr bwMode="auto">
          <a:xfrm>
            <a:off x="6715140" y="3812502"/>
            <a:ext cx="2289573" cy="1052401"/>
          </a:xfrm>
          <a:prstGeom prst="rect">
            <a:avLst/>
          </a:prstGeom>
          <a:noFill/>
          <a:ln w="9525">
            <a:noFill/>
            <a:miter lim="800000"/>
            <a:headEnd/>
            <a:tailEnd/>
          </a:ln>
        </p:spPr>
      </p:pic>
      <p:sp>
        <p:nvSpPr>
          <p:cNvPr id="8210" name="AutoShape 18" descr="data:image/jpeg;base64,/9j/4AAQSkZJRgABAQAAAQABAAD/2wCEAAkGBhQSEBQUEhQUFRQVFRQaFxcYFxYYGBgXHhgeHRcXIRQYHCYhGBojHBoaHy8hIygrLSwsFR8yODAqNSYsLCkBCQoKDgwOGg8PGiokHyQ1LDUuLCo0LCksNCksLyosMC0sMi8sLCwqLywsLCwsLC8sLywqNCkvLCwsLSwsLCw0LP/AABEIAEQA8wMBIgACEQEDEQH/xAAbAAACAgMBAAAAAAAAAAAAAAAABgQFAgMHAf/EAEUQAAIBAwIEBAIIAwMJCQAAAAECEQADEgQhBRMxQQYiUWEycQcjQlKBkaGxFGLBU3LRJDM0NUNzgoOSFyVjdKKjssLS/8QAGQEAAgMBAAAAAAAAAAAAAAAAAAMBAgQF/8QAMREAAQQBAwIEBAUFAQAAAAAAAQACAxEEEiExE0FRYZHwFHGBoQUiQuHxMlKxwdEj/9oADAMBAAIRAxEAPwDt4NV2u40iOlsS9xyQqLudupJ6Ko9TUTxTxc2bTKh+sZHK+wEAt+bCl/hasrl7IIa5jatMwEttJfHtaUAvvu5M94p8cVt1FYpsjS/Q36pp1fFsW5dtDduwCVBAC+hZzsoPbuY2BqBq+IMjRe1Vq0Y+C2oY79N3kn54iq/UKbJuC293+HUr/EvIzzPxFWO8xGUdJGMEVK0l3G3nZWxprB6XLnmd53DQGA36+ZiT6Cr9MAJZlc41wffy/wA8qLwbjty7ywNQBcZASLqW8C5+wuJRz8xPSryzxcq4S+nLYmFYHK2x7KGgFWPZWA67TVJwd3fR21A0+pRba5Wtg6e27FSR6HGY60vaDUBWAus38JfbzicsWVj9Uz+g2mDuIPrTjCHl1dvfvZZxkuiDL3v35+tp9XjyLeNm6OW8FlJIwde5De0GQYiPTerQGkzi2nuSFM3DYKvbJYB3tlvKVY9bisMCDswYTuREvwlxYQtmZGV/lTIIVGWEIO4xVwI7csis7ovy6mrXHknqaH9+E0GlzQeNLd3UCwLdwMWZZOGMrM9Gnt6UyGuWeHP9aL/vbv8A9qvjxNka8nsEvNyHwvja39RorqVLut8bW7WoNg27hYOqyMMZMR1aY3/SmOuWce/1o3++tfutGJE2VxDvBH4hkPgY0s7ml0LjnGl01rmOrMMlELE7/MionAfFlrVMVUMjATi+MkeoxJ6f1qH9Ig/yP/mJ+9INlXsra1CEjzMAfRlPT5FT+O9Ox8VksV3+bssuXnyQZAby0AErsrUu6bxnbfUjTi3cDF2TI4xInf4pjY9qsPD/ABtdTZDr1Gzr91u/4eh9KQeEn/vZf/MXf2elQwB2sPG4C0ZWW5vSMZFOI9F1BjSvxTx/YtEqga6R3WAs/wB49fwBqP8ASHxcoiWVMG5JaPuDbH5E/oDUbwd4OtvaW9fXLLdEPwhfUjuTUxQxtj6svHYKs+VK+boY9WOSey3aT6SkJ+stMo9VYPHrtCn8pps0OvS8ge2wZT6fsR2PsaqeKeDdPdQhUW20eVkEQfdRsRSZ4X1z6TW8ptgz8t17TMKwHzj8DVjFFM0mKwR2S/iMjGka3IotdsCP9p64/wCI00gQurtmSBjjtA75EetU3/aXZ/sr3/t//qtH0mfBY/vP+wrd4U8Nae7pLb3LSsxykmZ+I+hqWRwthEjwd/BEk+S/KdDE4CgDurPhXjLT32CBijnoriJ9gehNX1c48aeFE06rdtSELQykziTMEE7+0fKmTwfxs3dGWuGTaLKxPcASD/0kfkaXNAzQJYuPPlNxsuTqmCcDUN7HBCsuMcdtaZZutBPRRuzfIDt79KV7v0mqD5bBI/muAH8gp/eqDRWn4hrfOSM5Y98bY+yP0Hz33roul8Nae2uK2bcepUMf+pgTTHxQ49CQW70So58nLJdEQ1o472q/gfjW1qbgt4OjkEgGCDHXzD+sUyCqm14YspfW9bUIwBBC7KZHdf8ACKtgKySmMm4xt5rpY4mDamIJ8QvaKKKUtCKKKKEJH8V3C2pXBQxUPZhoxzZVdJH3epPbyGt3D71uywd7gbDTFwzkBrj3GYswn1FsQPRqh+J1Yam7y/8AbLbtN/JcMYN7BkYgH3YVnxPV2kXM2s7bac206Fhy7jISGPTyuGn29q6IbbWgd1wy/TI9x7FZPxJEtadZFzFTddFZSbl8suK7f+I5b/gBqg4bxW7cvty7NprjklARK2idyVBMLMbnuax4TxMNq7OYXDyW4CqCJAGQZftFt596kafha5lVvC0AGhmZgl/FiJVhEQNiQTBbYHcnSI2xghw3KwGV05DmHYGvDsPHy92o/F7z2IsXETO3tmOrW8dllYJUicg01Z8C4rbvXIv4Kjpy7iyq22xEo2O2JAXHYxsOnSqrjXPvPzbttlEKEhTGO57iWAG5PUbbVd+GuEorKxfK2ls3buSLijMsBJ3M45MR7LsCamUMEW/Pl4qsBkdkFrb0+B8P4v6Kdp79u6mmtl0dg12wwDqWa2VZZgHvghn2mq/hl9k1FtmOQtg4udjcW66W0n1uDzKfU26tdJYVV0pKhXZ7l9thKpDNEx2zQVTadsryjpZF+3f67zcCtatj1+sZz7QTWRtbge910ZLthPP7BdFrlfh4xxNZ/tro/HzV1Q9K5r4o8NXbV9r1lWZGbMFASyNM9BvE7z71GE5v5mE1YTPxRj//ADkaL0myukmuV8baeKNH9vaH4ytbT491WOEpl97Dz/lMfpW7wp4au3L63rysqK2ctIZ2mRsd4neT6e9aIYTjBz3kcLHlZIzSyOIHY2Ux/SL/AKH/AMxP3qF4P4al/hz27nRrj79wdoYehB3qf4+ss+khFZjzEMKCx9zABNeeALDLpSGVlPMYwylT0HZqzh1Y2x3tbHR6s/cbaUoaPU3OG6sq047Bh2dJ2ce4/eRWfBzPFlI3Bv3CD6gqxB/I06+K/Do1NrYDmpJQ+vqp9j+hpI8L8PurrbJe1cUBzJKOAPK3ciP1rYyZkkbnn+qiCubLjSQTMjG7NQI8t+FYfSXpzz7T9mtlR81Yk/ow/I03eFNYtzSWSvZAp9iuxH6Vnx7gq6q0UYwZlWH2W9Y7jsRXPwmt4ezQCFPUgF7be/8AKfnBrMysiER3ThwtsmrDyXTEEtdzXYrqLNFco1Di/wASm3uH1CwR6BhJ9+hb5Ct+p8T6zVqbaDY7EWlMn2L9h+VMng/wibB5t6OYRCr9wd9/vdttquxgxWuc8izsAEuWU/iD2MjB0g2SfJRvpM+Cx/ef9hVz4H/0G1/x/wDyNVf0jaV3WzgjvDPOKs0bfyg0v6DjGus21t20uBVmByGJ3M9cahsfVxmtBF33Q6X4fOe9wNUBsPkmr6RNQBpAp6u6wPluarPBeiZ9BqgP9pmq/PlxP5mPwqsTgOt1twNezA6ZPsFHsn9IHzFdE4bw5LFpbafCo79T6k+5qkjmwwiIGzdlNhY/KyTOWkNqhfK514A1QTVwftowE+uxj9D+VdPU1z/xP4OuLcN/TAkE5FRsyN1yX1E7wNwfWdolnx3qrQxdULfzoyt+QI/arzR/FHqRn6JWLP8AAAwzA12IFhdLJrKkXwzrdXqNUty8H5Sq8eXFJMRA+1896eV6VgliMbtJ+y7OPOJ2awCB5r2iiilLQiiiihCVPFGiK3bd+1GchWQ7LdAOSqT0DyPKT3AHWBVPwm+2FmyNrive5WWxFxGk22HYPbcCOxE7zTzrdEl1GS4AyMNwf39j/hSFxXRPp3Cte8qsHtc4N1HQC6qkOCsqVaNj02BrbA7W3R3XIyozG/qDg+/fmsNf4fW+7XdPbe2iEC6gjMP1YLakfDO++8+UEdbG9wx7+m5Fi/buooXZxjct4x5dh067EAjpNRtFxhOZDXsHgC3fRgxK9rV1D/nCswGjcdwdza8RvrkBqbWkukjZuYqPHY43Nx8gxpznyAgO7e/r6pEcULg5w/Vz7HHoQue37DpgWkZKHQz2O8g9j6xTTwnS3F063HVhpfIbyEgczzfGFMkqfLkJBeNh679FprXLS01nSc0Bcme+klh0MJLN8jFbOM8TW2wU3Ve+PhyXl2LH8y2zJZgOnxH5dKdJOZQGALJDiiC5Hu29+vy9Vs4txFsmJBD3bN0hSDklkAi2pH3rlxpMegHUCsfDXD2a8nN6WEXC391sQBceOjkdFO4Udu9Zp1N68RavFmYKp5YZrmA+9cYBbcmWJnqdpiC+cJ4SmntBLYgdW3ksx6sTG59/YVklcI26e66MDDPJrPA+6nTXhcetetS7a0tm7c1R1ARirx58fJawBUifhU7mRG8+lYw211Hu00Ar27qFUgMyjIwJIEmJgT1MA/lW0GkhWcqHZy2OgusA6q0iYGUiTkArH1irrhuoe5cYBwi2uUMFVfMCitJkSAZgRHwUx0dd0mPIDu3KvAa9FKXDtZdZEW262wNMX8ttYDC4wG3QLAEj22itr8eduW6Egf5MLiwmANzHbInMmGkY+g96gwkGlLchpFpnJrG3cBEggj1EEfnVVxDUuby2lflg22ctCktDAY+baBMnvuOlUnDNdeNmzbszI04cYhNyXYCeYfgGP2d/MNxtMCMkWh04Dqr3t/1OLuBEkAnp794HrWRNUnFr0PpGcYkOxbvH1Lzv3j+lQtLxa++apJJs27iZi2GgvB2XYSu4Ddxv3qRGSLUmdrXEH3taZ5oypf4hqBd4e5lmmA2QCtIuAMCFEbbjb0qFc1ZtXlW6xBsWtRDxJNshcGj7RgYkdynvQIyQodOGmu22/wA/4TdXmQpWtcZvBmts2J5llQ7i3kgdSdwhxylYH98SD328R1b2XJlXYWD52VQd7yiSVA8qhiSPagRHhT12kWEyyK8Jpc1PEL1tmti4HP8Ak5DlF2zu4FSqwDt5h0O59jWGo4rdQtayzbnIgeEDQ1vMCDCZTsO242nqCMoOQ0cpnmvJFL13XX7aI10sqKX5jAWy0ZAIWG4iCcsd5joKla8xrNMT3W+o+cKY+cAn8KroVuqCL+X3VxIoDUr6W8+cW2xW9q9RLABvKqTInaZWPzrTc4y64uwRnt29aMsQCeWwAM/ZBiSBsfwFW6RS/iQBuE284TEiYmO8eselZZUrXdSbV4s97M/w0hlVMgWuKFhRsQTET+JPbK3xDUFHAym3excgWjdw5YbYfAWDGCPQetHTKt1x3TPmKKjaa6HRWBJDKpB6SCJBjtRSqK0jcWpGNadVo1uIyN0br0/rtUivDQqkAiilZ/CN3cJqBbTvy7NtHI93Qj9qOD+EgjNmuNsEgLlLXf57jjqD9wQPWZppiindZ9aVmGLGHaqS9xrw0GQmyq+9k7W3/Af5tvR1j3moljwhcQAJqHW2Ym06rdUewLbQOnSmyKIoEzwKtS7Fjc7VW6icO4aLSYgk+pIUf+lQAB8hUsLQK9pRN8rQGhooLEiouo0Fu4QXtoxXoWVSR8iRtUoml8A/xFzmC5zMvqD9Zy8cRj8PlHmmcv8ACpaLVJHVSunsKZlQZXEyAZXup9vatV/SWpDuluUGzMq+UDf4j0A60si2/L+rF/mci7z8uZu+H82xfPph2ntFbdZw1sHRRcYPo2LAs5yvCI6nZtzt39NqZo81nMp/tTJa0qD4UUbY7KB5ZnHbtO8e9YnhtrINy7eQAAOCyAPhAMbAdh2iqVrYzZ0W6yJplNtJurk83ZHm3yiBvuMh7Vs8NKwe6DOEWyvkuKuRyDwLrM3YT+29QW7XauJLNEKyVLWoRWKK6yYzUGCCVJhhtuDWriVvTqqC6iMJIQcvPcgkwoUxMGl3WC5yVQI4YJfZGxvEl+Y5CgIQFMANLTIMAHerzi9zE6ZyGIW7LQrMQOWwmFBI3IH41Oijz4qvUsHbw/dTNLqbd7dYYoe4hkaPusJUwfyNCcIsgEC1bAPUYJHWekewP4VR660912uItxFdtNb2DKzBXbN4HmVcXxk9gT6Vjq7LBrigXecLifw5GeATyxvOIAhsst+vWRQGeBR1fK/NMi6VAoQKuAEBYGMdhHSK9u6VGMsqnZhuAfKfiG/YwJHeKV9QWDrmLovHVKC3nCG1n5QN8SuMbdZBnvW3hLudUrYuoYXg643YU5AqC7sQzdTKgCCaOmau0CcE6aV9b4baVSot2wp2KhVAI6iQBB3JP41lZ0FtBC20UQRAVQIO5EAdCd4qoe2/8XyZbAut8nI7ACCnXpzApj3I7VH45auNfMsyJy15bC3dcBpORHLcQ/w/ECIA9xUad+VJkFEhvkrfRJZh1toirbeGAQAZgK2UAbkbb+3tWq3rtPdOMKebBAe2VFyBt8aw5ge5gegrHhtlgNVkD5rzkbRl9WgkfMz+VV9pjds6a0iPknIZ2ZGVUwALCWAkmMYE/F2qdItRrNDb6fVXGp0Vi2mRtWwtoMyxbXyx5jiI2O07V7cu2bylXAZfJs6+U5CVgsIY79vlS1b010pczZuZyr4dOVe85KmPOXKETGOIHoI3rLU6R2DZrcKpc0ZgZ7KEUXCAPTvH71OgeKqZjWzU1rpkGMKvk+GAPLtG0dNvSsk0aAghVBGUEKBGXxb9p7+tLN5GyfEXefzU5J+sxFqVjf4QuAOQbeZ9qbE6Utza7p7HBxOyi2+E2VBVbVsAgggIoBBiRAHeB+QrE8GslQptWyoMgYJAMRMR6bVNoqtlM0jwWHKFFZ0VCsiiiihCKKKKEIooooQiiiihCKKKKEIooooQiiiihCKKKKEIrFqKKChQhwq3zOZiS0yJZiAfUKTAPuBU1elFFSSqNACj6fSKruyjzOQWO5J223PYdgNhUqiigqQiiiioVkUUUUIRRRRQhFFFFCEUUUUIX//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8212" name="Picture 20" descr="http://t0.gstatic.com/images?q=tbn:ANd9GcTd9NY4l7tntxtUUIQRna-dcQ72D_TMqrBgT-fvat5cLcgADn3SMA"/>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6378488" y="2857496"/>
            <a:ext cx="2694106" cy="500066"/>
          </a:xfrm>
          <a:prstGeom prst="rect">
            <a:avLst/>
          </a:prstGeom>
          <a:noFill/>
        </p:spPr>
      </p:pic>
      <p:pic>
        <p:nvPicPr>
          <p:cNvPr id="32" name="Picture 8"/>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4214811" y="5857892"/>
            <a:ext cx="959464" cy="892543"/>
          </a:xfrm>
          <a:prstGeom prst="rect">
            <a:avLst/>
          </a:prstGeom>
          <a:noFill/>
          <a:ln w="9525">
            <a:noFill/>
            <a:miter lim="800000"/>
            <a:headEnd/>
            <a:tailEnd/>
          </a:ln>
        </p:spPr>
      </p:pic>
      <p:pic>
        <p:nvPicPr>
          <p:cNvPr id="33" name="21 Imagen" descr="LOGOS ASOCASAR Y ASOCAMAR"/>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5604330" y="6000768"/>
            <a:ext cx="949602" cy="744988"/>
          </a:xfrm>
          <a:prstGeom prst="rect">
            <a:avLst/>
          </a:prstGeom>
          <a:noFill/>
          <a:ln w="9525">
            <a:noFill/>
            <a:miter lim="800000"/>
            <a:headEnd/>
            <a:tailEnd/>
          </a:ln>
        </p:spPr>
      </p:pic>
      <p:pic>
        <p:nvPicPr>
          <p:cNvPr id="34" name="Picture 3" descr="Logo CCB"/>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0" y="5143512"/>
            <a:ext cx="1857388" cy="869258"/>
          </a:xfrm>
          <a:prstGeom prst="rect">
            <a:avLst/>
          </a:prstGeom>
          <a:noFill/>
          <a:ln w="9525">
            <a:noFill/>
            <a:miter lim="800000"/>
            <a:headEnd/>
            <a:tailEnd/>
          </a:ln>
        </p:spPr>
      </p:pic>
      <p:pic>
        <p:nvPicPr>
          <p:cNvPr id="35" name="10 Imagen" descr="LogoDPS"/>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3709057" y="5286388"/>
            <a:ext cx="1648761" cy="571504"/>
          </a:xfrm>
          <a:prstGeom prst="rect">
            <a:avLst/>
          </a:prstGeom>
          <a:noFill/>
          <a:ln w="9525">
            <a:noFill/>
            <a:miter lim="800000"/>
            <a:headEnd/>
            <a:tailEnd/>
          </a:ln>
        </p:spPr>
      </p:pic>
      <p:pic>
        <p:nvPicPr>
          <p:cNvPr id="36" name="Picture 3"/>
          <p:cNvPicPr>
            <a:picLocks noChangeAspect="1" noChangeArrowheads="1"/>
          </p:cNvPicPr>
          <p:nvPr/>
        </p:nvPicPr>
        <p:blipFill>
          <a:blip r:embed="rId25"/>
          <a:srcRect/>
          <a:stretch>
            <a:fillRect/>
          </a:stretch>
        </p:blipFill>
        <p:spPr bwMode="auto">
          <a:xfrm>
            <a:off x="1643042" y="3721895"/>
            <a:ext cx="2092645" cy="1133000"/>
          </a:xfrm>
          <a:prstGeom prst="rect">
            <a:avLst/>
          </a:prstGeom>
          <a:noFill/>
          <a:ln w="9525">
            <a:noFill/>
            <a:miter lim="800000"/>
            <a:headEnd/>
            <a:tailEnd/>
          </a:ln>
        </p:spPr>
      </p:pic>
      <p:grpSp>
        <p:nvGrpSpPr>
          <p:cNvPr id="37" name="20 Grupo"/>
          <p:cNvGrpSpPr/>
          <p:nvPr/>
        </p:nvGrpSpPr>
        <p:grpSpPr>
          <a:xfrm>
            <a:off x="4002085" y="3793333"/>
            <a:ext cx="2763911" cy="1071570"/>
            <a:chOff x="3808353" y="1357299"/>
            <a:chExt cx="2978225" cy="1000131"/>
          </a:xfrm>
        </p:grpSpPr>
        <p:pic>
          <p:nvPicPr>
            <p:cNvPr id="38" name="Picture 39" descr="escudo linea papeleria"/>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3808353" y="1357299"/>
              <a:ext cx="906523" cy="1000131"/>
            </a:xfrm>
            <a:prstGeom prst="rect">
              <a:avLst/>
            </a:prstGeom>
            <a:noFill/>
            <a:ln w="9525">
              <a:noFill/>
              <a:miter lim="800000"/>
              <a:headEnd/>
              <a:tailEnd/>
            </a:ln>
          </p:spPr>
        </p:pic>
        <p:sp>
          <p:nvSpPr>
            <p:cNvPr id="39" name="Text Box 4"/>
            <p:cNvSpPr txBox="1">
              <a:spLocks noChangeArrowheads="1"/>
            </p:cNvSpPr>
            <p:nvPr/>
          </p:nvSpPr>
          <p:spPr bwMode="auto">
            <a:xfrm>
              <a:off x="4746640" y="1571612"/>
              <a:ext cx="2039938" cy="571504"/>
            </a:xfrm>
            <a:prstGeom prst="rect">
              <a:avLst/>
            </a:prstGeom>
            <a:solidFill>
              <a:srgbClr val="FFFFFF"/>
            </a:solidFill>
            <a:ln w="9525">
              <a:noFill/>
              <a:miter lim="800000"/>
              <a:headEnd/>
              <a:tailEnd/>
            </a:ln>
          </p:spPr>
          <p:txBody>
            <a:bodyPr/>
            <a:lstStyle/>
            <a:p>
              <a:r>
                <a:rPr lang="es-CO" sz="1100" b="1" dirty="0">
                  <a:latin typeface="Arial Narrow" pitchFamily="34" charset="0"/>
                </a:rPr>
                <a:t>Ministerio de Agricultura y Desarrollo Rural</a:t>
              </a:r>
            </a:p>
            <a:p>
              <a:pPr>
                <a:spcAft>
                  <a:spcPts val="1000"/>
                </a:spcAft>
              </a:pPr>
              <a:r>
                <a:rPr lang="es-CO" sz="1100" dirty="0">
                  <a:latin typeface="Arial Narrow" pitchFamily="34" charset="0"/>
                </a:rPr>
                <a:t>República de Colombia</a:t>
              </a:r>
              <a:endParaRPr lang="es-CO" sz="1100" dirty="0">
                <a:latin typeface="Times New Roman" pitchFamily="18" charset="0"/>
              </a:endParaRPr>
            </a:p>
            <a:p>
              <a:endParaRPr lang="es-CO" sz="2800" dirty="0"/>
            </a:p>
          </p:txBody>
        </p:sp>
      </p:grpSp>
      <p:pic>
        <p:nvPicPr>
          <p:cNvPr id="40" name="8 Imagen" descr="ecopetrol.jpg"/>
          <p:cNvPicPr>
            <a:picLocks noChangeAspect="1"/>
          </p:cNvPicPr>
          <p:nvPr>
            <p:custDataLst>
              <p:tags r:id="rId5"/>
            </p:custDataLst>
          </p:nvPr>
        </p:nvPicPr>
        <p:blipFill>
          <a:blip r:embed="rId27" cstate="print">
            <a:extLst>
              <a:ext uri="{28A0092B-C50C-407E-A947-70E740481C1C}">
                <a14:useLocalDpi xmlns:a14="http://schemas.microsoft.com/office/drawing/2010/main"/>
              </a:ext>
            </a:extLst>
          </a:blip>
          <a:srcRect/>
          <a:stretch>
            <a:fillRect/>
          </a:stretch>
        </p:blipFill>
        <p:spPr bwMode="auto">
          <a:xfrm>
            <a:off x="3414348" y="1146422"/>
            <a:ext cx="3832308" cy="1282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2"/>
          <p:cNvPicPr>
            <a:picLocks noChangeAspect="1" noChangeArrowheads="1"/>
          </p:cNvPicPr>
          <p:nvPr>
            <p:custDataLst>
              <p:tags r:id="rId6"/>
            </p:custDataLst>
          </p:nvPr>
        </p:nvPicPr>
        <p:blipFill>
          <a:blip r:embed="rId28" cstate="email">
            <a:extLst>
              <a:ext uri="{28A0092B-C50C-407E-A947-70E740481C1C}">
                <a14:useLocalDpi xmlns:a14="http://schemas.microsoft.com/office/drawing/2010/main"/>
              </a:ext>
            </a:extLst>
          </a:blip>
          <a:srcRect/>
          <a:stretch>
            <a:fillRect/>
          </a:stretch>
        </p:blipFill>
        <p:spPr bwMode="auto">
          <a:xfrm>
            <a:off x="2143108" y="1285860"/>
            <a:ext cx="1111558"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4" name="Picture 22" descr="http://t3.gstatic.com/images?q=tbn:ANd9GcQ9IntwTySCAA76ZgTUCkeVs5ZHrQGcz2mGaFu5OPLYkKBX2hvW"/>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5857884" y="5000636"/>
            <a:ext cx="2143125" cy="928694"/>
          </a:xfrm>
          <a:prstGeom prst="rect">
            <a:avLst/>
          </a:prstGeom>
          <a:noFill/>
        </p:spPr>
      </p:pic>
    </p:spTree>
    <p:custDataLst>
      <p:tags r:id="rId1"/>
    </p:custDataLst>
    <p:extLst>
      <p:ext uri="{BB962C8B-B14F-4D97-AF65-F5344CB8AC3E}">
        <p14:creationId xmlns:p14="http://schemas.microsoft.com/office/powerpoint/2010/main" val="89120665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f3dababa-d99b-4f87-be5b-381129222e73"/>
</p:tagLst>
</file>

<file path=ppt/tags/tag10.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1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14.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1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1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1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18.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1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h7fw4mcd_archivos\slide0001_image001.jpg"/>
</p:tagLst>
</file>

<file path=ppt/tags/tag2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2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22.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2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2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2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26.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2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2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2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Xbiqqfqj_archivos\slide0001_image001.png"/>
</p:tagLst>
</file>

<file path=ppt/tags/tag30.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3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3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3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34.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3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3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3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3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3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Xbiqqfqj_archivo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dWqHTQ7m_archivos\slide0001_image001.png"/>
</p:tagLst>
</file>

<file path=ppt/tags/tag40.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4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4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4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44.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4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4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4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n2meLGj6_archivos\slide0001_image001.jpg"/>
</p:tagLst>
</file>

<file path=ppt/tags/tag6.xml><?xml version="1.0" encoding="utf-8"?>
<p:tagLst xmlns:a="http://schemas.openxmlformats.org/drawingml/2006/main" xmlns:r="http://schemas.openxmlformats.org/officeDocument/2006/relationships" xmlns:p="http://schemas.openxmlformats.org/presentationml/2006/main">
  <p:tag name="ARTICULATE_SLIDE_GUID" val="d42b3c0e-b4f1-4342-93a9-88db181851ee"/>
</p:tagLst>
</file>

<file path=ppt/tags/tag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TTXbHdbx_archivos\slide0001_image001.jpg"/>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5MFq0ciz_archivos\slide0001_image001.jpg"/>
</p:tagLst>
</file>

<file path=ppt/tags/tag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usuario\AppData\Local\Temp\articulate\presenter\imgtemp\O1y1rLBE_archivos\slide0001_image001.jpg"/>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867</TotalTime>
  <Words>906</Words>
  <Application>Microsoft Macintosh PowerPoint</Application>
  <PresentationFormat>Presentación en pantalla (4:3)</PresentationFormat>
  <Paragraphs>118</Paragraphs>
  <Slides>11</Slides>
  <Notes>11</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Luffi</dc:creator>
  <cp:lastModifiedBy>Paula Vanessa Páez Cardona</cp:lastModifiedBy>
  <cp:revision>68</cp:revision>
  <dcterms:created xsi:type="dcterms:W3CDTF">2012-05-02T16:28:00Z</dcterms:created>
  <dcterms:modified xsi:type="dcterms:W3CDTF">2012-09-20T22:01:07Z</dcterms:modified>
</cp:coreProperties>
</file>