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av" ContentType="audio/wav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792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69" r:id="rId7"/>
    <p:sldId id="287" r:id="rId8"/>
    <p:sldId id="288" r:id="rId9"/>
    <p:sldId id="267" r:id="rId10"/>
    <p:sldId id="289" r:id="rId11"/>
    <p:sldId id="290" r:id="rId12"/>
    <p:sldId id="268" r:id="rId13"/>
    <p:sldId id="270" r:id="rId14"/>
    <p:sldId id="272" r:id="rId15"/>
    <p:sldId id="273" r:id="rId16"/>
    <p:sldId id="266" r:id="rId17"/>
    <p:sldId id="285" r:id="rId18"/>
    <p:sldId id="291" r:id="rId19"/>
    <p:sldId id="292" r:id="rId20"/>
    <p:sldId id="293" r:id="rId21"/>
    <p:sldId id="286" r:id="rId2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9BF260"/>
    <a:srgbClr val="E0F6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4964E-7BEF-481A-85FA-BC818C7FD5EF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47196-B94D-4DD0-94C4-91786A9B03AA}" type="slidenum">
              <a:rPr lang="es-ES" smtClean="0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684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47196-B94D-4DD0-94C4-91786A9B03AA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>
    <p:dissolve/>
    <p:sndAc>
      <p:stSnd>
        <p:snd r:embed="rId1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audio" Target="../media/audio1.wav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xmlns:p14="http://schemas.microsoft.com/office/powerpoint/2010/main">
    <p:dissolve/>
    <p:sndAc>
      <p:stSnd>
        <p:snd r:embed="rId13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08B1F04-D035-428E-A1CA-C5A8797FEE0C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6114794-2A00-4BF9-A1B2-F895673F4EC3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xmlns:p14="http://schemas.microsoft.com/office/powerpoint/2010/main">
    <p:dissolve/>
    <p:sndAc>
      <p:stSnd>
        <p:snd r:embed="rId13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audio" Target="../media/audio1.wav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17.xml"/><Relationship Id="rId2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2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1" Type="http://schemas.openxmlformats.org/officeDocument/2006/relationships/slideLayout" Target="../slideLayouts/slideLayout16.xml"/><Relationship Id="rId2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2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17.xml"/><Relationship Id="rId2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image" Target="../media/image32.jpeg"/><Relationship Id="rId6" Type="http://schemas.openxmlformats.org/officeDocument/2006/relationships/image" Target="../media/image33.jpeg"/><Relationship Id="rId7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jpeg"/><Relationship Id="rId5" Type="http://schemas.openxmlformats.org/officeDocument/2006/relationships/image" Target="../media/image37.png"/><Relationship Id="rId6" Type="http://schemas.openxmlformats.org/officeDocument/2006/relationships/image" Target="../media/image38.jpeg"/><Relationship Id="rId7" Type="http://schemas.openxmlformats.org/officeDocument/2006/relationships/image" Target="../media/image12.png"/><Relationship Id="rId8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5" Type="http://schemas.openxmlformats.org/officeDocument/2006/relationships/image" Target="../media/image42.jpeg"/><Relationship Id="rId1" Type="http://schemas.openxmlformats.org/officeDocument/2006/relationships/slideLayout" Target="../slideLayouts/slideLayout17.xml"/><Relationship Id="rId2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5" Type="http://schemas.openxmlformats.org/officeDocument/2006/relationships/image" Target="../media/image45.jpeg"/><Relationship Id="rId6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48.jpeg"/><Relationship Id="rId5" Type="http://schemas.openxmlformats.org/officeDocument/2006/relationships/image" Target="../media/image49.jpeg"/><Relationship Id="rId6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audio" Target="../media/audio1.wav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jpeg"/><Relationship Id="rId5" Type="http://schemas.openxmlformats.org/officeDocument/2006/relationships/image" Target="../media/image53.jpeg"/><Relationship Id="rId6" Type="http://schemas.openxmlformats.org/officeDocument/2006/relationships/image" Target="../media/image54.jpeg"/><Relationship Id="rId7" Type="http://schemas.openxmlformats.org/officeDocument/2006/relationships/image" Target="../media/image55.jpeg"/><Relationship Id="rId8" Type="http://schemas.openxmlformats.org/officeDocument/2006/relationships/image" Target="../media/image56.jpeg"/><Relationship Id="rId1" Type="http://schemas.openxmlformats.org/officeDocument/2006/relationships/slideLayout" Target="../slideLayouts/slideLayout3.xml"/><Relationship Id="rId2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audio" Target="../media/audio1.wav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17.xml"/><Relationship Id="rId2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pn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17.xml"/><Relationship Id="rId2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2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17.xml"/><Relationship Id="rId2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792088"/>
          </a:xfrm>
          <a:effectLst/>
        </p:spPr>
        <p:txBody>
          <a:bodyPr>
            <a:noAutofit/>
          </a:bodyPr>
          <a:lstStyle/>
          <a:p>
            <a:pPr algn="ctr"/>
            <a:r>
              <a:rPr lang="es-ES" b="1" dirty="0" smtClean="0"/>
              <a:t>COMITÉ DE GANADEROS DE AIPE  “GANAAIPE”</a:t>
            </a:r>
            <a:endParaRPr lang="es-ES" b="1" dirty="0"/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/>
          </a:p>
        </p:txBody>
      </p:sp>
      <p:pic>
        <p:nvPicPr>
          <p:cNvPr id="9" name="Picture 2" descr="F:\COMITE GANADEROS AIPE\MERCADEO Y PUBLICIDAD\PENDON GANAAIP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59407" y="1484784"/>
            <a:ext cx="4760865" cy="475252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3059832" y="6237312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s-ES" sz="2800" b="1" dirty="0" smtClean="0"/>
              <a:t>NIT 900161343-6</a:t>
            </a:r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936104"/>
          </a:xfrm>
        </p:spPr>
        <p:txBody>
          <a:bodyPr>
            <a:normAutofit/>
          </a:bodyPr>
          <a:lstStyle/>
          <a:p>
            <a:pPr algn="ctr"/>
            <a:r>
              <a:rPr lang="es-CO" sz="2400" dirty="0" smtClean="0">
                <a:solidFill>
                  <a:srgbClr val="002060"/>
                </a:solidFill>
                <a:latin typeface="Arial Black" pitchFamily="34" charset="0"/>
              </a:rPr>
              <a:t>PREPARACION Y MECANIZACION DE SUELOS</a:t>
            </a:r>
            <a:endParaRPr lang="es-MX" sz="2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3" name="11 Marcador de contenido" descr="C:\Documents and Settings\HOLA\Escritorio\PAIS RURAL B\FOTOS\BENEFICIARIOS\MILLER CHARRY\PREPARACION PRADERAS\IMG00269-20120210-1143.jp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439248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3 Imagen" descr="C:\Documents and Settings\HOLA\Escritorio\PAIS RURAL B\FOTOS\BENEFICIARIOS\JOSE BERNY GUTIERREZ\PREPARACION DE SUELOS\SAM_329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700808"/>
            <a:ext cx="410445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79208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CONSTRUCCION  DE  COBERTIZOS ( ESTABLO)</a:t>
            </a:r>
            <a:endParaRPr lang="es-CO" sz="3600" dirty="0"/>
          </a:p>
        </p:txBody>
      </p:sp>
      <p:pic>
        <p:nvPicPr>
          <p:cNvPr id="6" name="Picture 2" descr="C:\Users\OEM\Desktop\SOCIALIZACION-PROYECTO GANADERO PAIS RURAL\DSC013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284985"/>
            <a:ext cx="4499992" cy="3573016"/>
          </a:xfrm>
          <a:prstGeom prst="rect">
            <a:avLst/>
          </a:prstGeom>
          <a:noFill/>
        </p:spPr>
      </p:pic>
      <p:pic>
        <p:nvPicPr>
          <p:cNvPr id="1026" name="Picture 2" descr="E:\VISITA FINCA DE JOSE BERNY - TILO\IMG-20120613-002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4600982" cy="3744416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ENTREGA DE MATERIAL VEGETAL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8" name="7 Marcador de texto"/>
          <p:cNvSpPr>
            <a:spLocks noGrp="1"/>
          </p:cNvSpPr>
          <p:nvPr>
            <p:ph type="body" sz="half" idx="3"/>
          </p:nvPr>
        </p:nvSpPr>
        <p:spPr>
          <a:xfrm>
            <a:off x="5220072" y="666750"/>
            <a:ext cx="3717194" cy="746026"/>
          </a:xfrm>
        </p:spPr>
        <p:txBody>
          <a:bodyPr/>
          <a:lstStyle/>
          <a:p>
            <a:r>
              <a:rPr lang="es-ES" b="1" dirty="0" smtClean="0">
                <a:solidFill>
                  <a:srgbClr val="FF0000"/>
                </a:solidFill>
              </a:rPr>
              <a:t>ENTREGA DE INSUMOS</a:t>
            </a:r>
            <a:endParaRPr lang="es-ES" b="1" dirty="0">
              <a:solidFill>
                <a:srgbClr val="FF0000"/>
              </a:solidFill>
            </a:endParaRPr>
          </a:p>
        </p:txBody>
      </p:sp>
      <p:pic>
        <p:nvPicPr>
          <p:cNvPr id="10" name="9 Imagen" descr="C:\Users\OEM\Desktop\fotos proyecto ganadero aipe-febrero-2012\SAM_303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196752"/>
            <a:ext cx="316835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Rectángulo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2400" b="1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TRANSPORTE  Y ENTREGA DE MATERIALES E INSUMOS AGROPECUARIOS.</a:t>
            </a:r>
            <a:endParaRPr lang="es-CO" sz="2400" b="1" cap="all" dirty="0">
              <a:solidFill>
                <a:srgbClr val="4E3B30"/>
              </a:solidFill>
              <a:effectLst>
                <a:reflection blurRad="12700" stA="48000" endA="300" endPos="55000" dir="5400000" sy="-90000" algn="bl" rotWithShape="0"/>
              </a:effectLst>
              <a:latin typeface="Franklin Gothic Medium"/>
              <a:ea typeface="+mj-ea"/>
              <a:cs typeface="+mj-cs"/>
            </a:endParaRPr>
          </a:p>
        </p:txBody>
      </p:sp>
      <p:pic>
        <p:nvPicPr>
          <p:cNvPr id="16" name="15 Imagen" descr="C:\Documents and Settings\HOLA\Escritorio\PAIS RURAL B\FOTOS\GENERACION EMPLEOS\TRANSPORTE\PLANTULAS\SAM_322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45638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F:\TERCER INFORME\fotos marzo\entrega cercas electricas\IMG00494-20120313-131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21088"/>
            <a:ext cx="3515882" cy="2636912"/>
          </a:xfrm>
          <a:prstGeom prst="rect">
            <a:avLst/>
          </a:prstGeom>
          <a:noFill/>
        </p:spPr>
      </p:pic>
      <p:pic>
        <p:nvPicPr>
          <p:cNvPr id="18" name="17 Imagen" descr="C:\Users\OEM\Desktop\fotos proyecto ganadero aipe-febrero-2012\SAM_3027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293096"/>
            <a:ext cx="3456384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39552" y="2060848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dirty="0" smtClean="0"/>
              <a:t> </a:t>
            </a:r>
            <a:endParaRPr lang="es-CO" dirty="0"/>
          </a:p>
        </p:txBody>
      </p:sp>
      <p:sp>
        <p:nvSpPr>
          <p:cNvPr id="12" name="11 Subtítulo"/>
          <p:cNvSpPr>
            <a:spLocks noGrp="1"/>
          </p:cNvSpPr>
          <p:nvPr>
            <p:ph type="subTitle" idx="1"/>
          </p:nvPr>
        </p:nvSpPr>
        <p:spPr>
          <a:xfrm>
            <a:off x="0" y="260648"/>
            <a:ext cx="9144000" cy="720080"/>
          </a:xfrm>
        </p:spPr>
        <p:txBody>
          <a:bodyPr>
            <a:normAutofit fontScale="85000" lnSpcReduction="10000"/>
          </a:bodyPr>
          <a:lstStyle/>
          <a:p>
            <a:pPr lvl="0" algn="ctr"/>
            <a:endParaRPr lang="en-US" cap="all" dirty="0" smtClean="0">
              <a:solidFill>
                <a:srgbClr val="4E3B30"/>
              </a:solidFill>
              <a:effectLst>
                <a:reflection blurRad="12700" stA="48000" endA="300" endPos="55000" dir="5400000" sy="-90000" algn="bl" rotWithShape="0"/>
              </a:effectLst>
              <a:latin typeface="Franklin Gothic Medium"/>
            </a:endParaRPr>
          </a:p>
          <a:p>
            <a:pPr lvl="0" algn="ctr"/>
            <a:r>
              <a:rPr lang="en-US" b="1" cap="all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  <a:t>ENTREGA DE EQUIPOS DE RIEGO  Y MATERIALES ELECTRICOS.</a:t>
            </a:r>
            <a:endParaRPr lang="es-CO" b="1" cap="all" dirty="0" smtClean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Arial Black" pitchFamily="34" charset="0"/>
            </a:endParaRPr>
          </a:p>
          <a:p>
            <a:pPr algn="ctr"/>
            <a:endParaRPr lang="es-ES" dirty="0"/>
          </a:p>
        </p:txBody>
      </p:sp>
      <p:pic>
        <p:nvPicPr>
          <p:cNvPr id="7" name="Picture 3" descr="F:\TERCER INFORME\fotos marzo\entrega cercas electricas\IMG00566-20120320-09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836712"/>
            <a:ext cx="4427984" cy="3528392"/>
          </a:xfrm>
          <a:prstGeom prst="rect">
            <a:avLst/>
          </a:prstGeom>
          <a:noFill/>
        </p:spPr>
      </p:pic>
      <p:pic>
        <p:nvPicPr>
          <p:cNvPr id="2050" name="Picture 2" descr="C:\Users\OEM\Pictures\FOTOS ANGEL -GANADERIA\IMG_01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140968"/>
            <a:ext cx="4644008" cy="3483006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/>
          </a:bodyPr>
          <a:lstStyle/>
          <a:p>
            <a:pPr algn="ctr"/>
            <a:r>
              <a:rPr lang="es-ES" sz="2000" b="1" dirty="0" smtClean="0">
                <a:solidFill>
                  <a:srgbClr val="002060"/>
                </a:solidFill>
                <a:latin typeface="Arial Black" pitchFamily="34" charset="0"/>
              </a:rPr>
              <a:t>FORTALECIMIENTO TECNOLOGICO MEDIANTE LA DOTACION DE EQUIPOS REPRODUCTIVOS PARA EL SECTOR GANADERO</a:t>
            </a:r>
            <a:endParaRPr lang="es-CO" sz="2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2" descr="G:\FOTOS ECOGRAFO\IMG-20120710-003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4427984" cy="3509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OEM\Desktop\FOTOS CLAUSURA Y ENTREGA PROYECTO GANADERO II FASE\IMG_05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4572000" cy="3429000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0" y="5085185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C00000"/>
                </a:solidFill>
                <a:latin typeface="Arial Black" pitchFamily="34" charset="0"/>
              </a:rPr>
              <a:t>DOTACION DADA </a:t>
            </a:r>
            <a:r>
              <a:rPr lang="es-MX" sz="2800" b="1">
                <a:solidFill>
                  <a:srgbClr val="C00000"/>
                </a:solidFill>
                <a:latin typeface="Arial Black" pitchFamily="34" charset="0"/>
              </a:rPr>
              <a:t>POR </a:t>
            </a:r>
            <a:r>
              <a:rPr lang="es-MX" sz="2800" b="1" smtClean="0">
                <a:solidFill>
                  <a:srgbClr val="C00000"/>
                </a:solidFill>
                <a:latin typeface="Arial Black" pitchFamily="34" charset="0"/>
              </a:rPr>
              <a:t>ECOPETROL -</a:t>
            </a:r>
            <a:endParaRPr lang="es-MX" sz="2800" b="1" dirty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es-MX" sz="2800" b="1" dirty="0" smtClean="0">
                <a:solidFill>
                  <a:srgbClr val="C00000"/>
                </a:solidFill>
                <a:latin typeface="Arial Black" pitchFamily="34" charset="0"/>
              </a:rPr>
              <a:t> CORPORACION RED PAIS RURAL </a:t>
            </a:r>
            <a:endParaRPr lang="es-MX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HOLA\Escritorio\GENERACION EMPLEO\SAM_136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3528392" cy="221481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3600" dirty="0" smtClean="0"/>
              <a:t>IMPACTO SOCIAL</a:t>
            </a:r>
            <a:br>
              <a:rPr lang="es-CO" sz="3600" dirty="0" smtClean="0"/>
            </a:br>
            <a:r>
              <a:rPr lang="es-CO" sz="2800" dirty="0" smtClean="0"/>
              <a:t>GENERACION DE EMPLEOS CON EL PROYECTO</a:t>
            </a:r>
            <a:endParaRPr lang="es-CO" sz="2800" dirty="0"/>
          </a:p>
        </p:txBody>
      </p:sp>
      <p:pic>
        <p:nvPicPr>
          <p:cNvPr id="3074" name="Picture 2" descr="C:\Documents and Settings\HOLA\Escritorio\GENERACION EMPLEO\SAM_13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478000" y="-10858500"/>
            <a:ext cx="9600000" cy="7200000"/>
          </a:xfrm>
          <a:prstGeom prst="rect">
            <a:avLst/>
          </a:prstGeom>
          <a:noFill/>
        </p:spPr>
      </p:pic>
      <p:pic>
        <p:nvPicPr>
          <p:cNvPr id="3076" name="Picture 4" descr="C:\Documents and Settings\HOLA\Escritorio\GENERACION EMPLEO\SAM_34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3600400" cy="2168860"/>
          </a:xfrm>
          <a:prstGeom prst="rect">
            <a:avLst/>
          </a:prstGeom>
          <a:noFill/>
        </p:spPr>
      </p:pic>
      <p:pic>
        <p:nvPicPr>
          <p:cNvPr id="3077" name="Picture 5" descr="C:\Documents and Settings\HOLA\Escritorio\GENERACION EMPLEO\101_190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933056"/>
            <a:ext cx="3528392" cy="2376264"/>
          </a:xfrm>
          <a:prstGeom prst="rect">
            <a:avLst/>
          </a:prstGeom>
          <a:noFill/>
        </p:spPr>
      </p:pic>
      <p:pic>
        <p:nvPicPr>
          <p:cNvPr id="3078" name="Picture 6" descr="C:\Documents and Settings\HOLA\Escritorio\GENERACION EMPLEO\SAM_318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5" y="3933056"/>
            <a:ext cx="3600399" cy="2448272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5376672"/>
          </a:xfrm>
        </p:spPr>
        <p:txBody>
          <a:bodyPr>
            <a:normAutofit/>
          </a:bodyPr>
          <a:lstStyle/>
          <a:p>
            <a:endParaRPr lang="es-ES" dirty="0" smtClean="0"/>
          </a:p>
          <a:p>
            <a:r>
              <a:rPr lang="es-ES" dirty="0" smtClean="0"/>
              <a:t> </a:t>
            </a:r>
            <a:r>
              <a:rPr lang="es-CO" sz="3000" b="1" dirty="0" smtClean="0">
                <a:solidFill>
                  <a:srgbClr val="FFC000"/>
                </a:solidFill>
                <a:latin typeface="Arial Black" pitchFamily="34" charset="0"/>
                <a:cs typeface="Aharoni" pitchFamily="2" charset="-79"/>
              </a:rPr>
              <a:t>ECO</a:t>
            </a:r>
            <a:r>
              <a:rPr lang="es-CO" sz="3000" b="1" dirty="0" smtClean="0">
                <a:solidFill>
                  <a:srgbClr val="00B050"/>
                </a:solidFill>
                <a:latin typeface="Arial Black" pitchFamily="34" charset="0"/>
                <a:cs typeface="Aharoni" pitchFamily="2" charset="-79"/>
              </a:rPr>
              <a:t>PETROL     </a:t>
            </a:r>
            <a:endParaRPr lang="es-ES" sz="3000" b="1" dirty="0" smtClean="0">
              <a:latin typeface="Arial Black" pitchFamily="34" charset="0"/>
            </a:endParaRPr>
          </a:p>
          <a:p>
            <a:endParaRPr lang="es-ES" dirty="0" smtClean="0"/>
          </a:p>
          <a:p>
            <a:r>
              <a:rPr lang="es-MX" sz="2200" b="1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CORPORCION RED </a:t>
            </a:r>
            <a:r>
              <a:rPr lang="es-MX" sz="2200" b="1" dirty="0" smtClean="0">
                <a:solidFill>
                  <a:srgbClr val="00B050"/>
                </a:solidFill>
                <a:latin typeface="Arial Black" pitchFamily="34" charset="0"/>
                <a:cs typeface="Aharoni" pitchFamily="2" charset="-79"/>
              </a:rPr>
              <a:t>PAIS RURAL</a:t>
            </a:r>
          </a:p>
          <a:p>
            <a:endParaRPr lang="es-ES" dirty="0" smtClean="0"/>
          </a:p>
          <a:p>
            <a:r>
              <a:rPr lang="es-CO" sz="2200" b="1" dirty="0" smtClean="0">
                <a:solidFill>
                  <a:srgbClr val="440D71"/>
                </a:solidFill>
                <a:latin typeface="Arial Black" pitchFamily="34" charset="0"/>
              </a:rPr>
              <a:t>ALCALDIAL MUNICIPAL DE AIPE</a:t>
            </a:r>
            <a:r>
              <a:rPr lang="es-CO" sz="2200" dirty="0" smtClean="0">
                <a:latin typeface="Arial Black" pitchFamily="34" charset="0"/>
              </a:rPr>
              <a:t/>
            </a:r>
            <a:br>
              <a:rPr lang="es-CO" sz="2200" dirty="0" smtClean="0">
                <a:latin typeface="Arial Black" pitchFamily="34" charset="0"/>
              </a:rPr>
            </a:br>
            <a:r>
              <a:rPr lang="es-CO" sz="3200" dirty="0" smtClean="0"/>
              <a:t> </a:t>
            </a: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 fontScale="90000"/>
          </a:bodyPr>
          <a:lstStyle/>
          <a:p>
            <a:pPr algn="ctr"/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es-ES" sz="2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EMPRESAS PARTICIPANTES EN EL PROYECTO GANADERO </a:t>
            </a:r>
            <a:r>
              <a:rPr lang="es-ES" sz="22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CONVENIO ECOPETROL – CORPORACION RED PAIS RURAL</a:t>
            </a:r>
            <a:br>
              <a:rPr lang="es-ES" sz="22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endParaRPr lang="es-ES" sz="220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3" descr="logowor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9417" y="1412776"/>
            <a:ext cx="2332153" cy="1080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F:\Images\LOGOTIPO HORIZONTA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0254" y="2348880"/>
            <a:ext cx="2808479" cy="1008113"/>
          </a:xfrm>
          <a:prstGeom prst="rect">
            <a:avLst/>
          </a:prstGeom>
          <a:noFill/>
        </p:spPr>
      </p:pic>
      <p:pic>
        <p:nvPicPr>
          <p:cNvPr id="6" name="Picture 2" descr="F:\LOGO PORQUE TODOS QUEREMOS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593744"/>
            <a:ext cx="1440160" cy="1578359"/>
          </a:xfrm>
          <a:prstGeom prst="rect">
            <a:avLst/>
          </a:prstGeom>
          <a:noFill/>
        </p:spPr>
      </p:pic>
      <p:pic>
        <p:nvPicPr>
          <p:cNvPr id="7" name="Image2_img" descr="Escudo del SENA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869160"/>
            <a:ext cx="1731072" cy="1664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 descr="C:\Documents and Settings\KARENTT\Escritorio\Imagen1.pn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97152"/>
            <a:ext cx="327585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Users\USER\Pictures\Paisaje Marleny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5683039"/>
            <a:ext cx="2411760" cy="1174961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5292080" y="6165304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accent2">
                    <a:lumMod val="50000"/>
                  </a:schemeClr>
                </a:solidFill>
              </a:rPr>
              <a:t>BANCO AGRARIO</a:t>
            </a:r>
            <a:endParaRPr lang="es-MX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OBJETIVOS DEL PROYECTO  ECOPETROL-corporación red país rural</a:t>
            </a:r>
            <a:endParaRPr lang="es-MX" b="1" dirty="0"/>
          </a:p>
        </p:txBody>
      </p:sp>
      <p:pic>
        <p:nvPicPr>
          <p:cNvPr id="1027" name="Picture 3" descr="C:\Users\OEM\Desktop\SOCIALIZACION-PROYECTO GANADERO PAIS RURAL\fotos proyecto ganadero aipe-huila\IMG_07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1552" y="1052735"/>
            <a:ext cx="4032449" cy="3024337"/>
          </a:xfrm>
          <a:prstGeom prst="rect">
            <a:avLst/>
          </a:prstGeom>
          <a:noFill/>
        </p:spPr>
      </p:pic>
      <p:pic>
        <p:nvPicPr>
          <p:cNvPr id="6" name="Picture 3" descr="C:\Users\OEM\Desktop\SOCIALIZACION-PROYECTO GANADERO PAIS RURAL\DSC013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3936438" cy="2952328"/>
          </a:xfrm>
          <a:prstGeom prst="rect">
            <a:avLst/>
          </a:prstGeom>
          <a:noFill/>
        </p:spPr>
      </p:pic>
      <p:pic>
        <p:nvPicPr>
          <p:cNvPr id="1028" name="Picture 4" descr="C:\Users\OEM\Desktop\SOCIALIZACION-PROYECTO GANADERO PAIS RURAL\fotos proyecto ganadero aipe-huila\IMG_06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157700"/>
            <a:ext cx="3600400" cy="27003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10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 Black" pitchFamily="34" charset="0"/>
              </a:rPr>
              <a:t>CAPACITACIONES</a:t>
            </a:r>
            <a:endParaRPr lang="es-MX" sz="2800" dirty="0">
              <a:latin typeface="Arial Black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0" y="836712"/>
            <a:ext cx="435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  <a:latin typeface="Arial Black" pitchFamily="34" charset="0"/>
              </a:rPr>
              <a:t>CONVENIO SENA- PAIS RURAL</a:t>
            </a:r>
            <a:endParaRPr lang="es-MX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499992" y="836712"/>
            <a:ext cx="4644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002060"/>
                </a:solidFill>
                <a:latin typeface="Arial Black" pitchFamily="34" charset="0"/>
              </a:rPr>
              <a:t>CONVENIO FINAGRO - PAIS RURAL</a:t>
            </a:r>
            <a:endParaRPr lang="es-MX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5" name="Picture 2" descr="C:\Users\OEM\Documents\IMG_05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3563888" cy="2672916"/>
          </a:xfrm>
          <a:prstGeom prst="rect">
            <a:avLst/>
          </a:prstGeom>
          <a:noFill/>
        </p:spPr>
      </p:pic>
      <p:pic>
        <p:nvPicPr>
          <p:cNvPr id="6" name="Picture 3" descr="C:\Users\OEM\Documents\IMG_05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05064"/>
            <a:ext cx="3779912" cy="2699538"/>
          </a:xfrm>
          <a:prstGeom prst="rect">
            <a:avLst/>
          </a:prstGeom>
          <a:noFill/>
        </p:spPr>
      </p:pic>
      <p:pic>
        <p:nvPicPr>
          <p:cNvPr id="7" name="Picture 2" descr="C:\Users\OEM\Pictures\fotos capacitacion finagro pancho\DSC039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196752"/>
            <a:ext cx="3600400" cy="2646088"/>
          </a:xfrm>
          <a:prstGeom prst="rect">
            <a:avLst/>
          </a:prstGeom>
          <a:noFill/>
        </p:spPr>
      </p:pic>
      <p:pic>
        <p:nvPicPr>
          <p:cNvPr id="8" name="Picture 5" descr="C:\Users\OEM\Pictures\FOTOS CAPACITACION FINAGRO DOS\fotos capacitacion\IMG_197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924436"/>
            <a:ext cx="3851920" cy="288894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rgbClr val="C00000"/>
                </a:solidFill>
                <a:latin typeface="Arial Black" pitchFamily="34" charset="0"/>
              </a:rPr>
              <a:t>PRACTICA EMPRESARIAL</a:t>
            </a:r>
            <a:endParaRPr lang="es-MX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0" y="692697"/>
            <a:ext cx="4427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440D71"/>
                </a:solidFill>
                <a:latin typeface="Arial Black" pitchFamily="34" charset="0"/>
              </a:rPr>
              <a:t>CENTRO</a:t>
            </a:r>
            <a:r>
              <a:rPr lang="es-MX" b="1" dirty="0" smtClean="0">
                <a:solidFill>
                  <a:srgbClr val="440D71"/>
                </a:solidFill>
              </a:rPr>
              <a:t> AGROINDUSTRIAL DE ANGOSTURA SENA - HUILA</a:t>
            </a:r>
          </a:p>
          <a:p>
            <a:r>
              <a:rPr lang="es-MX" dirty="0" smtClean="0"/>
              <a:t>  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4283968" y="764704"/>
            <a:ext cx="4860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00B050"/>
                </a:solidFill>
                <a:latin typeface="Arial Black" pitchFamily="34" charset="0"/>
              </a:rPr>
              <a:t>HACIENDA LA PRADERA DEL COMITÉ GANADEROS  HUILA</a:t>
            </a:r>
            <a:endParaRPr lang="es-MX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5" name="Picture 4" descr="C:\Users\OEM\Desktop\FOTOS SENA PRCATICA HACIENDA LLA PRADERA\IMG_12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1" y="1340768"/>
            <a:ext cx="3744416" cy="2664296"/>
          </a:xfrm>
          <a:prstGeom prst="rect">
            <a:avLst/>
          </a:prstGeom>
          <a:noFill/>
        </p:spPr>
      </p:pic>
      <p:pic>
        <p:nvPicPr>
          <p:cNvPr id="2050" name="Picture 2" descr="C:\Users\OEM\Desktop\FOTOS SENA PRCATICA HACIENDA LLA PRADERA\IMG_11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6544" y="4077072"/>
            <a:ext cx="3779912" cy="2780928"/>
          </a:xfrm>
          <a:prstGeom prst="rect">
            <a:avLst/>
          </a:prstGeom>
          <a:noFill/>
        </p:spPr>
      </p:pic>
      <p:pic>
        <p:nvPicPr>
          <p:cNvPr id="2051" name="Picture 3" descr="C:\Users\OEM\Documents\FOTOS SENA (practica)\IMG_067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31078"/>
            <a:ext cx="3707904" cy="2726922"/>
          </a:xfrm>
          <a:prstGeom prst="rect">
            <a:avLst/>
          </a:prstGeom>
          <a:noFill/>
        </p:spPr>
      </p:pic>
      <p:pic>
        <p:nvPicPr>
          <p:cNvPr id="2052" name="Picture 4" descr="C:\Users\OEM\Documents\FOTOS SENA (practica)\IMG_071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509" y="1268760"/>
            <a:ext cx="3744416" cy="2808312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pPr algn="ctr"/>
            <a:r>
              <a:rPr lang="es-ES" sz="4800" b="1" dirty="0" smtClean="0">
                <a:latin typeface="Algerian" pitchFamily="82" charset="0"/>
              </a:rPr>
              <a:t>MISION</a:t>
            </a:r>
            <a:endParaRPr lang="es-ES" sz="4800" b="1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556793"/>
            <a:ext cx="9144000" cy="5301208"/>
          </a:xfrm>
        </p:spPr>
        <p:txBody>
          <a:bodyPr>
            <a:normAutofit lnSpcReduction="10000"/>
          </a:bodyPr>
          <a:lstStyle/>
          <a:p>
            <a:pPr algn="just"/>
            <a:endParaRPr lang="es-ES" sz="2400" dirty="0" smtClean="0"/>
          </a:p>
          <a:p>
            <a:pPr algn="just"/>
            <a:endParaRPr lang="es-ES" sz="2400" dirty="0" smtClean="0"/>
          </a:p>
          <a:p>
            <a:pPr algn="just"/>
            <a:endParaRPr lang="es-ES" sz="2400" dirty="0" smtClean="0"/>
          </a:p>
          <a:p>
            <a:pPr algn="just"/>
            <a:endParaRPr lang="es-ES" sz="2400" dirty="0" smtClean="0"/>
          </a:p>
          <a:p>
            <a:pPr algn="just"/>
            <a:endParaRPr lang="es-ES" sz="2400" dirty="0" smtClean="0"/>
          </a:p>
          <a:p>
            <a:pPr algn="just"/>
            <a:endParaRPr lang="es-ES" sz="2400" dirty="0" smtClean="0"/>
          </a:p>
          <a:p>
            <a:pPr algn="just"/>
            <a:endParaRPr lang="es-ES" sz="2400" dirty="0" smtClean="0"/>
          </a:p>
          <a:p>
            <a:pPr algn="just"/>
            <a:r>
              <a:rPr lang="es-ES" sz="2400" b="1" dirty="0" smtClean="0">
                <a:solidFill>
                  <a:srgbClr val="002060"/>
                </a:solidFill>
              </a:rPr>
              <a:t>Nuestra empresa nace en el año 2007,  producto del interés de 33 ganaderos nacidos y creados en el municipio de Aipe –Huila, por mejorar las condiciones socio-económicas del agro, mediante la implementación de proyectos productivos que además de generar recursos económicos mejoren a su vez las condiciones sociales y ambientales de toda nuestra región.</a:t>
            </a:r>
            <a:endParaRPr lang="es-ES" sz="2400" b="1" dirty="0">
              <a:solidFill>
                <a:srgbClr val="002060"/>
              </a:solidFill>
            </a:endParaRPr>
          </a:p>
        </p:txBody>
      </p:sp>
      <p:pic>
        <p:nvPicPr>
          <p:cNvPr id="4" name="Picture 10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5" y="1124744"/>
            <a:ext cx="4714771" cy="319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301752" y="980728"/>
            <a:ext cx="86868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es-CO" sz="4900" b="1" dirty="0" smtClean="0">
                <a:solidFill>
                  <a:srgbClr val="99FF99"/>
                </a:solidFill>
                <a:effectLst/>
                <a:latin typeface="Aharoni" pitchFamily="2" charset="-79"/>
                <a:cs typeface="Aharoni" pitchFamily="2" charset="-79"/>
              </a:rPr>
              <a:t>GRACIAS POR SU ATENCION</a:t>
            </a:r>
            <a:r>
              <a:rPr lang="es-CO" dirty="0" smtClean="0">
                <a:solidFill>
                  <a:srgbClr val="99FF99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s-CO" dirty="0" smtClean="0">
                <a:solidFill>
                  <a:srgbClr val="99FF99"/>
                </a:solidFill>
                <a:latin typeface="Aharoni" pitchFamily="2" charset="-79"/>
                <a:cs typeface="Aharoni" pitchFamily="2" charset="-79"/>
              </a:rPr>
            </a:br>
            <a:endParaRPr lang="es-CO" dirty="0">
              <a:solidFill>
                <a:srgbClr val="99FF99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0" y="836712"/>
            <a:ext cx="9144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 smtClean="0">
                <a:solidFill>
                  <a:srgbClr val="FFFF00"/>
                </a:solidFill>
                <a:latin typeface="Arial Black" pitchFamily="34" charset="0"/>
                <a:cs typeface="Aharoni" pitchFamily="2" charset="-79"/>
              </a:rPr>
              <a:t>AIPE MUNICIPIO GANADERO Y PUERTA DE ENTRADA AL SUR COLOMBIANO.</a:t>
            </a:r>
          </a:p>
          <a:p>
            <a:endParaRPr lang="es-MX" dirty="0">
              <a:solidFill>
                <a:schemeClr val="accent3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8" name="Picture 2" descr="F:\LOGO PORQUE TODOS QUEREMO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129808"/>
            <a:ext cx="1734561" cy="1728192"/>
          </a:xfrm>
          <a:prstGeom prst="rect">
            <a:avLst/>
          </a:prstGeom>
          <a:noFill/>
        </p:spPr>
      </p:pic>
      <p:pic>
        <p:nvPicPr>
          <p:cNvPr id="9" name="Picture 3" descr="E:\FOTOS PROYECTO GANADERO II FASE\FOTOS COBERTIZO\IMG_14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36912"/>
            <a:ext cx="3059832" cy="2366882"/>
          </a:xfrm>
          <a:prstGeom prst="rect">
            <a:avLst/>
          </a:prstGeom>
          <a:noFill/>
        </p:spPr>
      </p:pic>
      <p:pic>
        <p:nvPicPr>
          <p:cNvPr id="10" name="Picture 2" descr="C:\Users\Public\Documents\FOTOS SENA PRCATICA HACIENDA LLA PRADERA\IMG_119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844824"/>
            <a:ext cx="2760059" cy="2070235"/>
          </a:xfrm>
          <a:prstGeom prst="rect">
            <a:avLst/>
          </a:prstGeom>
          <a:noFill/>
        </p:spPr>
      </p:pic>
      <p:pic>
        <p:nvPicPr>
          <p:cNvPr id="11" name="Picture 4" descr="E:\IMG-20120613-0024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8724" y="2636912"/>
            <a:ext cx="3075276" cy="2523572"/>
          </a:xfrm>
          <a:prstGeom prst="rect">
            <a:avLst/>
          </a:prstGeom>
          <a:noFill/>
        </p:spPr>
      </p:pic>
      <p:pic>
        <p:nvPicPr>
          <p:cNvPr id="12" name="Picture 3" descr="logoword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5589241"/>
            <a:ext cx="2739459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F:\Images\LOGOTIPO HORIZONTAL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0599" y="5733256"/>
            <a:ext cx="3133402" cy="1124745"/>
          </a:xfrm>
          <a:prstGeom prst="rect">
            <a:avLst/>
          </a:prstGeom>
          <a:noFill/>
        </p:spPr>
      </p:pic>
      <p:sp>
        <p:nvSpPr>
          <p:cNvPr id="14" name="13 CuadroTexto"/>
          <p:cNvSpPr txBox="1"/>
          <p:nvPr/>
        </p:nvSpPr>
        <p:spPr>
          <a:xfrm>
            <a:off x="3707904" y="4797152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FFFF00"/>
                </a:solidFill>
                <a:latin typeface="Arial Black" pitchFamily="34" charset="0"/>
              </a:rPr>
              <a:t>invitan</a:t>
            </a:r>
            <a:endParaRPr lang="es-MX" sz="24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9772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228"/>
                            </p:stCondLst>
                            <p:childTnLst>
                              <p:par>
                                <p:cTn id="13" presetID="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228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728"/>
                            </p:stCondLst>
                            <p:childTnLst>
                              <p:par>
                                <p:cTn id="2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228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28"/>
                            </p:stCondLst>
                            <p:childTnLst>
                              <p:par>
                                <p:cTn id="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728"/>
                            </p:stCondLst>
                            <p:childTnLst>
                              <p:par>
                                <p:cTn id="5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228"/>
                            </p:stCondLst>
                            <p:childTnLst>
                              <p:par>
                                <p:cTn id="5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728"/>
                            </p:stCondLst>
                            <p:childTnLst>
                              <p:par>
                                <p:cTn id="5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tx1"/>
                </a:solidFill>
                <a:latin typeface="Algerian" pitchFamily="82" charset="0"/>
              </a:rPr>
              <a:t>VISION</a:t>
            </a:r>
            <a:endParaRPr lang="es-ES" sz="4400" b="1" dirty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8"/>
          </a:xfrm>
        </p:spPr>
        <p:txBody>
          <a:bodyPr>
            <a:normAutofit/>
          </a:bodyPr>
          <a:lstStyle/>
          <a:p>
            <a:pPr algn="just"/>
            <a:endParaRPr lang="es-ES" sz="2400" dirty="0" smtClean="0"/>
          </a:p>
          <a:p>
            <a:pPr algn="just"/>
            <a:endParaRPr lang="es-ES" sz="2400" dirty="0" smtClean="0"/>
          </a:p>
          <a:p>
            <a:pPr algn="just"/>
            <a:endParaRPr lang="es-ES" sz="2400" dirty="0" smtClean="0"/>
          </a:p>
          <a:p>
            <a:pPr algn="just"/>
            <a:endParaRPr lang="es-ES" sz="2400" dirty="0" smtClean="0"/>
          </a:p>
          <a:p>
            <a:pPr algn="just"/>
            <a:endParaRPr lang="es-ES" sz="2400" dirty="0" smtClean="0"/>
          </a:p>
          <a:p>
            <a:pPr algn="just"/>
            <a:endParaRPr lang="es-ES" sz="2400" dirty="0" smtClean="0"/>
          </a:p>
          <a:p>
            <a:pPr algn="just"/>
            <a:endParaRPr lang="es-ES" sz="2400" dirty="0" smtClean="0"/>
          </a:p>
          <a:p>
            <a:pPr algn="just"/>
            <a:r>
              <a:rPr lang="es-ES" sz="2400" b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Nuestro propósito ser una empresa solida, competitiva, al servicio de sus productores,  capaz de transferir tecnología,  y ser la herramienta principal del sector agropecuario del norte del Huila.</a:t>
            </a:r>
            <a:endParaRPr lang="es-ES" sz="2400" b="1" dirty="0">
              <a:solidFill>
                <a:srgbClr val="00206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1026" name="Picture 2" descr="C:\Users\OEM\Desktop\FOTOS CLAUSURA Y ENTREGA PROYECTO GANADERO II FASE\IMG_05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124744"/>
            <a:ext cx="4536504" cy="3402378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24744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ORGANIGRAMA GANAAIPE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/>
            <a:endParaRPr lang="es-ES" sz="2800" dirty="0" smtClean="0"/>
          </a:p>
          <a:p>
            <a:pPr algn="ctr"/>
            <a:endParaRPr lang="es-ES" sz="2800" dirty="0" smtClean="0"/>
          </a:p>
          <a:p>
            <a:pPr algn="ctr"/>
            <a:endParaRPr lang="es-ES" sz="2800" dirty="0" smtClean="0"/>
          </a:p>
          <a:p>
            <a:pPr algn="ctr"/>
            <a:endParaRPr lang="es-ES" sz="2800" dirty="0" smtClean="0"/>
          </a:p>
          <a:p>
            <a:pPr algn="ctr"/>
            <a:endParaRPr lang="es-ES" sz="2800" dirty="0" smtClean="0"/>
          </a:p>
          <a:p>
            <a:pPr algn="ctr"/>
            <a:endParaRPr lang="es-ES" sz="2800" dirty="0"/>
          </a:p>
        </p:txBody>
      </p:sp>
      <p:sp>
        <p:nvSpPr>
          <p:cNvPr id="4" name="3 Rectángulo redondeado"/>
          <p:cNvSpPr/>
          <p:nvPr/>
        </p:nvSpPr>
        <p:spPr>
          <a:xfrm>
            <a:off x="2843808" y="1340768"/>
            <a:ext cx="3816424" cy="100811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2060"/>
                </a:solidFill>
                <a:latin typeface="Arial Black" pitchFamily="34" charset="0"/>
              </a:rPr>
              <a:t>ASAMBLEA GENERAL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3203848" y="2852936"/>
            <a:ext cx="3096344" cy="936104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2060"/>
                </a:solidFill>
                <a:latin typeface="Arial Black" pitchFamily="34" charset="0"/>
              </a:rPr>
              <a:t>JUNTA DIRECTIVA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3347864" y="4293096"/>
            <a:ext cx="2808312" cy="79208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rgbClr val="002060"/>
                </a:solidFill>
                <a:latin typeface="Arial Black" pitchFamily="34" charset="0"/>
              </a:rPr>
              <a:t>DIRECTOR EJECUTIVO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3563888" y="5517232"/>
            <a:ext cx="2448272" cy="86409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2060"/>
                </a:solidFill>
                <a:latin typeface="Arial Black" pitchFamily="34" charset="0"/>
              </a:rPr>
              <a:t>DEPARTAMENTO TECNICO</a:t>
            </a:r>
          </a:p>
        </p:txBody>
      </p:sp>
      <p:sp>
        <p:nvSpPr>
          <p:cNvPr id="8" name="7 Flecha abajo"/>
          <p:cNvSpPr/>
          <p:nvPr/>
        </p:nvSpPr>
        <p:spPr>
          <a:xfrm>
            <a:off x="4644008" y="2348880"/>
            <a:ext cx="360040" cy="432048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Flecha abajo"/>
          <p:cNvSpPr/>
          <p:nvPr/>
        </p:nvSpPr>
        <p:spPr>
          <a:xfrm>
            <a:off x="4644008" y="3861048"/>
            <a:ext cx="360040" cy="432048"/>
          </a:xfrm>
          <a:prstGeom prst="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Flecha abajo"/>
          <p:cNvSpPr/>
          <p:nvPr/>
        </p:nvSpPr>
        <p:spPr>
          <a:xfrm>
            <a:off x="4644008" y="5085184"/>
            <a:ext cx="360040" cy="432048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00"/>
                            </p:stCondLst>
                            <p:childTnLst>
                              <p:par>
                                <p:cTn id="1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50"/>
                            </p:stCondLst>
                            <p:childTnLst>
                              <p:par>
                                <p:cTn id="2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50"/>
                            </p:stCondLst>
                            <p:childTnLst>
                              <p:par>
                                <p:cTn id="28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908720"/>
            <a:ext cx="9144000" cy="5949280"/>
          </a:xfrm>
          <a:effectLst/>
        </p:spPr>
        <p:txBody>
          <a:bodyPr>
            <a:noAutofit/>
          </a:bodyPr>
          <a:lstStyle/>
          <a:p>
            <a:pPr algn="ctr"/>
            <a:r>
              <a:rPr lang="es-CO" sz="2400" b="1" dirty="0" smtClean="0">
                <a:solidFill>
                  <a:srgbClr val="002060"/>
                </a:solidFill>
              </a:rPr>
              <a:t>CONVENIO DE COMODATO ADQUISICION DEL VIVERO MUNICIPAL DE AIPE.</a:t>
            </a:r>
            <a:br>
              <a:rPr lang="es-CO" sz="2400" b="1" dirty="0" smtClean="0">
                <a:solidFill>
                  <a:srgbClr val="002060"/>
                </a:solidFill>
              </a:rPr>
            </a:br>
            <a:r>
              <a:rPr lang="es-CO" sz="2400" dirty="0" smtClean="0">
                <a:solidFill>
                  <a:srgbClr val="00B0F0"/>
                </a:solidFill>
              </a:rPr>
              <a:t/>
            </a:r>
            <a:br>
              <a:rPr lang="es-CO" sz="2400" dirty="0" smtClean="0">
                <a:solidFill>
                  <a:srgbClr val="00B0F0"/>
                </a:solidFill>
              </a:rPr>
            </a:br>
            <a:r>
              <a:rPr lang="es-CO" sz="2400" dirty="0" smtClean="0">
                <a:solidFill>
                  <a:srgbClr val="00B0F0"/>
                </a:solidFill>
              </a:rPr>
              <a:t/>
            </a:r>
            <a:br>
              <a:rPr lang="es-CO" sz="2400" dirty="0" smtClean="0">
                <a:solidFill>
                  <a:srgbClr val="00B0F0"/>
                </a:solidFill>
              </a:rPr>
            </a:br>
            <a:r>
              <a:rPr lang="es-CO" sz="2400" dirty="0" smtClean="0">
                <a:solidFill>
                  <a:srgbClr val="00B0F0"/>
                </a:solidFill>
              </a:rPr>
              <a:t/>
            </a:r>
            <a:br>
              <a:rPr lang="es-CO" sz="2400" dirty="0" smtClean="0">
                <a:solidFill>
                  <a:srgbClr val="00B0F0"/>
                </a:solidFill>
              </a:rPr>
            </a:br>
            <a:r>
              <a:rPr lang="es-CO" sz="2400" dirty="0" smtClean="0">
                <a:solidFill>
                  <a:srgbClr val="00B0F0"/>
                </a:solidFill>
              </a:rPr>
              <a:t/>
            </a:r>
            <a:br>
              <a:rPr lang="es-CO" sz="2400" dirty="0" smtClean="0">
                <a:solidFill>
                  <a:srgbClr val="00B0F0"/>
                </a:solidFill>
              </a:rPr>
            </a:br>
            <a:r>
              <a:rPr lang="es-CO" sz="2400" dirty="0" smtClean="0">
                <a:solidFill>
                  <a:srgbClr val="00B0F0"/>
                </a:solidFill>
              </a:rPr>
              <a:t/>
            </a:r>
            <a:br>
              <a:rPr lang="es-CO" sz="2400" dirty="0" smtClean="0">
                <a:solidFill>
                  <a:srgbClr val="00B0F0"/>
                </a:solidFill>
              </a:rPr>
            </a:br>
            <a:r>
              <a:rPr lang="es-CO" sz="2400" dirty="0" smtClean="0">
                <a:solidFill>
                  <a:srgbClr val="00B0F0"/>
                </a:solidFill>
              </a:rPr>
              <a:t/>
            </a:r>
            <a:br>
              <a:rPr lang="es-CO" sz="2400" dirty="0" smtClean="0">
                <a:solidFill>
                  <a:srgbClr val="00B0F0"/>
                </a:solidFill>
              </a:rPr>
            </a:br>
            <a:r>
              <a:rPr lang="es-CO" sz="2400" dirty="0" smtClean="0">
                <a:solidFill>
                  <a:srgbClr val="00B0F0"/>
                </a:solidFill>
              </a:rPr>
              <a:t/>
            </a:r>
            <a:br>
              <a:rPr lang="es-CO" sz="2400" dirty="0" smtClean="0">
                <a:solidFill>
                  <a:srgbClr val="00B0F0"/>
                </a:solidFill>
              </a:rPr>
            </a:br>
            <a:r>
              <a:rPr lang="es-CO" sz="2400" dirty="0" smtClean="0">
                <a:solidFill>
                  <a:srgbClr val="00B0F0"/>
                </a:solidFill>
              </a:rPr>
              <a:t/>
            </a:r>
            <a:br>
              <a:rPr lang="es-CO" sz="2400" dirty="0" smtClean="0">
                <a:solidFill>
                  <a:srgbClr val="00B0F0"/>
                </a:solidFill>
              </a:rPr>
            </a:br>
            <a:r>
              <a:rPr lang="es-CO" sz="2400" dirty="0" smtClean="0">
                <a:solidFill>
                  <a:srgbClr val="00B0F0"/>
                </a:solidFill>
              </a:rPr>
              <a:t/>
            </a:r>
            <a:br>
              <a:rPr lang="es-CO" sz="2400" dirty="0" smtClean="0">
                <a:solidFill>
                  <a:srgbClr val="00B0F0"/>
                </a:solidFill>
              </a:rPr>
            </a:br>
            <a:r>
              <a:rPr lang="es-CO" sz="2400" dirty="0" smtClean="0">
                <a:solidFill>
                  <a:srgbClr val="00B0F0"/>
                </a:solidFill>
              </a:rPr>
              <a:t/>
            </a:r>
            <a:br>
              <a:rPr lang="es-CO" sz="2400" dirty="0" smtClean="0">
                <a:solidFill>
                  <a:srgbClr val="00B0F0"/>
                </a:solidFill>
              </a:rPr>
            </a:br>
            <a:r>
              <a:rPr lang="es-CO" sz="2400" b="1" dirty="0" smtClean="0">
                <a:solidFill>
                  <a:srgbClr val="002060"/>
                </a:solidFill>
              </a:rPr>
              <a:t>CONVENIO DE COMODATO FIRMADO ENTRE LA ADMINISTRACCION MUNICIPAL DE AIPE Y EL COMITÉ DE GANADEROS DE AIPE- GANAAIPE</a:t>
            </a:r>
            <a:endParaRPr lang="es-CO" sz="2400" b="1" dirty="0">
              <a:solidFill>
                <a:srgbClr val="00206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764704"/>
          </a:xfrm>
        </p:spPr>
        <p:txBody>
          <a:bodyPr>
            <a:normAutofit fontScale="92500"/>
          </a:bodyPr>
          <a:lstStyle/>
          <a:p>
            <a:pPr algn="ctr"/>
            <a:r>
              <a:rPr lang="es-CO" sz="3600" b="1" dirty="0" smtClean="0">
                <a:solidFill>
                  <a:srgbClr val="C00000"/>
                </a:solidFill>
                <a:latin typeface="Arial Black" pitchFamily="34" charset="0"/>
              </a:rPr>
              <a:t>CONVENIOS  Y LOGROS ALCANSADOS</a:t>
            </a:r>
            <a:endParaRPr lang="es-CO" sz="3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Picture 2" descr="C:\Documents and Settings\HOLA\Escritorio\FOTOS VIVERO\IMG_26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4789660" cy="3312369"/>
          </a:xfrm>
          <a:prstGeom prst="rect">
            <a:avLst/>
          </a:prstGeom>
          <a:noFill/>
        </p:spPr>
      </p:pic>
      <p:pic>
        <p:nvPicPr>
          <p:cNvPr id="5" name="4 Imagen" descr="C:\Documents and Settings\HOLA\Escritorio\PAIS RURAL B\FOTOS\GENERACION EMPLEOS\PLANTULAS\SAM_339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700808"/>
            <a:ext cx="421196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dissolve/>
    <p:sndAc>
      <p:stSnd>
        <p:snd r:embed="rId3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72344"/>
          </a:xfrm>
        </p:spPr>
        <p:txBody>
          <a:bodyPr>
            <a:normAutofit/>
          </a:bodyPr>
          <a:lstStyle/>
          <a:p>
            <a:pPr algn="ctr"/>
            <a:r>
              <a:rPr lang="es-MX" sz="2800" dirty="0" smtClean="0">
                <a:solidFill>
                  <a:srgbClr val="00B050"/>
                </a:solidFill>
                <a:latin typeface="Arial Black" pitchFamily="34" charset="0"/>
              </a:rPr>
              <a:t>instalación DEL ALMACEN VETERINARIO</a:t>
            </a:r>
            <a:br>
              <a:rPr lang="es-MX" sz="28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es-MX" sz="2800" dirty="0" smtClean="0">
                <a:solidFill>
                  <a:srgbClr val="00B050"/>
                </a:solidFill>
                <a:latin typeface="Arial Black" pitchFamily="34" charset="0"/>
              </a:rPr>
              <a:t> AGROALMACEN - GANAAIPE</a:t>
            </a:r>
            <a:endParaRPr lang="es-MX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3" name="Picture 3" descr="H:\COMITE GANADEROS AIPE\ARCHIVOS FOTOGRAFICOS\ALMACENES\SAM_20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0" y="1556792"/>
            <a:ext cx="5049561" cy="4104456"/>
          </a:xfrm>
          <a:prstGeom prst="rect">
            <a:avLst/>
          </a:prstGeom>
          <a:noFill/>
        </p:spPr>
      </p:pic>
      <p:pic>
        <p:nvPicPr>
          <p:cNvPr id="4" name="3 Imagen" descr="C:\Documents and Settings\HOLA\Escritorio\PAIS RURAL B\FOTOS\ENTREGA DE INSUMOS\ENTREGA DE INSUMOS 1\SAM_276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556792"/>
            <a:ext cx="338437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800" b="1" dirty="0" smtClean="0">
                <a:solidFill>
                  <a:srgbClr val="002060"/>
                </a:solidFill>
                <a:latin typeface="Arial Black" pitchFamily="34" charset="0"/>
              </a:rPr>
              <a:t>CONVENIO COMITÉ DE GANADEROS DE AIPE – CORPORACION RED PAIS RURAL - ECOPETROL</a:t>
            </a:r>
            <a:endParaRPr lang="es-MX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0" y="4869160"/>
            <a:ext cx="91440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COOPERACION Y FORTALECIMIENTO EMPRESARIAL MEDIANTE EL PROYECTO:</a:t>
            </a:r>
            <a:r>
              <a:rPr lang="es-MX" sz="2000" dirty="0" smtClean="0"/>
              <a:t> </a:t>
            </a:r>
          </a:p>
          <a:p>
            <a:pPr algn="ctr"/>
            <a:r>
              <a:rPr lang="es-CO" sz="2000" dirty="0" smtClean="0">
                <a:latin typeface="Aharoni" pitchFamily="2" charset="-79"/>
                <a:cs typeface="Aharoni" pitchFamily="2" charset="-79"/>
              </a:rPr>
              <a:t>“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MEJORAMIENTO DE LAS CONDICIONES DE PRODUCCION Y COMERCIALIZACION DE PEQUEÑOS Y MEDIANOS GANADEROS DEL MUNICIPIO DE AIPE- DEPARTAMENTO DEL HUILA</a:t>
            </a:r>
            <a:r>
              <a:rPr lang="es-ES" sz="2000" dirty="0" smtClean="0">
                <a:latin typeface="Aharoni" pitchFamily="2" charset="-79"/>
                <a:cs typeface="Aharoni" pitchFamily="2" charset="-79"/>
              </a:rPr>
              <a:t>”</a:t>
            </a:r>
            <a:r>
              <a:rPr lang="es-CO" sz="20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s-CO" sz="2000" dirty="0" smtClean="0">
                <a:latin typeface="Aharoni" pitchFamily="2" charset="-79"/>
                <a:cs typeface="Aharoni" pitchFamily="2" charset="-79"/>
              </a:rPr>
            </a:b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4" name="Picture 3" descr="F:\Images\LOGOTIPO HORIZONT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5" y="1395668"/>
            <a:ext cx="4176464" cy="12412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4 Imagen" descr="C:\Documents and Settings\KARENTT\Escritorio\Imagen1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410445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logoword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780928"/>
            <a:ext cx="3744416" cy="1734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864096"/>
          </a:xfrm>
          <a:effectLst/>
        </p:spPr>
        <p:txBody>
          <a:bodyPr>
            <a:normAutofit fontScale="90000"/>
          </a:bodyPr>
          <a:lstStyle/>
          <a:p>
            <a:pPr algn="ctr"/>
            <a:r>
              <a:rPr lang="es-CO" sz="3600" dirty="0" smtClean="0"/>
              <a:t/>
            </a:r>
            <a:br>
              <a:rPr lang="es-CO" sz="3600" dirty="0" smtClean="0"/>
            </a:br>
            <a:r>
              <a:rPr lang="es-CO" sz="3600" dirty="0" smtClean="0"/>
              <a:t/>
            </a:r>
            <a:br>
              <a:rPr lang="es-CO" sz="3600" dirty="0" smtClean="0"/>
            </a:br>
            <a:r>
              <a:rPr lang="es-CO" sz="3100" b="1" dirty="0" smtClean="0">
                <a:solidFill>
                  <a:schemeClr val="accent6">
                    <a:lumMod val="50000"/>
                  </a:schemeClr>
                </a:solidFill>
              </a:rPr>
              <a:t>ACTIVIDADES DESARROLLADAS EN EL PROYECTO GANADERO EN EL MUNICIPIO DE AIPE- HUILA</a:t>
            </a:r>
            <a:br>
              <a:rPr lang="es-CO" sz="31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s-CO" sz="36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s-CO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s-CO" sz="2700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“FORTALECIMIENTO EMPRESARIAL</a:t>
            </a:r>
            <a:r>
              <a:rPr lang="es-ES" sz="2700" b="0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”</a:t>
            </a:r>
            <a:r>
              <a:rPr lang="es-CO" sz="2700" b="0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s-CO" sz="2700" b="0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</a:br>
            <a:endParaRPr lang="es-CO" sz="2700" b="0" dirty="0">
              <a:solidFill>
                <a:srgbClr val="002060"/>
              </a:solidFill>
            </a:endParaRPr>
          </a:p>
        </p:txBody>
      </p:sp>
      <p:pic>
        <p:nvPicPr>
          <p:cNvPr id="8" name="7 Marcador de contenido" descr="IMG_1455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492896"/>
            <a:ext cx="3888432" cy="4123928"/>
          </a:xfrm>
        </p:spPr>
      </p:pic>
      <p:sp>
        <p:nvSpPr>
          <p:cNvPr id="6" name="5 CuadroTexto"/>
          <p:cNvSpPr txBox="1"/>
          <p:nvPr/>
        </p:nvSpPr>
        <p:spPr>
          <a:xfrm>
            <a:off x="0" y="191683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ASESORIA Y ASISTENCIA TECNICA  PERMANENTE A LOS BENEFICIARIOS DEL PROYECTO.</a:t>
            </a:r>
            <a:endParaRPr lang="es-CO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HOLA\Escritorio\FOTOS PANCHO CLAUSURA\CERCAS ELECTR\entrega cercas electricas\antonia capera\IMG00487-20120313-11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492896"/>
            <a:ext cx="4176464" cy="4032448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792088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ESTUDIO DE SUELOS PROYECTO GANADERO AIPE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3" name="2 Imagen" descr="F:\FOTOS POR\GORDO YOANI\SAM_265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24847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3 Imagen" descr="C:\Documents and Settings\HOLA\Escritorio\PROYECTO GANADERO (COBERTIZOS-PRADERAS)\FASE 2 PAIS RURAL\INICIO TRABAJO\1. VISITA MUESTRA SUELOS, PREPARACION DEL TERRENO\FOTOS VISITA PAIS RURAL\SECTOR 2\VEREDA SAN ANTONIO BAJO\ENRIQUE RAMIREZ\5A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196752"/>
            <a:ext cx="424847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395536" y="4941169"/>
            <a:ext cx="8424936" cy="1008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000" b="1" dirty="0" smtClean="0"/>
              <a:t>El comité de Ganaderos realizo la asistencia y seguimiento del proceso</a:t>
            </a:r>
          </a:p>
          <a:p>
            <a:pPr algn="just"/>
            <a:endParaRPr lang="es-CO" sz="2000" b="1" dirty="0" smtClean="0"/>
          </a:p>
          <a:p>
            <a:pPr algn="just"/>
            <a:r>
              <a:rPr lang="es-CO" sz="2000" b="1" dirty="0" smtClean="0"/>
              <a:t>Certificado por el LABORATORIO TECNIANALISIS S.A.</a:t>
            </a:r>
            <a:endParaRPr lang="es-CO" sz="2000" b="1" dirty="0"/>
          </a:p>
        </p:txBody>
      </p:sp>
    </p:spTree>
  </p:cSld>
  <p:clrMapOvr>
    <a:masterClrMapping/>
  </p:clrMapOvr>
  <p:transition xmlns:p14="http://schemas.microsoft.com/office/powerpoint/2010/main">
    <p:dissolve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iajes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1190</TotalTime>
  <Words>343</Words>
  <Application>Microsoft Macintosh PowerPoint</Application>
  <PresentationFormat>Presentación en pantalla (4:3)</PresentationFormat>
  <Paragraphs>82</Paragraphs>
  <Slides>20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20</vt:i4>
      </vt:variant>
    </vt:vector>
  </HeadingPairs>
  <TitlesOfParts>
    <vt:vector size="22" baseType="lpstr">
      <vt:lpstr>Concurrencia</vt:lpstr>
      <vt:lpstr>Viajes</vt:lpstr>
      <vt:lpstr>COMITÉ DE GANADEROS DE AIPE  “GANAAIPE”</vt:lpstr>
      <vt:lpstr>MISION</vt:lpstr>
      <vt:lpstr>VISION</vt:lpstr>
      <vt:lpstr>ORGANIGRAMA GANAAIPE</vt:lpstr>
      <vt:lpstr>CONVENIO DE COMODATO ADQUISICION DEL VIVERO MUNICIPAL DE AIPE.           CONVENIO DE COMODATO FIRMADO ENTRE LA ADMINISTRACCION MUNICIPAL DE AIPE Y EL COMITÉ DE GANADEROS DE AIPE- GANAAIPE</vt:lpstr>
      <vt:lpstr>instalación DEL ALMACEN VETERINARIO  AGROALMACEN - GANAAIPE</vt:lpstr>
      <vt:lpstr>CONVENIO COMITÉ DE GANADEROS DE AIPE – CORPORACION RED PAIS RURAL - ECOPETROL</vt:lpstr>
      <vt:lpstr>  ACTIVIDADES DESARROLLADAS EN EL PROYECTO GANADERO EN EL MUNICIPIO DE AIPE- HUILA  “FORTALECIMIENTO EMPRESARIAL” </vt:lpstr>
      <vt:lpstr>ESTUDIO DE SUELOS PROYECTO GANADERO AIPE</vt:lpstr>
      <vt:lpstr>PREPARACION Y MECANIZACION DE SUELOS</vt:lpstr>
      <vt:lpstr>CONSTRUCCION  DE  COBERTIZOS ( ESTABLO)</vt:lpstr>
      <vt:lpstr>Presentación de PowerPoint</vt:lpstr>
      <vt:lpstr>Presentación de PowerPoint</vt:lpstr>
      <vt:lpstr>FORTALECIMIENTO TECNOLOGICO MEDIANTE LA DOTACION DE EQUIPOS REPRODUCTIVOS PARA EL SECTOR GANADERO</vt:lpstr>
      <vt:lpstr>IMPACTO SOCIAL GENERACION DE EMPLEOS CON EL PROYECTO</vt:lpstr>
      <vt:lpstr> EMPRESAS PARTICIPANTES EN EL PROYECTO GANADERO CONVENIO ECOPETROL – CORPORACION RED PAIS RURAL </vt:lpstr>
      <vt:lpstr>OBJETIVOS DEL PROYECTO  ECOPETROL-corporación red país rural</vt:lpstr>
      <vt:lpstr>Presentación de PowerPoint</vt:lpstr>
      <vt:lpstr>Presentación de PowerPoint</vt:lpstr>
      <vt:lpstr>GRACIAS POR SU ATENCION </vt:lpstr>
    </vt:vector>
  </TitlesOfParts>
  <Company>RevolucionUnattended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Admin</dc:creator>
  <cp:lastModifiedBy>Paula Vanessa Páez Cardona</cp:lastModifiedBy>
  <cp:revision>157</cp:revision>
  <dcterms:created xsi:type="dcterms:W3CDTF">2010-09-28T21:46:10Z</dcterms:created>
  <dcterms:modified xsi:type="dcterms:W3CDTF">2012-09-20T22:00:30Z</dcterms:modified>
</cp:coreProperties>
</file>