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vml" ContentType="application/vnd.openxmlformats-officedocument.vmlDrawi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notesSlides/notesSlide13.xml" ContentType="application/vnd.openxmlformats-officedocument.presentationml.notesSlide+xml"/>
  <Override PartName="/ppt/embeddings/oleObject3.bin" ContentType="application/vnd.openxmlformats-officedocument.oleObject"/>
  <Override PartName="/ppt/embeddings/oleObject4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76" r:id="rId2"/>
    <p:sldId id="277" r:id="rId3"/>
    <p:sldId id="278" r:id="rId4"/>
    <p:sldId id="279" r:id="rId5"/>
    <p:sldId id="280" r:id="rId6"/>
    <p:sldId id="258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1" r:id="rId18"/>
    <p:sldId id="270" r:id="rId19"/>
    <p:sldId id="275" r:id="rId20"/>
    <p:sldId id="274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2064" y="-2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notesMaster" Target="notesMasters/notesMaster1.xml"/><Relationship Id="rId42" Type="http://schemas.openxmlformats.org/officeDocument/2006/relationships/printerSettings" Target="printerSettings/printerSettings1.bin"/><Relationship Id="rId43" Type="http://schemas.openxmlformats.org/officeDocument/2006/relationships/presProps" Target="presProps.xml"/><Relationship Id="rId44" Type="http://schemas.openxmlformats.org/officeDocument/2006/relationships/viewProps" Target="viewProps.xml"/><Relationship Id="rId4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A4E1D98-086E-4271-B67F-FDB031113032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EED0AA73-807C-4BA7-9298-66F849C210A3}">
      <dgm:prSet phldrT="[Texto]" custT="1"/>
      <dgm:sp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2700000" scaled="0"/>
        </a:gradFill>
      </dgm:spPr>
      <dgm:t>
        <a:bodyPr/>
        <a:lstStyle/>
        <a:p>
          <a:pPr algn="ctr"/>
          <a:r>
            <a:rPr lang="es-CO" sz="24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Análisis e impactos del trabajo realizado</a:t>
          </a:r>
          <a:endParaRPr lang="es-ES" sz="2400" i="1" dirty="0">
            <a:latin typeface="Times New Roman" pitchFamily="18" charset="0"/>
            <a:cs typeface="Times New Roman" pitchFamily="18" charset="0"/>
          </a:endParaRPr>
        </a:p>
      </dgm:t>
    </dgm:pt>
    <dgm:pt modelId="{7F622085-9364-4A3E-B3CC-17307144FDAD}" type="parTrans" cxnId="{003A02DF-1342-4451-807B-11FA6FC7FDAE}">
      <dgm:prSet/>
      <dgm:spPr/>
      <dgm:t>
        <a:bodyPr/>
        <a:lstStyle/>
        <a:p>
          <a:endParaRPr lang="es-ES"/>
        </a:p>
      </dgm:t>
    </dgm:pt>
    <dgm:pt modelId="{30AA038B-9A9D-4316-8EDF-42C2D275E370}" type="sibTrans" cxnId="{003A02DF-1342-4451-807B-11FA6FC7FDAE}">
      <dgm:prSet/>
      <dgm:spPr/>
      <dgm:t>
        <a:bodyPr/>
        <a:lstStyle/>
        <a:p>
          <a:endParaRPr lang="es-ES"/>
        </a:p>
      </dgm:t>
    </dgm:pt>
    <dgm:pt modelId="{72CA57B0-6BAF-46E4-9A15-9AE8316867D5}">
      <dgm:prSet phldrT="[Texto]" custT="1"/>
      <dgm:spPr>
        <a:gradFill rotWithShape="0">
          <a:gsLst>
            <a:gs pos="0">
              <a:srgbClr val="92D050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0"/>
        </a:gradFill>
      </dgm:spPr>
      <dgm:t>
        <a:bodyPr/>
        <a:lstStyle/>
        <a:p>
          <a:pPr algn="just"/>
          <a:r>
            <a:rPr lang="es-CO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Producción de materiales </a:t>
          </a:r>
          <a:r>
            <a:rPr lang="es-CO" sz="18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in vitro</a:t>
          </a:r>
          <a:r>
            <a:rPr lang="es-CO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en un menor tiempo</a:t>
          </a:r>
          <a:endParaRPr lang="es-ES" sz="1800" dirty="0">
            <a:latin typeface="Times New Roman" pitchFamily="18" charset="0"/>
            <a:cs typeface="Times New Roman" pitchFamily="18" charset="0"/>
          </a:endParaRPr>
        </a:p>
      </dgm:t>
    </dgm:pt>
    <dgm:pt modelId="{EB871BFA-C993-4EA8-A628-BA738D400E84}" type="parTrans" cxnId="{8E32D22C-AF1F-4F77-9F62-C92FE12BC367}">
      <dgm:prSet/>
      <dgm:spPr/>
      <dgm:t>
        <a:bodyPr/>
        <a:lstStyle/>
        <a:p>
          <a:endParaRPr lang="es-ES"/>
        </a:p>
      </dgm:t>
    </dgm:pt>
    <dgm:pt modelId="{E4F3049B-D649-4A4F-A6E0-6945005C654B}" type="sibTrans" cxnId="{8E32D22C-AF1F-4F77-9F62-C92FE12BC367}">
      <dgm:prSet/>
      <dgm:spPr/>
      <dgm:t>
        <a:bodyPr/>
        <a:lstStyle/>
        <a:p>
          <a:endParaRPr lang="es-ES"/>
        </a:p>
      </dgm:t>
    </dgm:pt>
    <dgm:pt modelId="{FA989DEB-3DF0-4A39-8BCB-8B70F96CAF47}">
      <dgm:prSet phldrT="[Texto]" custT="1"/>
      <dgm:spPr>
        <a:gradFill rotWithShape="0">
          <a:gsLst>
            <a:gs pos="0">
              <a:srgbClr val="92D050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0"/>
        </a:gradFill>
      </dgm:spPr>
      <dgm:t>
        <a:bodyPr/>
        <a:lstStyle/>
        <a:p>
          <a:pPr algn="just"/>
          <a:r>
            <a:rPr lang="es-CO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Vinculación y empoderamiento de las mujeres a las actividades biotecnológicas </a:t>
          </a:r>
          <a:endParaRPr lang="es-ES" sz="1800" dirty="0">
            <a:latin typeface="Times New Roman" pitchFamily="18" charset="0"/>
            <a:cs typeface="Times New Roman" pitchFamily="18" charset="0"/>
          </a:endParaRPr>
        </a:p>
      </dgm:t>
    </dgm:pt>
    <dgm:pt modelId="{924D0C92-4BF8-43CC-B733-7C9103B3528F}" type="parTrans" cxnId="{FE21F1D4-E516-4AEF-B9ED-8F064DFEC1AD}">
      <dgm:prSet/>
      <dgm:spPr/>
      <dgm:t>
        <a:bodyPr/>
        <a:lstStyle/>
        <a:p>
          <a:endParaRPr lang="es-ES"/>
        </a:p>
      </dgm:t>
    </dgm:pt>
    <dgm:pt modelId="{11676AE9-D93A-4D27-9752-532F9F784801}" type="sibTrans" cxnId="{FE21F1D4-E516-4AEF-B9ED-8F064DFEC1AD}">
      <dgm:prSet/>
      <dgm:spPr/>
      <dgm:t>
        <a:bodyPr/>
        <a:lstStyle/>
        <a:p>
          <a:endParaRPr lang="es-ES"/>
        </a:p>
      </dgm:t>
    </dgm:pt>
    <dgm:pt modelId="{C51B27DF-C347-4EFA-8BE3-9E356E987342}">
      <dgm:prSet phldrT="[Texto]" custT="1"/>
      <dgm:spPr>
        <a:gradFill rotWithShape="0">
          <a:gsLst>
            <a:gs pos="0">
              <a:srgbClr val="92D050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0"/>
        </a:gradFill>
      </dgm:spPr>
      <dgm:t>
        <a:bodyPr/>
        <a:lstStyle/>
        <a:p>
          <a:pPr algn="just"/>
          <a:r>
            <a:rPr lang="es-CO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Aumento en las tasas de propagación y materiales certificados</a:t>
          </a:r>
          <a:endParaRPr lang="es-ES" sz="1800" dirty="0">
            <a:latin typeface="Times New Roman" pitchFamily="18" charset="0"/>
            <a:cs typeface="Times New Roman" pitchFamily="18" charset="0"/>
          </a:endParaRPr>
        </a:p>
      </dgm:t>
    </dgm:pt>
    <dgm:pt modelId="{56C69A0F-D0DA-4C0A-9CD0-0893A022DFD5}" type="parTrans" cxnId="{B53D6C03-A71C-4577-A052-60F05BABC4B5}">
      <dgm:prSet/>
      <dgm:spPr/>
      <dgm:t>
        <a:bodyPr/>
        <a:lstStyle/>
        <a:p>
          <a:endParaRPr lang="es-ES"/>
        </a:p>
      </dgm:t>
    </dgm:pt>
    <dgm:pt modelId="{5993B5B2-D97D-47F8-8CA9-64EA79E0E358}" type="sibTrans" cxnId="{B53D6C03-A71C-4577-A052-60F05BABC4B5}">
      <dgm:prSet/>
      <dgm:spPr/>
      <dgm:t>
        <a:bodyPr/>
        <a:lstStyle/>
        <a:p>
          <a:endParaRPr lang="es-ES"/>
        </a:p>
      </dgm:t>
    </dgm:pt>
    <dgm:pt modelId="{4DECC759-2058-46F3-AAE1-A56B75656DFA}">
      <dgm:prSet custT="1"/>
      <dgm:spPr>
        <a:gradFill rotWithShape="0">
          <a:gsLst>
            <a:gs pos="0">
              <a:srgbClr val="92D050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0"/>
        </a:gradFill>
      </dgm:spPr>
      <dgm:t>
        <a:bodyPr/>
        <a:lstStyle/>
        <a:p>
          <a:pPr algn="just"/>
          <a:r>
            <a:rPr lang="es-CO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Creación de capacidades locales en tecnologías de punta a productores (mujeres, hombres y jóvenes), técnicos e investigadores</a:t>
          </a:r>
          <a:endParaRPr lang="es-ES" sz="1800" dirty="0">
            <a:latin typeface="Times New Roman" pitchFamily="18" charset="0"/>
            <a:cs typeface="Times New Roman" pitchFamily="18" charset="0"/>
          </a:endParaRPr>
        </a:p>
      </dgm:t>
    </dgm:pt>
    <dgm:pt modelId="{B4DD8326-93D6-41EB-BF2E-EA932FBDA32C}" type="parTrans" cxnId="{884806ED-114D-49E7-9250-83E6DD89403B}">
      <dgm:prSet/>
      <dgm:spPr/>
      <dgm:t>
        <a:bodyPr/>
        <a:lstStyle/>
        <a:p>
          <a:endParaRPr lang="es-ES"/>
        </a:p>
      </dgm:t>
    </dgm:pt>
    <dgm:pt modelId="{EAEC1021-9C48-4F68-8920-439FE7C05477}" type="sibTrans" cxnId="{884806ED-114D-49E7-9250-83E6DD89403B}">
      <dgm:prSet/>
      <dgm:spPr/>
      <dgm:t>
        <a:bodyPr/>
        <a:lstStyle/>
        <a:p>
          <a:endParaRPr lang="es-ES"/>
        </a:p>
      </dgm:t>
    </dgm:pt>
    <dgm:pt modelId="{7B220B94-586A-4106-A56D-79FF963B0493}">
      <dgm:prSet custT="1"/>
      <dgm:spPr>
        <a:gradFill rotWithShape="0">
          <a:gsLst>
            <a:gs pos="0">
              <a:srgbClr val="92D050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0"/>
        </a:gradFill>
      </dgm:spPr>
      <dgm:t>
        <a:bodyPr/>
        <a:lstStyle/>
        <a:p>
          <a:pPr algn="just"/>
          <a:r>
            <a:rPr lang="es-CO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Organizaciones de productores fortalecidas y con un (1) plan de negocios formulado</a:t>
          </a:r>
          <a:endParaRPr lang="es-ES" sz="1800" dirty="0">
            <a:latin typeface="Times New Roman" pitchFamily="18" charset="0"/>
            <a:cs typeface="Times New Roman" pitchFamily="18" charset="0"/>
          </a:endParaRPr>
        </a:p>
      </dgm:t>
    </dgm:pt>
    <dgm:pt modelId="{5E4971F1-2BDD-47B7-9B4B-677E553F4729}" type="parTrans" cxnId="{15932725-13CF-4E4F-A9C3-D284FC0E8915}">
      <dgm:prSet/>
      <dgm:spPr/>
      <dgm:t>
        <a:bodyPr/>
        <a:lstStyle/>
        <a:p>
          <a:endParaRPr lang="es-ES"/>
        </a:p>
      </dgm:t>
    </dgm:pt>
    <dgm:pt modelId="{A7812C33-3F52-4463-89E3-F39BC783DE20}" type="sibTrans" cxnId="{15932725-13CF-4E4F-A9C3-D284FC0E8915}">
      <dgm:prSet/>
      <dgm:spPr/>
      <dgm:t>
        <a:bodyPr/>
        <a:lstStyle/>
        <a:p>
          <a:endParaRPr lang="es-ES"/>
        </a:p>
      </dgm:t>
    </dgm:pt>
    <dgm:pt modelId="{7E8A644C-E7EE-47A4-90CC-C463BB5AA918}">
      <dgm:prSet custT="1"/>
      <dgm:spPr>
        <a:gradFill rotWithShape="0">
          <a:gsLst>
            <a:gs pos="0">
              <a:srgbClr val="92D050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0"/>
        </a:gradFill>
      </dgm:spPr>
      <dgm:t>
        <a:bodyPr/>
        <a:lstStyle/>
        <a:p>
          <a:pPr algn="just"/>
          <a:r>
            <a:rPr lang="es-CO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Organizaciones sólidas, empresariales y autosostenibles</a:t>
          </a:r>
          <a:endParaRPr lang="es-ES" sz="1800" dirty="0">
            <a:latin typeface="Times New Roman" pitchFamily="18" charset="0"/>
            <a:cs typeface="Times New Roman" pitchFamily="18" charset="0"/>
          </a:endParaRPr>
        </a:p>
      </dgm:t>
    </dgm:pt>
    <dgm:pt modelId="{5E2C5478-1ADD-4C93-ACAD-88AF9CA4DC47}" type="parTrans" cxnId="{9A317E01-2C47-4185-B7EE-921BF7A6DF1B}">
      <dgm:prSet/>
      <dgm:spPr/>
      <dgm:t>
        <a:bodyPr/>
        <a:lstStyle/>
        <a:p>
          <a:endParaRPr lang="es-ES"/>
        </a:p>
      </dgm:t>
    </dgm:pt>
    <dgm:pt modelId="{C14B8014-76CD-4B10-8961-4DFA8529DE72}" type="sibTrans" cxnId="{9A317E01-2C47-4185-B7EE-921BF7A6DF1B}">
      <dgm:prSet/>
      <dgm:spPr/>
      <dgm:t>
        <a:bodyPr/>
        <a:lstStyle/>
        <a:p>
          <a:endParaRPr lang="es-ES"/>
        </a:p>
      </dgm:t>
    </dgm:pt>
    <dgm:pt modelId="{549CE8BC-5930-45A8-9D55-22BFE0C92699}" type="pres">
      <dgm:prSet presAssocID="{BA4E1D98-086E-4271-B67F-FDB03111303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CO"/>
        </a:p>
      </dgm:t>
    </dgm:pt>
    <dgm:pt modelId="{9D9AF39E-286F-46BC-B638-E7F55D4108A7}" type="pres">
      <dgm:prSet presAssocID="{EED0AA73-807C-4BA7-9298-66F849C210A3}" presName="parentLin" presStyleCnt="0"/>
      <dgm:spPr/>
    </dgm:pt>
    <dgm:pt modelId="{433EB46D-C110-4472-9E1F-2B0597EE5585}" type="pres">
      <dgm:prSet presAssocID="{EED0AA73-807C-4BA7-9298-66F849C210A3}" presName="parentLeftMargin" presStyleLbl="node1" presStyleIdx="0" presStyleCnt="7"/>
      <dgm:spPr/>
      <dgm:t>
        <a:bodyPr/>
        <a:lstStyle/>
        <a:p>
          <a:endParaRPr lang="es-CO"/>
        </a:p>
      </dgm:t>
    </dgm:pt>
    <dgm:pt modelId="{890E5BED-C883-46C6-A817-C72ED9CB1A2F}" type="pres">
      <dgm:prSet presAssocID="{EED0AA73-807C-4BA7-9298-66F849C210A3}" presName="parentText" presStyleLbl="node1" presStyleIdx="0" presStyleCnt="7" custScaleY="201015">
        <dgm:presLayoutVars>
          <dgm:chMax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00FC9CEA-F262-43F3-9DA5-5C708FB23ED8}" type="pres">
      <dgm:prSet presAssocID="{EED0AA73-807C-4BA7-9298-66F849C210A3}" presName="negativeSpace" presStyleCnt="0"/>
      <dgm:spPr/>
    </dgm:pt>
    <dgm:pt modelId="{6323E3D8-2809-4AD7-9E3A-559D61BBC1E6}" type="pres">
      <dgm:prSet presAssocID="{EED0AA73-807C-4BA7-9298-66F849C210A3}" presName="childText" presStyleLbl="conFgAcc1" presStyleIdx="0" presStyleCnt="7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31D085E5-C9F8-4A1A-8B3E-5083B86BA351}" type="pres">
      <dgm:prSet presAssocID="{30AA038B-9A9D-4316-8EDF-42C2D275E370}" presName="spaceBetweenRectangles" presStyleCnt="0"/>
      <dgm:spPr/>
    </dgm:pt>
    <dgm:pt modelId="{657F0A10-29B0-4DC6-86EB-A0839CA53F05}" type="pres">
      <dgm:prSet presAssocID="{72CA57B0-6BAF-46E4-9A15-9AE8316867D5}" presName="parentLin" presStyleCnt="0"/>
      <dgm:spPr/>
    </dgm:pt>
    <dgm:pt modelId="{5B256EDC-2AA3-43D4-97D5-70FC47B7E717}" type="pres">
      <dgm:prSet presAssocID="{72CA57B0-6BAF-46E4-9A15-9AE8316867D5}" presName="parentLeftMargin" presStyleLbl="node1" presStyleIdx="0" presStyleCnt="7"/>
      <dgm:spPr/>
      <dgm:t>
        <a:bodyPr/>
        <a:lstStyle/>
        <a:p>
          <a:endParaRPr lang="es-CO"/>
        </a:p>
      </dgm:t>
    </dgm:pt>
    <dgm:pt modelId="{54239393-9DD6-4B8F-B7A9-13CD578B666B}" type="pres">
      <dgm:prSet presAssocID="{72CA57B0-6BAF-46E4-9A15-9AE8316867D5}" presName="parentText" presStyleLbl="node1" presStyleIdx="1" presStyleCnt="7" custScaleX="142857" custScaleY="149088">
        <dgm:presLayoutVars>
          <dgm:chMax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2CE34EEA-F04C-4C18-8364-74AFB747F0BD}" type="pres">
      <dgm:prSet presAssocID="{72CA57B0-6BAF-46E4-9A15-9AE8316867D5}" presName="negativeSpace" presStyleCnt="0"/>
      <dgm:spPr/>
    </dgm:pt>
    <dgm:pt modelId="{9965E025-3BFC-4D19-8329-2CD18E18D16A}" type="pres">
      <dgm:prSet presAssocID="{72CA57B0-6BAF-46E4-9A15-9AE8316867D5}" presName="childText" presStyleLbl="conFgAcc1" presStyleIdx="1" presStyleCnt="7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026E257F-C731-4EA8-985E-46BAA74EBE1F}" type="pres">
      <dgm:prSet presAssocID="{E4F3049B-D649-4A4F-A6E0-6945005C654B}" presName="spaceBetweenRectangles" presStyleCnt="0"/>
      <dgm:spPr/>
    </dgm:pt>
    <dgm:pt modelId="{71D7D4A1-6561-48FF-A940-FE3B898E06AC}" type="pres">
      <dgm:prSet presAssocID="{4DECC759-2058-46F3-AAE1-A56B75656DFA}" presName="parentLin" presStyleCnt="0"/>
      <dgm:spPr/>
    </dgm:pt>
    <dgm:pt modelId="{FD017F60-5155-4825-B931-DAC2DB71DEFE}" type="pres">
      <dgm:prSet presAssocID="{4DECC759-2058-46F3-AAE1-A56B75656DFA}" presName="parentLeftMargin" presStyleLbl="node1" presStyleIdx="1" presStyleCnt="7"/>
      <dgm:spPr/>
      <dgm:t>
        <a:bodyPr/>
        <a:lstStyle/>
        <a:p>
          <a:endParaRPr lang="es-CO"/>
        </a:p>
      </dgm:t>
    </dgm:pt>
    <dgm:pt modelId="{CB7C9660-7A04-49C9-A897-DCD71DE54E9D}" type="pres">
      <dgm:prSet presAssocID="{4DECC759-2058-46F3-AAE1-A56B75656DFA}" presName="parentText" presStyleLbl="node1" presStyleIdx="2" presStyleCnt="7" custScaleX="142857" custScaleY="166346">
        <dgm:presLayoutVars>
          <dgm:chMax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83949D5C-E814-4248-B754-B8F02AD6E94E}" type="pres">
      <dgm:prSet presAssocID="{4DECC759-2058-46F3-AAE1-A56B75656DFA}" presName="negativeSpace" presStyleCnt="0"/>
      <dgm:spPr/>
    </dgm:pt>
    <dgm:pt modelId="{8322EBE5-CADA-4944-9534-12D233E2B200}" type="pres">
      <dgm:prSet presAssocID="{4DECC759-2058-46F3-AAE1-A56B75656DFA}" presName="childText" presStyleLbl="conFgAcc1" presStyleIdx="2" presStyleCnt="7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CC996626-2627-4AD9-853B-108E38A07C1F}" type="pres">
      <dgm:prSet presAssocID="{EAEC1021-9C48-4F68-8920-439FE7C05477}" presName="spaceBetweenRectangles" presStyleCnt="0"/>
      <dgm:spPr/>
    </dgm:pt>
    <dgm:pt modelId="{1BA92B9B-6B8F-4AFE-BC51-FE982878796C}" type="pres">
      <dgm:prSet presAssocID="{7B220B94-586A-4106-A56D-79FF963B0493}" presName="parentLin" presStyleCnt="0"/>
      <dgm:spPr/>
    </dgm:pt>
    <dgm:pt modelId="{17855893-4466-4445-A150-02731A2C877B}" type="pres">
      <dgm:prSet presAssocID="{7B220B94-586A-4106-A56D-79FF963B0493}" presName="parentLeftMargin" presStyleLbl="node1" presStyleIdx="2" presStyleCnt="7"/>
      <dgm:spPr/>
      <dgm:t>
        <a:bodyPr/>
        <a:lstStyle/>
        <a:p>
          <a:endParaRPr lang="es-CO"/>
        </a:p>
      </dgm:t>
    </dgm:pt>
    <dgm:pt modelId="{CCC0A1A9-DA02-4855-BD44-E740F0A2ABF1}" type="pres">
      <dgm:prSet presAssocID="{7B220B94-586A-4106-A56D-79FF963B0493}" presName="parentText" presStyleLbl="node1" presStyleIdx="3" presStyleCnt="7" custScaleX="142857" custScaleY="148914">
        <dgm:presLayoutVars>
          <dgm:chMax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DD70E7A7-D0D2-40DE-9C53-58D4AF93F179}" type="pres">
      <dgm:prSet presAssocID="{7B220B94-586A-4106-A56D-79FF963B0493}" presName="negativeSpace" presStyleCnt="0"/>
      <dgm:spPr/>
    </dgm:pt>
    <dgm:pt modelId="{7EFEAF0F-06A1-4DC7-B30C-B6450413C694}" type="pres">
      <dgm:prSet presAssocID="{7B220B94-586A-4106-A56D-79FF963B0493}" presName="childText" presStyleLbl="conFgAcc1" presStyleIdx="3" presStyleCnt="7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11CFE267-8604-4971-8DF9-9EBBB8F1700C}" type="pres">
      <dgm:prSet presAssocID="{A7812C33-3F52-4463-89E3-F39BC783DE20}" presName="spaceBetweenRectangles" presStyleCnt="0"/>
      <dgm:spPr/>
    </dgm:pt>
    <dgm:pt modelId="{9D5F6EA4-BB09-4776-9E8A-6ED4B083D88E}" type="pres">
      <dgm:prSet presAssocID="{7E8A644C-E7EE-47A4-90CC-C463BB5AA918}" presName="parentLin" presStyleCnt="0"/>
      <dgm:spPr/>
    </dgm:pt>
    <dgm:pt modelId="{F215C664-D37F-41A3-B80D-66B3EFF4930C}" type="pres">
      <dgm:prSet presAssocID="{7E8A644C-E7EE-47A4-90CC-C463BB5AA918}" presName="parentLeftMargin" presStyleLbl="node1" presStyleIdx="3" presStyleCnt="7"/>
      <dgm:spPr/>
      <dgm:t>
        <a:bodyPr/>
        <a:lstStyle/>
        <a:p>
          <a:endParaRPr lang="es-CO"/>
        </a:p>
      </dgm:t>
    </dgm:pt>
    <dgm:pt modelId="{5428477B-42B0-4A44-9653-7486882B1F60}" type="pres">
      <dgm:prSet presAssocID="{7E8A644C-E7EE-47A4-90CC-C463BB5AA918}" presName="parentText" presStyleLbl="node1" presStyleIdx="4" presStyleCnt="7" custScaleX="142857" custScaleY="148264">
        <dgm:presLayoutVars>
          <dgm:chMax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B170136A-2D44-46F6-95B6-27FCE86338EE}" type="pres">
      <dgm:prSet presAssocID="{7E8A644C-E7EE-47A4-90CC-C463BB5AA918}" presName="negativeSpace" presStyleCnt="0"/>
      <dgm:spPr/>
    </dgm:pt>
    <dgm:pt modelId="{7D8C65A8-9722-41C2-95CF-5CD26EAC4FC8}" type="pres">
      <dgm:prSet presAssocID="{7E8A644C-E7EE-47A4-90CC-C463BB5AA918}" presName="childText" presStyleLbl="conFgAcc1" presStyleIdx="4" presStyleCnt="7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2277AC82-4DA0-47BA-B105-BBAE2EE0381C}" type="pres">
      <dgm:prSet presAssocID="{C14B8014-76CD-4B10-8961-4DFA8529DE72}" presName="spaceBetweenRectangles" presStyleCnt="0"/>
      <dgm:spPr/>
    </dgm:pt>
    <dgm:pt modelId="{BFF7C461-1E92-408E-B253-AC1D0027FCF2}" type="pres">
      <dgm:prSet presAssocID="{FA989DEB-3DF0-4A39-8BCB-8B70F96CAF47}" presName="parentLin" presStyleCnt="0"/>
      <dgm:spPr/>
    </dgm:pt>
    <dgm:pt modelId="{8D77F933-F164-4C81-B6E4-26DD78949554}" type="pres">
      <dgm:prSet presAssocID="{FA989DEB-3DF0-4A39-8BCB-8B70F96CAF47}" presName="parentLeftMargin" presStyleLbl="node1" presStyleIdx="4" presStyleCnt="7"/>
      <dgm:spPr/>
      <dgm:t>
        <a:bodyPr/>
        <a:lstStyle/>
        <a:p>
          <a:endParaRPr lang="es-CO"/>
        </a:p>
      </dgm:t>
    </dgm:pt>
    <dgm:pt modelId="{B286DBB3-4744-4379-8D7D-33A6BD107A4D}" type="pres">
      <dgm:prSet presAssocID="{FA989DEB-3DF0-4A39-8BCB-8B70F96CAF47}" presName="parentText" presStyleLbl="node1" presStyleIdx="5" presStyleCnt="7" custScaleX="142857" custScaleY="137856">
        <dgm:presLayoutVars>
          <dgm:chMax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08D702F2-F0C6-421B-B34E-EFAE2E9A0C6F}" type="pres">
      <dgm:prSet presAssocID="{FA989DEB-3DF0-4A39-8BCB-8B70F96CAF47}" presName="negativeSpace" presStyleCnt="0"/>
      <dgm:spPr/>
    </dgm:pt>
    <dgm:pt modelId="{36744A09-453B-49FB-9FBD-C4EB6D2AC80E}" type="pres">
      <dgm:prSet presAssocID="{FA989DEB-3DF0-4A39-8BCB-8B70F96CAF47}" presName="childText" presStyleLbl="conFgAcc1" presStyleIdx="5" presStyleCnt="7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8FC32AD9-238D-4401-9055-206EB615D63A}" type="pres">
      <dgm:prSet presAssocID="{11676AE9-D93A-4D27-9752-532F9F784801}" presName="spaceBetweenRectangles" presStyleCnt="0"/>
      <dgm:spPr/>
    </dgm:pt>
    <dgm:pt modelId="{5DC18442-355B-4FA0-B96D-4A87F73A132B}" type="pres">
      <dgm:prSet presAssocID="{C51B27DF-C347-4EFA-8BE3-9E356E987342}" presName="parentLin" presStyleCnt="0"/>
      <dgm:spPr/>
    </dgm:pt>
    <dgm:pt modelId="{62AB388A-3CA6-4401-88C5-74E86C1A980C}" type="pres">
      <dgm:prSet presAssocID="{C51B27DF-C347-4EFA-8BE3-9E356E987342}" presName="parentLeftMargin" presStyleLbl="node1" presStyleIdx="5" presStyleCnt="7"/>
      <dgm:spPr/>
      <dgm:t>
        <a:bodyPr/>
        <a:lstStyle/>
        <a:p>
          <a:endParaRPr lang="es-CO"/>
        </a:p>
      </dgm:t>
    </dgm:pt>
    <dgm:pt modelId="{AEA7DB9F-F853-4CAB-B74E-FB76AAC4AC19}" type="pres">
      <dgm:prSet presAssocID="{C51B27DF-C347-4EFA-8BE3-9E356E987342}" presName="parentText" presStyleLbl="node1" presStyleIdx="6" presStyleCnt="7" custScaleX="142857" custScaleY="131643">
        <dgm:presLayoutVars>
          <dgm:chMax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E88E24D5-C436-4B9B-A837-06186A54A60F}" type="pres">
      <dgm:prSet presAssocID="{C51B27DF-C347-4EFA-8BE3-9E356E987342}" presName="negativeSpace" presStyleCnt="0"/>
      <dgm:spPr/>
    </dgm:pt>
    <dgm:pt modelId="{0AF70BA7-A014-4B74-8574-5391DA933523}" type="pres">
      <dgm:prSet presAssocID="{C51B27DF-C347-4EFA-8BE3-9E356E987342}" presName="childText" presStyleLbl="conFgAcc1" presStyleIdx="6" presStyleCnt="7">
        <dgm:presLayoutVars>
          <dgm:bulletEnabled val="1"/>
        </dgm:presLayoutVars>
      </dgm:prSet>
      <dgm:spPr/>
    </dgm:pt>
  </dgm:ptLst>
  <dgm:cxnLst>
    <dgm:cxn modelId="{83F1949E-878A-4C00-8A14-75B0B311D97A}" type="presOf" srcId="{7B220B94-586A-4106-A56D-79FF963B0493}" destId="{CCC0A1A9-DA02-4855-BD44-E740F0A2ABF1}" srcOrd="1" destOrd="0" presId="urn:microsoft.com/office/officeart/2005/8/layout/list1"/>
    <dgm:cxn modelId="{79114723-61A3-44CC-98C7-036B70A44776}" type="presOf" srcId="{4DECC759-2058-46F3-AAE1-A56B75656DFA}" destId="{CB7C9660-7A04-49C9-A897-DCD71DE54E9D}" srcOrd="1" destOrd="0" presId="urn:microsoft.com/office/officeart/2005/8/layout/list1"/>
    <dgm:cxn modelId="{F57E65F4-0FE4-48C5-96DD-90BF5882C440}" type="presOf" srcId="{FA989DEB-3DF0-4A39-8BCB-8B70F96CAF47}" destId="{8D77F933-F164-4C81-B6E4-26DD78949554}" srcOrd="0" destOrd="0" presId="urn:microsoft.com/office/officeart/2005/8/layout/list1"/>
    <dgm:cxn modelId="{35C7CD9F-840E-4926-AE40-01ED59DDA675}" type="presOf" srcId="{BA4E1D98-086E-4271-B67F-FDB031113032}" destId="{549CE8BC-5930-45A8-9D55-22BFE0C92699}" srcOrd="0" destOrd="0" presId="urn:microsoft.com/office/officeart/2005/8/layout/list1"/>
    <dgm:cxn modelId="{884806ED-114D-49E7-9250-83E6DD89403B}" srcId="{BA4E1D98-086E-4271-B67F-FDB031113032}" destId="{4DECC759-2058-46F3-AAE1-A56B75656DFA}" srcOrd="2" destOrd="0" parTransId="{B4DD8326-93D6-41EB-BF2E-EA932FBDA32C}" sibTransId="{EAEC1021-9C48-4F68-8920-439FE7C05477}"/>
    <dgm:cxn modelId="{9A317E01-2C47-4185-B7EE-921BF7A6DF1B}" srcId="{BA4E1D98-086E-4271-B67F-FDB031113032}" destId="{7E8A644C-E7EE-47A4-90CC-C463BB5AA918}" srcOrd="4" destOrd="0" parTransId="{5E2C5478-1ADD-4C93-ACAD-88AF9CA4DC47}" sibTransId="{C14B8014-76CD-4B10-8961-4DFA8529DE72}"/>
    <dgm:cxn modelId="{8E1D78ED-F960-4429-9245-E8A611FA3D72}" type="presOf" srcId="{72CA57B0-6BAF-46E4-9A15-9AE8316867D5}" destId="{5B256EDC-2AA3-43D4-97D5-70FC47B7E717}" srcOrd="0" destOrd="0" presId="urn:microsoft.com/office/officeart/2005/8/layout/list1"/>
    <dgm:cxn modelId="{2A64982F-025B-4467-90B8-532ACB69D92F}" type="presOf" srcId="{72CA57B0-6BAF-46E4-9A15-9AE8316867D5}" destId="{54239393-9DD6-4B8F-B7A9-13CD578B666B}" srcOrd="1" destOrd="0" presId="urn:microsoft.com/office/officeart/2005/8/layout/list1"/>
    <dgm:cxn modelId="{30DCC25E-5398-461F-BE7F-A30A218DF347}" type="presOf" srcId="{EED0AA73-807C-4BA7-9298-66F849C210A3}" destId="{890E5BED-C883-46C6-A817-C72ED9CB1A2F}" srcOrd="1" destOrd="0" presId="urn:microsoft.com/office/officeart/2005/8/layout/list1"/>
    <dgm:cxn modelId="{78991A55-6B69-4D55-B803-554A9099EF86}" type="presOf" srcId="{C51B27DF-C347-4EFA-8BE3-9E356E987342}" destId="{62AB388A-3CA6-4401-88C5-74E86C1A980C}" srcOrd="0" destOrd="0" presId="urn:microsoft.com/office/officeart/2005/8/layout/list1"/>
    <dgm:cxn modelId="{15932725-13CF-4E4F-A9C3-D284FC0E8915}" srcId="{BA4E1D98-086E-4271-B67F-FDB031113032}" destId="{7B220B94-586A-4106-A56D-79FF963B0493}" srcOrd="3" destOrd="0" parTransId="{5E4971F1-2BDD-47B7-9B4B-677E553F4729}" sibTransId="{A7812C33-3F52-4463-89E3-F39BC783DE20}"/>
    <dgm:cxn modelId="{CF654680-2580-496D-A290-4694828164C5}" type="presOf" srcId="{7B220B94-586A-4106-A56D-79FF963B0493}" destId="{17855893-4466-4445-A150-02731A2C877B}" srcOrd="0" destOrd="0" presId="urn:microsoft.com/office/officeart/2005/8/layout/list1"/>
    <dgm:cxn modelId="{8061B3B2-9971-4F47-BF27-64E0F4B5B566}" type="presOf" srcId="{C51B27DF-C347-4EFA-8BE3-9E356E987342}" destId="{AEA7DB9F-F853-4CAB-B74E-FB76AAC4AC19}" srcOrd="1" destOrd="0" presId="urn:microsoft.com/office/officeart/2005/8/layout/list1"/>
    <dgm:cxn modelId="{5266C852-53C5-43CB-8903-B01CCEE561E5}" type="presOf" srcId="{4DECC759-2058-46F3-AAE1-A56B75656DFA}" destId="{FD017F60-5155-4825-B931-DAC2DB71DEFE}" srcOrd="0" destOrd="0" presId="urn:microsoft.com/office/officeart/2005/8/layout/list1"/>
    <dgm:cxn modelId="{EA240D9C-9803-4C31-8402-588C1103CBB9}" type="presOf" srcId="{EED0AA73-807C-4BA7-9298-66F849C210A3}" destId="{433EB46D-C110-4472-9E1F-2B0597EE5585}" srcOrd="0" destOrd="0" presId="urn:microsoft.com/office/officeart/2005/8/layout/list1"/>
    <dgm:cxn modelId="{2CFDE759-3789-4DE8-8608-4B5AD1905B3C}" type="presOf" srcId="{7E8A644C-E7EE-47A4-90CC-C463BB5AA918}" destId="{5428477B-42B0-4A44-9653-7486882B1F60}" srcOrd="1" destOrd="0" presId="urn:microsoft.com/office/officeart/2005/8/layout/list1"/>
    <dgm:cxn modelId="{003A02DF-1342-4451-807B-11FA6FC7FDAE}" srcId="{BA4E1D98-086E-4271-B67F-FDB031113032}" destId="{EED0AA73-807C-4BA7-9298-66F849C210A3}" srcOrd="0" destOrd="0" parTransId="{7F622085-9364-4A3E-B3CC-17307144FDAD}" sibTransId="{30AA038B-9A9D-4316-8EDF-42C2D275E370}"/>
    <dgm:cxn modelId="{AFA27D17-9E82-4B1B-956E-84D936F837B9}" type="presOf" srcId="{7E8A644C-E7EE-47A4-90CC-C463BB5AA918}" destId="{F215C664-D37F-41A3-B80D-66B3EFF4930C}" srcOrd="0" destOrd="0" presId="urn:microsoft.com/office/officeart/2005/8/layout/list1"/>
    <dgm:cxn modelId="{FE21F1D4-E516-4AEF-B9ED-8F064DFEC1AD}" srcId="{BA4E1D98-086E-4271-B67F-FDB031113032}" destId="{FA989DEB-3DF0-4A39-8BCB-8B70F96CAF47}" srcOrd="5" destOrd="0" parTransId="{924D0C92-4BF8-43CC-B733-7C9103B3528F}" sibTransId="{11676AE9-D93A-4D27-9752-532F9F784801}"/>
    <dgm:cxn modelId="{F46D68D1-4C17-4CBF-867A-179FE62600BF}" type="presOf" srcId="{FA989DEB-3DF0-4A39-8BCB-8B70F96CAF47}" destId="{B286DBB3-4744-4379-8D7D-33A6BD107A4D}" srcOrd="1" destOrd="0" presId="urn:microsoft.com/office/officeart/2005/8/layout/list1"/>
    <dgm:cxn modelId="{B53D6C03-A71C-4577-A052-60F05BABC4B5}" srcId="{BA4E1D98-086E-4271-B67F-FDB031113032}" destId="{C51B27DF-C347-4EFA-8BE3-9E356E987342}" srcOrd="6" destOrd="0" parTransId="{56C69A0F-D0DA-4C0A-9CD0-0893A022DFD5}" sibTransId="{5993B5B2-D97D-47F8-8CA9-64EA79E0E358}"/>
    <dgm:cxn modelId="{8E32D22C-AF1F-4F77-9F62-C92FE12BC367}" srcId="{BA4E1D98-086E-4271-B67F-FDB031113032}" destId="{72CA57B0-6BAF-46E4-9A15-9AE8316867D5}" srcOrd="1" destOrd="0" parTransId="{EB871BFA-C993-4EA8-A628-BA738D400E84}" sibTransId="{E4F3049B-D649-4A4F-A6E0-6945005C654B}"/>
    <dgm:cxn modelId="{B33090EA-F95B-4775-9DD8-B66F77D819AE}" type="presParOf" srcId="{549CE8BC-5930-45A8-9D55-22BFE0C92699}" destId="{9D9AF39E-286F-46BC-B638-E7F55D4108A7}" srcOrd="0" destOrd="0" presId="urn:microsoft.com/office/officeart/2005/8/layout/list1"/>
    <dgm:cxn modelId="{5180AF0F-2D05-4178-9B66-E93F8B6E65CA}" type="presParOf" srcId="{9D9AF39E-286F-46BC-B638-E7F55D4108A7}" destId="{433EB46D-C110-4472-9E1F-2B0597EE5585}" srcOrd="0" destOrd="0" presId="urn:microsoft.com/office/officeart/2005/8/layout/list1"/>
    <dgm:cxn modelId="{52436A85-4DC5-4776-A40D-13BB8953B53D}" type="presParOf" srcId="{9D9AF39E-286F-46BC-B638-E7F55D4108A7}" destId="{890E5BED-C883-46C6-A817-C72ED9CB1A2F}" srcOrd="1" destOrd="0" presId="urn:microsoft.com/office/officeart/2005/8/layout/list1"/>
    <dgm:cxn modelId="{8C2E08F0-22BE-4C48-A704-80593D97E263}" type="presParOf" srcId="{549CE8BC-5930-45A8-9D55-22BFE0C92699}" destId="{00FC9CEA-F262-43F3-9DA5-5C708FB23ED8}" srcOrd="1" destOrd="0" presId="urn:microsoft.com/office/officeart/2005/8/layout/list1"/>
    <dgm:cxn modelId="{B69600D0-1010-4AD2-A138-1038E62E37E6}" type="presParOf" srcId="{549CE8BC-5930-45A8-9D55-22BFE0C92699}" destId="{6323E3D8-2809-4AD7-9E3A-559D61BBC1E6}" srcOrd="2" destOrd="0" presId="urn:microsoft.com/office/officeart/2005/8/layout/list1"/>
    <dgm:cxn modelId="{5649FEC6-0D94-4894-A354-BC34571B261B}" type="presParOf" srcId="{549CE8BC-5930-45A8-9D55-22BFE0C92699}" destId="{31D085E5-C9F8-4A1A-8B3E-5083B86BA351}" srcOrd="3" destOrd="0" presId="urn:microsoft.com/office/officeart/2005/8/layout/list1"/>
    <dgm:cxn modelId="{B04CF8BE-4052-472C-8E42-AFC36B09622B}" type="presParOf" srcId="{549CE8BC-5930-45A8-9D55-22BFE0C92699}" destId="{657F0A10-29B0-4DC6-86EB-A0839CA53F05}" srcOrd="4" destOrd="0" presId="urn:microsoft.com/office/officeart/2005/8/layout/list1"/>
    <dgm:cxn modelId="{2B7212E2-619B-419F-BC3B-8DD446A49FC6}" type="presParOf" srcId="{657F0A10-29B0-4DC6-86EB-A0839CA53F05}" destId="{5B256EDC-2AA3-43D4-97D5-70FC47B7E717}" srcOrd="0" destOrd="0" presId="urn:microsoft.com/office/officeart/2005/8/layout/list1"/>
    <dgm:cxn modelId="{BD1DA894-F2E8-4323-9EC6-8C504D8EF2E2}" type="presParOf" srcId="{657F0A10-29B0-4DC6-86EB-A0839CA53F05}" destId="{54239393-9DD6-4B8F-B7A9-13CD578B666B}" srcOrd="1" destOrd="0" presId="urn:microsoft.com/office/officeart/2005/8/layout/list1"/>
    <dgm:cxn modelId="{0AC1127C-4D25-4CB6-8AD4-FFED0531C426}" type="presParOf" srcId="{549CE8BC-5930-45A8-9D55-22BFE0C92699}" destId="{2CE34EEA-F04C-4C18-8364-74AFB747F0BD}" srcOrd="5" destOrd="0" presId="urn:microsoft.com/office/officeart/2005/8/layout/list1"/>
    <dgm:cxn modelId="{F5F288CF-69C8-42EF-8644-D576C67BE357}" type="presParOf" srcId="{549CE8BC-5930-45A8-9D55-22BFE0C92699}" destId="{9965E025-3BFC-4D19-8329-2CD18E18D16A}" srcOrd="6" destOrd="0" presId="urn:microsoft.com/office/officeart/2005/8/layout/list1"/>
    <dgm:cxn modelId="{B80B5539-F550-4A0E-85C4-CA4A03E341B3}" type="presParOf" srcId="{549CE8BC-5930-45A8-9D55-22BFE0C92699}" destId="{026E257F-C731-4EA8-985E-46BAA74EBE1F}" srcOrd="7" destOrd="0" presId="urn:microsoft.com/office/officeart/2005/8/layout/list1"/>
    <dgm:cxn modelId="{93EEAA0A-7117-4DEE-BED8-5D6B31C09789}" type="presParOf" srcId="{549CE8BC-5930-45A8-9D55-22BFE0C92699}" destId="{71D7D4A1-6561-48FF-A940-FE3B898E06AC}" srcOrd="8" destOrd="0" presId="urn:microsoft.com/office/officeart/2005/8/layout/list1"/>
    <dgm:cxn modelId="{EDA0D200-26AB-49E9-8D6E-FBCC3DE25019}" type="presParOf" srcId="{71D7D4A1-6561-48FF-A940-FE3B898E06AC}" destId="{FD017F60-5155-4825-B931-DAC2DB71DEFE}" srcOrd="0" destOrd="0" presId="urn:microsoft.com/office/officeart/2005/8/layout/list1"/>
    <dgm:cxn modelId="{1624266E-D8FD-42F5-AD60-5FE40524172F}" type="presParOf" srcId="{71D7D4A1-6561-48FF-A940-FE3B898E06AC}" destId="{CB7C9660-7A04-49C9-A897-DCD71DE54E9D}" srcOrd="1" destOrd="0" presId="urn:microsoft.com/office/officeart/2005/8/layout/list1"/>
    <dgm:cxn modelId="{D8E6109C-7884-4084-B322-0F8E2C07A7FB}" type="presParOf" srcId="{549CE8BC-5930-45A8-9D55-22BFE0C92699}" destId="{83949D5C-E814-4248-B754-B8F02AD6E94E}" srcOrd="9" destOrd="0" presId="urn:microsoft.com/office/officeart/2005/8/layout/list1"/>
    <dgm:cxn modelId="{27FC12DE-F745-4827-800D-22E5EACC50D7}" type="presParOf" srcId="{549CE8BC-5930-45A8-9D55-22BFE0C92699}" destId="{8322EBE5-CADA-4944-9534-12D233E2B200}" srcOrd="10" destOrd="0" presId="urn:microsoft.com/office/officeart/2005/8/layout/list1"/>
    <dgm:cxn modelId="{86D71A1B-9A32-4A00-89DE-517C6A681FD0}" type="presParOf" srcId="{549CE8BC-5930-45A8-9D55-22BFE0C92699}" destId="{CC996626-2627-4AD9-853B-108E38A07C1F}" srcOrd="11" destOrd="0" presId="urn:microsoft.com/office/officeart/2005/8/layout/list1"/>
    <dgm:cxn modelId="{75699853-A747-4F72-9026-62D609CB1DCF}" type="presParOf" srcId="{549CE8BC-5930-45A8-9D55-22BFE0C92699}" destId="{1BA92B9B-6B8F-4AFE-BC51-FE982878796C}" srcOrd="12" destOrd="0" presId="urn:microsoft.com/office/officeart/2005/8/layout/list1"/>
    <dgm:cxn modelId="{D9F67C88-4382-463E-B44F-536F722CF1DD}" type="presParOf" srcId="{1BA92B9B-6B8F-4AFE-BC51-FE982878796C}" destId="{17855893-4466-4445-A150-02731A2C877B}" srcOrd="0" destOrd="0" presId="urn:microsoft.com/office/officeart/2005/8/layout/list1"/>
    <dgm:cxn modelId="{F9DCD9A1-C693-4E23-A766-288C93AF829F}" type="presParOf" srcId="{1BA92B9B-6B8F-4AFE-BC51-FE982878796C}" destId="{CCC0A1A9-DA02-4855-BD44-E740F0A2ABF1}" srcOrd="1" destOrd="0" presId="urn:microsoft.com/office/officeart/2005/8/layout/list1"/>
    <dgm:cxn modelId="{BA64293B-A3B9-4BA8-89BC-ADA4F12D2866}" type="presParOf" srcId="{549CE8BC-5930-45A8-9D55-22BFE0C92699}" destId="{DD70E7A7-D0D2-40DE-9C53-58D4AF93F179}" srcOrd="13" destOrd="0" presId="urn:microsoft.com/office/officeart/2005/8/layout/list1"/>
    <dgm:cxn modelId="{354E7495-5245-4488-B08A-E52816DDE6F6}" type="presParOf" srcId="{549CE8BC-5930-45A8-9D55-22BFE0C92699}" destId="{7EFEAF0F-06A1-4DC7-B30C-B6450413C694}" srcOrd="14" destOrd="0" presId="urn:microsoft.com/office/officeart/2005/8/layout/list1"/>
    <dgm:cxn modelId="{88A869E9-4C7C-4985-B076-C159C2FECB69}" type="presParOf" srcId="{549CE8BC-5930-45A8-9D55-22BFE0C92699}" destId="{11CFE267-8604-4971-8DF9-9EBBB8F1700C}" srcOrd="15" destOrd="0" presId="urn:microsoft.com/office/officeart/2005/8/layout/list1"/>
    <dgm:cxn modelId="{8A310133-E44B-4247-B32D-B6C78C8C0BDB}" type="presParOf" srcId="{549CE8BC-5930-45A8-9D55-22BFE0C92699}" destId="{9D5F6EA4-BB09-4776-9E8A-6ED4B083D88E}" srcOrd="16" destOrd="0" presId="urn:microsoft.com/office/officeart/2005/8/layout/list1"/>
    <dgm:cxn modelId="{9BD9B763-D0B0-4036-AA44-E0B80453B488}" type="presParOf" srcId="{9D5F6EA4-BB09-4776-9E8A-6ED4B083D88E}" destId="{F215C664-D37F-41A3-B80D-66B3EFF4930C}" srcOrd="0" destOrd="0" presId="urn:microsoft.com/office/officeart/2005/8/layout/list1"/>
    <dgm:cxn modelId="{156753BC-F77F-4049-902D-E8C3611806FE}" type="presParOf" srcId="{9D5F6EA4-BB09-4776-9E8A-6ED4B083D88E}" destId="{5428477B-42B0-4A44-9653-7486882B1F60}" srcOrd="1" destOrd="0" presId="urn:microsoft.com/office/officeart/2005/8/layout/list1"/>
    <dgm:cxn modelId="{1502B428-9BD4-43EF-A016-8540EBC4B9F9}" type="presParOf" srcId="{549CE8BC-5930-45A8-9D55-22BFE0C92699}" destId="{B170136A-2D44-46F6-95B6-27FCE86338EE}" srcOrd="17" destOrd="0" presId="urn:microsoft.com/office/officeart/2005/8/layout/list1"/>
    <dgm:cxn modelId="{995DFA96-2903-4B25-BB84-51FF179ACF26}" type="presParOf" srcId="{549CE8BC-5930-45A8-9D55-22BFE0C92699}" destId="{7D8C65A8-9722-41C2-95CF-5CD26EAC4FC8}" srcOrd="18" destOrd="0" presId="urn:microsoft.com/office/officeart/2005/8/layout/list1"/>
    <dgm:cxn modelId="{F7710B93-C16A-49DA-8D2F-61508AEC24DD}" type="presParOf" srcId="{549CE8BC-5930-45A8-9D55-22BFE0C92699}" destId="{2277AC82-4DA0-47BA-B105-BBAE2EE0381C}" srcOrd="19" destOrd="0" presId="urn:microsoft.com/office/officeart/2005/8/layout/list1"/>
    <dgm:cxn modelId="{6CFEFBFD-4A3D-409D-8D36-FB13E9DB7D75}" type="presParOf" srcId="{549CE8BC-5930-45A8-9D55-22BFE0C92699}" destId="{BFF7C461-1E92-408E-B253-AC1D0027FCF2}" srcOrd="20" destOrd="0" presId="urn:microsoft.com/office/officeart/2005/8/layout/list1"/>
    <dgm:cxn modelId="{8621CB66-8344-4F79-8D47-3911815F5CA3}" type="presParOf" srcId="{BFF7C461-1E92-408E-B253-AC1D0027FCF2}" destId="{8D77F933-F164-4C81-B6E4-26DD78949554}" srcOrd="0" destOrd="0" presId="urn:microsoft.com/office/officeart/2005/8/layout/list1"/>
    <dgm:cxn modelId="{FC897804-BCAA-4E9A-B5FD-F2E1B0517DDF}" type="presParOf" srcId="{BFF7C461-1E92-408E-B253-AC1D0027FCF2}" destId="{B286DBB3-4744-4379-8D7D-33A6BD107A4D}" srcOrd="1" destOrd="0" presId="urn:microsoft.com/office/officeart/2005/8/layout/list1"/>
    <dgm:cxn modelId="{1DA357FF-789E-4B52-9978-C6E3C96D6F87}" type="presParOf" srcId="{549CE8BC-5930-45A8-9D55-22BFE0C92699}" destId="{08D702F2-F0C6-421B-B34E-EFAE2E9A0C6F}" srcOrd="21" destOrd="0" presId="urn:microsoft.com/office/officeart/2005/8/layout/list1"/>
    <dgm:cxn modelId="{4931879A-8392-48A7-BBDA-05365BDCEF89}" type="presParOf" srcId="{549CE8BC-5930-45A8-9D55-22BFE0C92699}" destId="{36744A09-453B-49FB-9FBD-C4EB6D2AC80E}" srcOrd="22" destOrd="0" presId="urn:microsoft.com/office/officeart/2005/8/layout/list1"/>
    <dgm:cxn modelId="{CBF745EC-6DD5-41BB-BA52-331C5EB718C3}" type="presParOf" srcId="{549CE8BC-5930-45A8-9D55-22BFE0C92699}" destId="{8FC32AD9-238D-4401-9055-206EB615D63A}" srcOrd="23" destOrd="0" presId="urn:microsoft.com/office/officeart/2005/8/layout/list1"/>
    <dgm:cxn modelId="{9B81C1B3-D314-4665-B454-72FC1496F114}" type="presParOf" srcId="{549CE8BC-5930-45A8-9D55-22BFE0C92699}" destId="{5DC18442-355B-4FA0-B96D-4A87F73A132B}" srcOrd="24" destOrd="0" presId="urn:microsoft.com/office/officeart/2005/8/layout/list1"/>
    <dgm:cxn modelId="{55A98DEC-B996-48A0-B6FA-C17A8EE2EB60}" type="presParOf" srcId="{5DC18442-355B-4FA0-B96D-4A87F73A132B}" destId="{62AB388A-3CA6-4401-88C5-74E86C1A980C}" srcOrd="0" destOrd="0" presId="urn:microsoft.com/office/officeart/2005/8/layout/list1"/>
    <dgm:cxn modelId="{888CDE08-B327-4E30-B00E-85BB2B849047}" type="presParOf" srcId="{5DC18442-355B-4FA0-B96D-4A87F73A132B}" destId="{AEA7DB9F-F853-4CAB-B74E-FB76AAC4AC19}" srcOrd="1" destOrd="0" presId="urn:microsoft.com/office/officeart/2005/8/layout/list1"/>
    <dgm:cxn modelId="{6006636E-A88F-4A64-9329-5BBB8CA0DDD6}" type="presParOf" srcId="{549CE8BC-5930-45A8-9D55-22BFE0C92699}" destId="{E88E24D5-C436-4B9B-A837-06186A54A60F}" srcOrd="25" destOrd="0" presId="urn:microsoft.com/office/officeart/2005/8/layout/list1"/>
    <dgm:cxn modelId="{17568344-CFE3-4160-8CEF-7F6530A98392}" type="presParOf" srcId="{549CE8BC-5930-45A8-9D55-22BFE0C92699}" destId="{0AF70BA7-A014-4B74-8574-5391DA933523}" srcOrd="2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A4E1D98-086E-4271-B67F-FDB031113032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EED0AA73-807C-4BA7-9298-66F849C210A3}">
      <dgm:prSet phldrT="[Texto]" custT="1"/>
      <dgm:sp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2700000" scaled="0"/>
        </a:gradFill>
      </dgm:spPr>
      <dgm:t>
        <a:bodyPr/>
        <a:lstStyle/>
        <a:p>
          <a:pPr algn="ctr"/>
          <a:r>
            <a:rPr lang="es-ES" sz="24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Programa estratégico de cadenas de valor en el Caribe, con el apoyo de Ecopetrol</a:t>
          </a:r>
          <a:endParaRPr lang="es-ES" sz="2400" b="1" i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F622085-9364-4A3E-B3CC-17307144FDAD}" type="parTrans" cxnId="{003A02DF-1342-4451-807B-11FA6FC7FDAE}">
      <dgm:prSet/>
      <dgm:spPr/>
      <dgm:t>
        <a:bodyPr/>
        <a:lstStyle/>
        <a:p>
          <a:endParaRPr lang="es-ES"/>
        </a:p>
      </dgm:t>
    </dgm:pt>
    <dgm:pt modelId="{30AA038B-9A9D-4316-8EDF-42C2D275E370}" type="sibTrans" cxnId="{003A02DF-1342-4451-807B-11FA6FC7FDAE}">
      <dgm:prSet/>
      <dgm:spPr/>
      <dgm:t>
        <a:bodyPr/>
        <a:lstStyle/>
        <a:p>
          <a:endParaRPr lang="es-ES"/>
        </a:p>
      </dgm:t>
    </dgm:pt>
    <dgm:pt modelId="{72CA57B0-6BAF-46E4-9A15-9AE8316867D5}">
      <dgm:prSet phldrT="[Texto]" custT="1"/>
      <dgm:spPr>
        <a:gradFill rotWithShape="0">
          <a:gsLst>
            <a:gs pos="0">
              <a:srgbClr val="92D050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0"/>
        </a:gradFill>
      </dgm:spPr>
      <dgm:t>
        <a:bodyPr/>
        <a:lstStyle/>
        <a:p>
          <a:pPr algn="just"/>
          <a:r>
            <a:rPr lang="es-ES" sz="18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Organizamos una red de 21 organizaciones de productores de ñame en 2 departamentos</a:t>
          </a:r>
          <a:endParaRPr lang="es-ES" sz="1800" dirty="0">
            <a:solidFill>
              <a:srgbClr val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EB871BFA-C993-4EA8-A628-BA738D400E84}" type="parTrans" cxnId="{8E32D22C-AF1F-4F77-9F62-C92FE12BC367}">
      <dgm:prSet/>
      <dgm:spPr/>
      <dgm:t>
        <a:bodyPr/>
        <a:lstStyle/>
        <a:p>
          <a:endParaRPr lang="es-ES"/>
        </a:p>
      </dgm:t>
    </dgm:pt>
    <dgm:pt modelId="{E4F3049B-D649-4A4F-A6E0-6945005C654B}" type="sibTrans" cxnId="{8E32D22C-AF1F-4F77-9F62-C92FE12BC367}">
      <dgm:prSet/>
      <dgm:spPr/>
      <dgm:t>
        <a:bodyPr/>
        <a:lstStyle/>
        <a:p>
          <a:endParaRPr lang="es-ES"/>
        </a:p>
      </dgm:t>
    </dgm:pt>
    <dgm:pt modelId="{FA989DEB-3DF0-4A39-8BCB-8B70F96CAF47}">
      <dgm:prSet phldrT="[Texto]" custT="1"/>
      <dgm:spPr>
        <a:gradFill rotWithShape="0">
          <a:gsLst>
            <a:gs pos="0">
              <a:srgbClr val="92D050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0"/>
        </a:gradFill>
      </dgm:spPr>
      <dgm:t>
        <a:bodyPr/>
        <a:lstStyle/>
        <a:p>
          <a:pPr algn="just"/>
          <a:r>
            <a:rPr lang="es-CO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Estamos fortaleciendo nuestras alianzas comerciales y buscando nuevos mercados y nuevos negocios para todas las organizaciones de la Red</a:t>
          </a:r>
          <a:endParaRPr lang="es-ES" sz="1800" dirty="0">
            <a:latin typeface="Times New Roman" pitchFamily="18" charset="0"/>
            <a:cs typeface="Times New Roman" pitchFamily="18" charset="0"/>
          </a:endParaRPr>
        </a:p>
      </dgm:t>
    </dgm:pt>
    <dgm:pt modelId="{924D0C92-4BF8-43CC-B733-7C9103B3528F}" type="parTrans" cxnId="{FE21F1D4-E516-4AEF-B9ED-8F064DFEC1AD}">
      <dgm:prSet/>
      <dgm:spPr/>
      <dgm:t>
        <a:bodyPr/>
        <a:lstStyle/>
        <a:p>
          <a:endParaRPr lang="es-ES"/>
        </a:p>
      </dgm:t>
    </dgm:pt>
    <dgm:pt modelId="{11676AE9-D93A-4D27-9752-532F9F784801}" type="sibTrans" cxnId="{FE21F1D4-E516-4AEF-B9ED-8F064DFEC1AD}">
      <dgm:prSet/>
      <dgm:spPr/>
      <dgm:t>
        <a:bodyPr/>
        <a:lstStyle/>
        <a:p>
          <a:endParaRPr lang="es-ES"/>
        </a:p>
      </dgm:t>
    </dgm:pt>
    <dgm:pt modelId="{C51B27DF-C347-4EFA-8BE3-9E356E987342}">
      <dgm:prSet phldrT="[Texto]" custT="1"/>
      <dgm:spPr>
        <a:gradFill rotWithShape="0">
          <a:gsLst>
            <a:gs pos="0">
              <a:srgbClr val="92D050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0"/>
        </a:gradFill>
      </dgm:spPr>
      <dgm:t>
        <a:bodyPr/>
        <a:lstStyle/>
        <a:p>
          <a:pPr algn="just"/>
          <a:r>
            <a:rPr lang="es-ES" sz="18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Estamos</a:t>
          </a:r>
          <a:r>
            <a:rPr lang="es-ES" sz="1800" baseline="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ayudando a recuperarse a los productores afectados por la Ola Invernal </a:t>
          </a:r>
          <a:endParaRPr lang="es-ES" sz="1800" dirty="0">
            <a:solidFill>
              <a:srgbClr val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56C69A0F-D0DA-4C0A-9CD0-0893A022DFD5}" type="parTrans" cxnId="{B53D6C03-A71C-4577-A052-60F05BABC4B5}">
      <dgm:prSet/>
      <dgm:spPr/>
      <dgm:t>
        <a:bodyPr/>
        <a:lstStyle/>
        <a:p>
          <a:endParaRPr lang="es-ES"/>
        </a:p>
      </dgm:t>
    </dgm:pt>
    <dgm:pt modelId="{5993B5B2-D97D-47F8-8CA9-64EA79E0E358}" type="sibTrans" cxnId="{B53D6C03-A71C-4577-A052-60F05BABC4B5}">
      <dgm:prSet/>
      <dgm:spPr/>
      <dgm:t>
        <a:bodyPr/>
        <a:lstStyle/>
        <a:p>
          <a:endParaRPr lang="es-ES"/>
        </a:p>
      </dgm:t>
    </dgm:pt>
    <dgm:pt modelId="{4DECC759-2058-46F3-AAE1-A56B75656DFA}">
      <dgm:prSet custT="1"/>
      <dgm:spPr>
        <a:gradFill rotWithShape="0">
          <a:gsLst>
            <a:gs pos="0">
              <a:srgbClr val="92D050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0"/>
        </a:gradFill>
      </dgm:spPr>
      <dgm:t>
        <a:bodyPr/>
        <a:lstStyle/>
        <a:p>
          <a:pPr algn="just"/>
          <a:r>
            <a:rPr lang="es-ES" sz="18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Estamos</a:t>
          </a:r>
          <a:r>
            <a:rPr lang="es-ES" sz="1800" baseline="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ampliando la red a otros 4 departamentos del Caribe</a:t>
          </a:r>
          <a:endParaRPr lang="es-ES" sz="1800" dirty="0">
            <a:solidFill>
              <a:srgbClr val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4DD8326-93D6-41EB-BF2E-EA932FBDA32C}" type="parTrans" cxnId="{884806ED-114D-49E7-9250-83E6DD89403B}">
      <dgm:prSet/>
      <dgm:spPr/>
      <dgm:t>
        <a:bodyPr/>
        <a:lstStyle/>
        <a:p>
          <a:endParaRPr lang="es-ES"/>
        </a:p>
      </dgm:t>
    </dgm:pt>
    <dgm:pt modelId="{EAEC1021-9C48-4F68-8920-439FE7C05477}" type="sibTrans" cxnId="{884806ED-114D-49E7-9250-83E6DD89403B}">
      <dgm:prSet/>
      <dgm:spPr/>
      <dgm:t>
        <a:bodyPr/>
        <a:lstStyle/>
        <a:p>
          <a:endParaRPr lang="es-ES"/>
        </a:p>
      </dgm:t>
    </dgm:pt>
    <dgm:pt modelId="{7B220B94-586A-4106-A56D-79FF963B0493}">
      <dgm:prSet custT="1"/>
      <dgm:spPr>
        <a:gradFill rotWithShape="0">
          <a:gsLst>
            <a:gs pos="0">
              <a:srgbClr val="92D050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0"/>
        </a:gradFill>
      </dgm:spPr>
      <dgm:t>
        <a:bodyPr/>
        <a:lstStyle/>
        <a:p>
          <a:pPr algn="just"/>
          <a:r>
            <a:rPr lang="es-CO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Estamos ayudando a fortalecer las nuevas organizaciones de productores y a organizar nuevas comunidades</a:t>
          </a:r>
          <a:endParaRPr lang="es-ES" sz="1800" dirty="0">
            <a:latin typeface="Times New Roman" pitchFamily="18" charset="0"/>
            <a:cs typeface="Times New Roman" pitchFamily="18" charset="0"/>
          </a:endParaRPr>
        </a:p>
      </dgm:t>
    </dgm:pt>
    <dgm:pt modelId="{5E4971F1-2BDD-47B7-9B4B-677E553F4729}" type="parTrans" cxnId="{15932725-13CF-4E4F-A9C3-D284FC0E8915}">
      <dgm:prSet/>
      <dgm:spPr/>
      <dgm:t>
        <a:bodyPr/>
        <a:lstStyle/>
        <a:p>
          <a:endParaRPr lang="es-ES"/>
        </a:p>
      </dgm:t>
    </dgm:pt>
    <dgm:pt modelId="{A7812C33-3F52-4463-89E3-F39BC783DE20}" type="sibTrans" cxnId="{15932725-13CF-4E4F-A9C3-D284FC0E8915}">
      <dgm:prSet/>
      <dgm:spPr/>
      <dgm:t>
        <a:bodyPr/>
        <a:lstStyle/>
        <a:p>
          <a:endParaRPr lang="es-ES"/>
        </a:p>
      </dgm:t>
    </dgm:pt>
    <dgm:pt modelId="{7E8A644C-E7EE-47A4-90CC-C463BB5AA918}">
      <dgm:prSet custT="1"/>
      <dgm:spPr>
        <a:gradFill rotWithShape="0">
          <a:gsLst>
            <a:gs pos="0">
              <a:srgbClr val="92D050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0"/>
        </a:gradFill>
      </dgm:spPr>
      <dgm:t>
        <a:bodyPr/>
        <a:lstStyle/>
        <a:p>
          <a:pPr algn="just"/>
          <a:r>
            <a:rPr lang="es-CO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Estamos escalando y difundiendo las tecnologías que desarrollamos para que las adopten todos los productores de la red</a:t>
          </a:r>
          <a:endParaRPr lang="es-ES" sz="1800" dirty="0">
            <a:latin typeface="Times New Roman" pitchFamily="18" charset="0"/>
            <a:cs typeface="Times New Roman" pitchFamily="18" charset="0"/>
          </a:endParaRPr>
        </a:p>
      </dgm:t>
    </dgm:pt>
    <dgm:pt modelId="{5E2C5478-1ADD-4C93-ACAD-88AF9CA4DC47}" type="parTrans" cxnId="{9A317E01-2C47-4185-B7EE-921BF7A6DF1B}">
      <dgm:prSet/>
      <dgm:spPr/>
      <dgm:t>
        <a:bodyPr/>
        <a:lstStyle/>
        <a:p>
          <a:endParaRPr lang="es-ES"/>
        </a:p>
      </dgm:t>
    </dgm:pt>
    <dgm:pt modelId="{C14B8014-76CD-4B10-8961-4DFA8529DE72}" type="sibTrans" cxnId="{9A317E01-2C47-4185-B7EE-921BF7A6DF1B}">
      <dgm:prSet/>
      <dgm:spPr/>
      <dgm:t>
        <a:bodyPr/>
        <a:lstStyle/>
        <a:p>
          <a:endParaRPr lang="es-ES"/>
        </a:p>
      </dgm:t>
    </dgm:pt>
    <dgm:pt modelId="{549CE8BC-5930-45A8-9D55-22BFE0C92699}" type="pres">
      <dgm:prSet presAssocID="{BA4E1D98-086E-4271-B67F-FDB03111303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CO"/>
        </a:p>
      </dgm:t>
    </dgm:pt>
    <dgm:pt modelId="{9D9AF39E-286F-46BC-B638-E7F55D4108A7}" type="pres">
      <dgm:prSet presAssocID="{EED0AA73-807C-4BA7-9298-66F849C210A3}" presName="parentLin" presStyleCnt="0"/>
      <dgm:spPr/>
    </dgm:pt>
    <dgm:pt modelId="{433EB46D-C110-4472-9E1F-2B0597EE5585}" type="pres">
      <dgm:prSet presAssocID="{EED0AA73-807C-4BA7-9298-66F849C210A3}" presName="parentLeftMargin" presStyleLbl="node1" presStyleIdx="0" presStyleCnt="7"/>
      <dgm:spPr/>
      <dgm:t>
        <a:bodyPr/>
        <a:lstStyle/>
        <a:p>
          <a:endParaRPr lang="es-CO"/>
        </a:p>
      </dgm:t>
    </dgm:pt>
    <dgm:pt modelId="{890E5BED-C883-46C6-A817-C72ED9CB1A2F}" type="pres">
      <dgm:prSet presAssocID="{EED0AA73-807C-4BA7-9298-66F849C210A3}" presName="parentText" presStyleLbl="node1" presStyleIdx="0" presStyleCnt="7" custScaleX="123849" custScaleY="201015">
        <dgm:presLayoutVars>
          <dgm:chMax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00FC9CEA-F262-43F3-9DA5-5C708FB23ED8}" type="pres">
      <dgm:prSet presAssocID="{EED0AA73-807C-4BA7-9298-66F849C210A3}" presName="negativeSpace" presStyleCnt="0"/>
      <dgm:spPr/>
    </dgm:pt>
    <dgm:pt modelId="{6323E3D8-2809-4AD7-9E3A-559D61BBC1E6}" type="pres">
      <dgm:prSet presAssocID="{EED0AA73-807C-4BA7-9298-66F849C210A3}" presName="childText" presStyleLbl="conFgAcc1" presStyleIdx="0" presStyleCnt="7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31D085E5-C9F8-4A1A-8B3E-5083B86BA351}" type="pres">
      <dgm:prSet presAssocID="{30AA038B-9A9D-4316-8EDF-42C2D275E370}" presName="spaceBetweenRectangles" presStyleCnt="0"/>
      <dgm:spPr/>
    </dgm:pt>
    <dgm:pt modelId="{657F0A10-29B0-4DC6-86EB-A0839CA53F05}" type="pres">
      <dgm:prSet presAssocID="{72CA57B0-6BAF-46E4-9A15-9AE8316867D5}" presName="parentLin" presStyleCnt="0"/>
      <dgm:spPr/>
    </dgm:pt>
    <dgm:pt modelId="{5B256EDC-2AA3-43D4-97D5-70FC47B7E717}" type="pres">
      <dgm:prSet presAssocID="{72CA57B0-6BAF-46E4-9A15-9AE8316867D5}" presName="parentLeftMargin" presStyleLbl="node1" presStyleIdx="0" presStyleCnt="7"/>
      <dgm:spPr/>
      <dgm:t>
        <a:bodyPr/>
        <a:lstStyle/>
        <a:p>
          <a:endParaRPr lang="es-CO"/>
        </a:p>
      </dgm:t>
    </dgm:pt>
    <dgm:pt modelId="{54239393-9DD6-4B8F-B7A9-13CD578B666B}" type="pres">
      <dgm:prSet presAssocID="{72CA57B0-6BAF-46E4-9A15-9AE8316867D5}" presName="parentText" presStyleLbl="node1" presStyleIdx="1" presStyleCnt="7" custScaleX="142857" custScaleY="149088">
        <dgm:presLayoutVars>
          <dgm:chMax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2CE34EEA-F04C-4C18-8364-74AFB747F0BD}" type="pres">
      <dgm:prSet presAssocID="{72CA57B0-6BAF-46E4-9A15-9AE8316867D5}" presName="negativeSpace" presStyleCnt="0"/>
      <dgm:spPr/>
    </dgm:pt>
    <dgm:pt modelId="{9965E025-3BFC-4D19-8329-2CD18E18D16A}" type="pres">
      <dgm:prSet presAssocID="{72CA57B0-6BAF-46E4-9A15-9AE8316867D5}" presName="childText" presStyleLbl="conFgAcc1" presStyleIdx="1" presStyleCnt="7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026E257F-C731-4EA8-985E-46BAA74EBE1F}" type="pres">
      <dgm:prSet presAssocID="{E4F3049B-D649-4A4F-A6E0-6945005C654B}" presName="spaceBetweenRectangles" presStyleCnt="0"/>
      <dgm:spPr/>
    </dgm:pt>
    <dgm:pt modelId="{71D7D4A1-6561-48FF-A940-FE3B898E06AC}" type="pres">
      <dgm:prSet presAssocID="{4DECC759-2058-46F3-AAE1-A56B75656DFA}" presName="parentLin" presStyleCnt="0"/>
      <dgm:spPr/>
    </dgm:pt>
    <dgm:pt modelId="{FD017F60-5155-4825-B931-DAC2DB71DEFE}" type="pres">
      <dgm:prSet presAssocID="{4DECC759-2058-46F3-AAE1-A56B75656DFA}" presName="parentLeftMargin" presStyleLbl="node1" presStyleIdx="1" presStyleCnt="7"/>
      <dgm:spPr/>
      <dgm:t>
        <a:bodyPr/>
        <a:lstStyle/>
        <a:p>
          <a:endParaRPr lang="es-CO"/>
        </a:p>
      </dgm:t>
    </dgm:pt>
    <dgm:pt modelId="{CB7C9660-7A04-49C9-A897-DCD71DE54E9D}" type="pres">
      <dgm:prSet presAssocID="{4DECC759-2058-46F3-AAE1-A56B75656DFA}" presName="parentText" presStyleLbl="node1" presStyleIdx="2" presStyleCnt="7" custScaleX="142857" custScaleY="166346">
        <dgm:presLayoutVars>
          <dgm:chMax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83949D5C-E814-4248-B754-B8F02AD6E94E}" type="pres">
      <dgm:prSet presAssocID="{4DECC759-2058-46F3-AAE1-A56B75656DFA}" presName="negativeSpace" presStyleCnt="0"/>
      <dgm:spPr/>
    </dgm:pt>
    <dgm:pt modelId="{8322EBE5-CADA-4944-9534-12D233E2B200}" type="pres">
      <dgm:prSet presAssocID="{4DECC759-2058-46F3-AAE1-A56B75656DFA}" presName="childText" presStyleLbl="conFgAcc1" presStyleIdx="2" presStyleCnt="7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CC996626-2627-4AD9-853B-108E38A07C1F}" type="pres">
      <dgm:prSet presAssocID="{EAEC1021-9C48-4F68-8920-439FE7C05477}" presName="spaceBetweenRectangles" presStyleCnt="0"/>
      <dgm:spPr/>
    </dgm:pt>
    <dgm:pt modelId="{1BA92B9B-6B8F-4AFE-BC51-FE982878796C}" type="pres">
      <dgm:prSet presAssocID="{7B220B94-586A-4106-A56D-79FF963B0493}" presName="parentLin" presStyleCnt="0"/>
      <dgm:spPr/>
    </dgm:pt>
    <dgm:pt modelId="{17855893-4466-4445-A150-02731A2C877B}" type="pres">
      <dgm:prSet presAssocID="{7B220B94-586A-4106-A56D-79FF963B0493}" presName="parentLeftMargin" presStyleLbl="node1" presStyleIdx="2" presStyleCnt="7"/>
      <dgm:spPr/>
      <dgm:t>
        <a:bodyPr/>
        <a:lstStyle/>
        <a:p>
          <a:endParaRPr lang="es-CO"/>
        </a:p>
      </dgm:t>
    </dgm:pt>
    <dgm:pt modelId="{CCC0A1A9-DA02-4855-BD44-E740F0A2ABF1}" type="pres">
      <dgm:prSet presAssocID="{7B220B94-586A-4106-A56D-79FF963B0493}" presName="parentText" presStyleLbl="node1" presStyleIdx="3" presStyleCnt="7" custScaleX="142857" custScaleY="148914">
        <dgm:presLayoutVars>
          <dgm:chMax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DD70E7A7-D0D2-40DE-9C53-58D4AF93F179}" type="pres">
      <dgm:prSet presAssocID="{7B220B94-586A-4106-A56D-79FF963B0493}" presName="negativeSpace" presStyleCnt="0"/>
      <dgm:spPr/>
    </dgm:pt>
    <dgm:pt modelId="{7EFEAF0F-06A1-4DC7-B30C-B6450413C694}" type="pres">
      <dgm:prSet presAssocID="{7B220B94-586A-4106-A56D-79FF963B0493}" presName="childText" presStyleLbl="conFgAcc1" presStyleIdx="3" presStyleCnt="7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11CFE267-8604-4971-8DF9-9EBBB8F1700C}" type="pres">
      <dgm:prSet presAssocID="{A7812C33-3F52-4463-89E3-F39BC783DE20}" presName="spaceBetweenRectangles" presStyleCnt="0"/>
      <dgm:spPr/>
    </dgm:pt>
    <dgm:pt modelId="{9D5F6EA4-BB09-4776-9E8A-6ED4B083D88E}" type="pres">
      <dgm:prSet presAssocID="{7E8A644C-E7EE-47A4-90CC-C463BB5AA918}" presName="parentLin" presStyleCnt="0"/>
      <dgm:spPr/>
    </dgm:pt>
    <dgm:pt modelId="{F215C664-D37F-41A3-B80D-66B3EFF4930C}" type="pres">
      <dgm:prSet presAssocID="{7E8A644C-E7EE-47A4-90CC-C463BB5AA918}" presName="parentLeftMargin" presStyleLbl="node1" presStyleIdx="3" presStyleCnt="7"/>
      <dgm:spPr/>
      <dgm:t>
        <a:bodyPr/>
        <a:lstStyle/>
        <a:p>
          <a:endParaRPr lang="es-CO"/>
        </a:p>
      </dgm:t>
    </dgm:pt>
    <dgm:pt modelId="{5428477B-42B0-4A44-9653-7486882B1F60}" type="pres">
      <dgm:prSet presAssocID="{7E8A644C-E7EE-47A4-90CC-C463BB5AA918}" presName="parentText" presStyleLbl="node1" presStyleIdx="4" presStyleCnt="7" custScaleX="142857" custScaleY="148264">
        <dgm:presLayoutVars>
          <dgm:chMax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B170136A-2D44-46F6-95B6-27FCE86338EE}" type="pres">
      <dgm:prSet presAssocID="{7E8A644C-E7EE-47A4-90CC-C463BB5AA918}" presName="negativeSpace" presStyleCnt="0"/>
      <dgm:spPr/>
    </dgm:pt>
    <dgm:pt modelId="{7D8C65A8-9722-41C2-95CF-5CD26EAC4FC8}" type="pres">
      <dgm:prSet presAssocID="{7E8A644C-E7EE-47A4-90CC-C463BB5AA918}" presName="childText" presStyleLbl="conFgAcc1" presStyleIdx="4" presStyleCnt="7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2277AC82-4DA0-47BA-B105-BBAE2EE0381C}" type="pres">
      <dgm:prSet presAssocID="{C14B8014-76CD-4B10-8961-4DFA8529DE72}" presName="spaceBetweenRectangles" presStyleCnt="0"/>
      <dgm:spPr/>
    </dgm:pt>
    <dgm:pt modelId="{BFF7C461-1E92-408E-B253-AC1D0027FCF2}" type="pres">
      <dgm:prSet presAssocID="{FA989DEB-3DF0-4A39-8BCB-8B70F96CAF47}" presName="parentLin" presStyleCnt="0"/>
      <dgm:spPr/>
    </dgm:pt>
    <dgm:pt modelId="{8D77F933-F164-4C81-B6E4-26DD78949554}" type="pres">
      <dgm:prSet presAssocID="{FA989DEB-3DF0-4A39-8BCB-8B70F96CAF47}" presName="parentLeftMargin" presStyleLbl="node1" presStyleIdx="4" presStyleCnt="7"/>
      <dgm:spPr/>
      <dgm:t>
        <a:bodyPr/>
        <a:lstStyle/>
        <a:p>
          <a:endParaRPr lang="es-CO"/>
        </a:p>
      </dgm:t>
    </dgm:pt>
    <dgm:pt modelId="{B286DBB3-4744-4379-8D7D-33A6BD107A4D}" type="pres">
      <dgm:prSet presAssocID="{FA989DEB-3DF0-4A39-8BCB-8B70F96CAF47}" presName="parentText" presStyleLbl="node1" presStyleIdx="5" presStyleCnt="7" custScaleX="142857" custScaleY="137856">
        <dgm:presLayoutVars>
          <dgm:chMax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08D702F2-F0C6-421B-B34E-EFAE2E9A0C6F}" type="pres">
      <dgm:prSet presAssocID="{FA989DEB-3DF0-4A39-8BCB-8B70F96CAF47}" presName="negativeSpace" presStyleCnt="0"/>
      <dgm:spPr/>
    </dgm:pt>
    <dgm:pt modelId="{36744A09-453B-49FB-9FBD-C4EB6D2AC80E}" type="pres">
      <dgm:prSet presAssocID="{FA989DEB-3DF0-4A39-8BCB-8B70F96CAF47}" presName="childText" presStyleLbl="conFgAcc1" presStyleIdx="5" presStyleCnt="7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8FC32AD9-238D-4401-9055-206EB615D63A}" type="pres">
      <dgm:prSet presAssocID="{11676AE9-D93A-4D27-9752-532F9F784801}" presName="spaceBetweenRectangles" presStyleCnt="0"/>
      <dgm:spPr/>
    </dgm:pt>
    <dgm:pt modelId="{5DC18442-355B-4FA0-B96D-4A87F73A132B}" type="pres">
      <dgm:prSet presAssocID="{C51B27DF-C347-4EFA-8BE3-9E356E987342}" presName="parentLin" presStyleCnt="0"/>
      <dgm:spPr/>
    </dgm:pt>
    <dgm:pt modelId="{62AB388A-3CA6-4401-88C5-74E86C1A980C}" type="pres">
      <dgm:prSet presAssocID="{C51B27DF-C347-4EFA-8BE3-9E356E987342}" presName="parentLeftMargin" presStyleLbl="node1" presStyleIdx="5" presStyleCnt="7"/>
      <dgm:spPr/>
      <dgm:t>
        <a:bodyPr/>
        <a:lstStyle/>
        <a:p>
          <a:endParaRPr lang="es-CO"/>
        </a:p>
      </dgm:t>
    </dgm:pt>
    <dgm:pt modelId="{AEA7DB9F-F853-4CAB-B74E-FB76AAC4AC19}" type="pres">
      <dgm:prSet presAssocID="{C51B27DF-C347-4EFA-8BE3-9E356E987342}" presName="parentText" presStyleLbl="node1" presStyleIdx="6" presStyleCnt="7" custScaleX="142857" custScaleY="131643">
        <dgm:presLayoutVars>
          <dgm:chMax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E88E24D5-C436-4B9B-A837-06186A54A60F}" type="pres">
      <dgm:prSet presAssocID="{C51B27DF-C347-4EFA-8BE3-9E356E987342}" presName="negativeSpace" presStyleCnt="0"/>
      <dgm:spPr/>
    </dgm:pt>
    <dgm:pt modelId="{0AF70BA7-A014-4B74-8574-5391DA933523}" type="pres">
      <dgm:prSet presAssocID="{C51B27DF-C347-4EFA-8BE3-9E356E987342}" presName="childText" presStyleLbl="conFgAcc1" presStyleIdx="6" presStyleCnt="7" custLinFactNeighborY="86307">
        <dgm:presLayoutVars>
          <dgm:bulletEnabled val="1"/>
        </dgm:presLayoutVars>
      </dgm:prSet>
      <dgm:spPr/>
    </dgm:pt>
  </dgm:ptLst>
  <dgm:cxnLst>
    <dgm:cxn modelId="{4BFFA11A-99EF-B447-B055-D0871D1B4B81}" type="presOf" srcId="{7E8A644C-E7EE-47A4-90CC-C463BB5AA918}" destId="{5428477B-42B0-4A44-9653-7486882B1F60}" srcOrd="1" destOrd="0" presId="urn:microsoft.com/office/officeart/2005/8/layout/list1"/>
    <dgm:cxn modelId="{FD9E981C-C877-5545-BBF7-1915C24435A0}" type="presOf" srcId="{72CA57B0-6BAF-46E4-9A15-9AE8316867D5}" destId="{54239393-9DD6-4B8F-B7A9-13CD578B666B}" srcOrd="1" destOrd="0" presId="urn:microsoft.com/office/officeart/2005/8/layout/list1"/>
    <dgm:cxn modelId="{3A28C69B-EF04-7E40-B563-455F05117D9E}" type="presOf" srcId="{7E8A644C-E7EE-47A4-90CC-C463BB5AA918}" destId="{F215C664-D37F-41A3-B80D-66B3EFF4930C}" srcOrd="0" destOrd="0" presId="urn:microsoft.com/office/officeart/2005/8/layout/list1"/>
    <dgm:cxn modelId="{AE769ED9-1BB6-ED4E-B74A-9EAD82E5BD9A}" type="presOf" srcId="{7B220B94-586A-4106-A56D-79FF963B0493}" destId="{17855893-4466-4445-A150-02731A2C877B}" srcOrd="0" destOrd="0" presId="urn:microsoft.com/office/officeart/2005/8/layout/list1"/>
    <dgm:cxn modelId="{2AF96086-9BE2-BB4B-BB93-1496FEF1BF7B}" type="presOf" srcId="{EED0AA73-807C-4BA7-9298-66F849C210A3}" destId="{890E5BED-C883-46C6-A817-C72ED9CB1A2F}" srcOrd="1" destOrd="0" presId="urn:microsoft.com/office/officeart/2005/8/layout/list1"/>
    <dgm:cxn modelId="{003A02DF-1342-4451-807B-11FA6FC7FDAE}" srcId="{BA4E1D98-086E-4271-B67F-FDB031113032}" destId="{EED0AA73-807C-4BA7-9298-66F849C210A3}" srcOrd="0" destOrd="0" parTransId="{7F622085-9364-4A3E-B3CC-17307144FDAD}" sibTransId="{30AA038B-9A9D-4316-8EDF-42C2D275E370}"/>
    <dgm:cxn modelId="{884806ED-114D-49E7-9250-83E6DD89403B}" srcId="{BA4E1D98-086E-4271-B67F-FDB031113032}" destId="{4DECC759-2058-46F3-AAE1-A56B75656DFA}" srcOrd="2" destOrd="0" parTransId="{B4DD8326-93D6-41EB-BF2E-EA932FBDA32C}" sibTransId="{EAEC1021-9C48-4F68-8920-439FE7C05477}"/>
    <dgm:cxn modelId="{8E32D22C-AF1F-4F77-9F62-C92FE12BC367}" srcId="{BA4E1D98-086E-4271-B67F-FDB031113032}" destId="{72CA57B0-6BAF-46E4-9A15-9AE8316867D5}" srcOrd="1" destOrd="0" parTransId="{EB871BFA-C993-4EA8-A628-BA738D400E84}" sibTransId="{E4F3049B-D649-4A4F-A6E0-6945005C654B}"/>
    <dgm:cxn modelId="{A3EC2B78-0345-E642-A140-71DF6A669749}" type="presOf" srcId="{C51B27DF-C347-4EFA-8BE3-9E356E987342}" destId="{AEA7DB9F-F853-4CAB-B74E-FB76AAC4AC19}" srcOrd="1" destOrd="0" presId="urn:microsoft.com/office/officeart/2005/8/layout/list1"/>
    <dgm:cxn modelId="{FE21F1D4-E516-4AEF-B9ED-8F064DFEC1AD}" srcId="{BA4E1D98-086E-4271-B67F-FDB031113032}" destId="{FA989DEB-3DF0-4A39-8BCB-8B70F96CAF47}" srcOrd="5" destOrd="0" parTransId="{924D0C92-4BF8-43CC-B733-7C9103B3528F}" sibTransId="{11676AE9-D93A-4D27-9752-532F9F784801}"/>
    <dgm:cxn modelId="{1BC76F60-ED79-074F-9CE7-E8448F2ED694}" type="presOf" srcId="{4DECC759-2058-46F3-AAE1-A56B75656DFA}" destId="{CB7C9660-7A04-49C9-A897-DCD71DE54E9D}" srcOrd="1" destOrd="0" presId="urn:microsoft.com/office/officeart/2005/8/layout/list1"/>
    <dgm:cxn modelId="{4F75657C-498B-6947-BE0B-D1D7E5E8D467}" type="presOf" srcId="{FA989DEB-3DF0-4A39-8BCB-8B70F96CAF47}" destId="{8D77F933-F164-4C81-B6E4-26DD78949554}" srcOrd="0" destOrd="0" presId="urn:microsoft.com/office/officeart/2005/8/layout/list1"/>
    <dgm:cxn modelId="{292AC039-5AD7-DB4B-9598-F78C5B8500B3}" type="presOf" srcId="{EED0AA73-807C-4BA7-9298-66F849C210A3}" destId="{433EB46D-C110-4472-9E1F-2B0597EE5585}" srcOrd="0" destOrd="0" presId="urn:microsoft.com/office/officeart/2005/8/layout/list1"/>
    <dgm:cxn modelId="{8B2BDCE4-EA7C-0242-A7D1-DBB3E01CA7CA}" type="presOf" srcId="{7B220B94-586A-4106-A56D-79FF963B0493}" destId="{CCC0A1A9-DA02-4855-BD44-E740F0A2ABF1}" srcOrd="1" destOrd="0" presId="urn:microsoft.com/office/officeart/2005/8/layout/list1"/>
    <dgm:cxn modelId="{B53D6C03-A71C-4577-A052-60F05BABC4B5}" srcId="{BA4E1D98-086E-4271-B67F-FDB031113032}" destId="{C51B27DF-C347-4EFA-8BE3-9E356E987342}" srcOrd="6" destOrd="0" parTransId="{56C69A0F-D0DA-4C0A-9CD0-0893A022DFD5}" sibTransId="{5993B5B2-D97D-47F8-8CA9-64EA79E0E358}"/>
    <dgm:cxn modelId="{67C5A6E6-83BE-7440-8955-D48D85B4FDA1}" type="presOf" srcId="{4DECC759-2058-46F3-AAE1-A56B75656DFA}" destId="{FD017F60-5155-4825-B931-DAC2DB71DEFE}" srcOrd="0" destOrd="0" presId="urn:microsoft.com/office/officeart/2005/8/layout/list1"/>
    <dgm:cxn modelId="{15932725-13CF-4E4F-A9C3-D284FC0E8915}" srcId="{BA4E1D98-086E-4271-B67F-FDB031113032}" destId="{7B220B94-586A-4106-A56D-79FF963B0493}" srcOrd="3" destOrd="0" parTransId="{5E4971F1-2BDD-47B7-9B4B-677E553F4729}" sibTransId="{A7812C33-3F52-4463-89E3-F39BC783DE20}"/>
    <dgm:cxn modelId="{AB1020BD-819E-C646-9C6A-BAEE31855B07}" type="presOf" srcId="{C51B27DF-C347-4EFA-8BE3-9E356E987342}" destId="{62AB388A-3CA6-4401-88C5-74E86C1A980C}" srcOrd="0" destOrd="0" presId="urn:microsoft.com/office/officeart/2005/8/layout/list1"/>
    <dgm:cxn modelId="{A28855D6-836B-004E-A900-05391BED94F1}" type="presOf" srcId="{FA989DEB-3DF0-4A39-8BCB-8B70F96CAF47}" destId="{B286DBB3-4744-4379-8D7D-33A6BD107A4D}" srcOrd="1" destOrd="0" presId="urn:microsoft.com/office/officeart/2005/8/layout/list1"/>
    <dgm:cxn modelId="{082C0468-B9F1-2D49-8B1C-071E41497FB1}" type="presOf" srcId="{72CA57B0-6BAF-46E4-9A15-9AE8316867D5}" destId="{5B256EDC-2AA3-43D4-97D5-70FC47B7E717}" srcOrd="0" destOrd="0" presId="urn:microsoft.com/office/officeart/2005/8/layout/list1"/>
    <dgm:cxn modelId="{9A317E01-2C47-4185-B7EE-921BF7A6DF1B}" srcId="{BA4E1D98-086E-4271-B67F-FDB031113032}" destId="{7E8A644C-E7EE-47A4-90CC-C463BB5AA918}" srcOrd="4" destOrd="0" parTransId="{5E2C5478-1ADD-4C93-ACAD-88AF9CA4DC47}" sibTransId="{C14B8014-76CD-4B10-8961-4DFA8529DE72}"/>
    <dgm:cxn modelId="{118A08C1-5A58-A24C-AAB0-F47AAC397574}" type="presOf" srcId="{BA4E1D98-086E-4271-B67F-FDB031113032}" destId="{549CE8BC-5930-45A8-9D55-22BFE0C92699}" srcOrd="0" destOrd="0" presId="urn:microsoft.com/office/officeart/2005/8/layout/list1"/>
    <dgm:cxn modelId="{2916AAAC-7F4E-B84B-925F-8413082CA2D2}" type="presParOf" srcId="{549CE8BC-5930-45A8-9D55-22BFE0C92699}" destId="{9D9AF39E-286F-46BC-B638-E7F55D4108A7}" srcOrd="0" destOrd="0" presId="urn:microsoft.com/office/officeart/2005/8/layout/list1"/>
    <dgm:cxn modelId="{7087ED35-13F3-8149-92A8-4AD68AFEACDC}" type="presParOf" srcId="{9D9AF39E-286F-46BC-B638-E7F55D4108A7}" destId="{433EB46D-C110-4472-9E1F-2B0597EE5585}" srcOrd="0" destOrd="0" presId="urn:microsoft.com/office/officeart/2005/8/layout/list1"/>
    <dgm:cxn modelId="{8A7B4C80-6672-084D-A84F-03144B6320ED}" type="presParOf" srcId="{9D9AF39E-286F-46BC-B638-E7F55D4108A7}" destId="{890E5BED-C883-46C6-A817-C72ED9CB1A2F}" srcOrd="1" destOrd="0" presId="urn:microsoft.com/office/officeart/2005/8/layout/list1"/>
    <dgm:cxn modelId="{72C4B613-D6D1-194C-839F-E8F415E5270E}" type="presParOf" srcId="{549CE8BC-5930-45A8-9D55-22BFE0C92699}" destId="{00FC9CEA-F262-43F3-9DA5-5C708FB23ED8}" srcOrd="1" destOrd="0" presId="urn:microsoft.com/office/officeart/2005/8/layout/list1"/>
    <dgm:cxn modelId="{3C7A4EC9-2B34-2F49-A080-CA74C0DAFF57}" type="presParOf" srcId="{549CE8BC-5930-45A8-9D55-22BFE0C92699}" destId="{6323E3D8-2809-4AD7-9E3A-559D61BBC1E6}" srcOrd="2" destOrd="0" presId="urn:microsoft.com/office/officeart/2005/8/layout/list1"/>
    <dgm:cxn modelId="{CA37192B-9EF2-0547-80F4-B64046186405}" type="presParOf" srcId="{549CE8BC-5930-45A8-9D55-22BFE0C92699}" destId="{31D085E5-C9F8-4A1A-8B3E-5083B86BA351}" srcOrd="3" destOrd="0" presId="urn:microsoft.com/office/officeart/2005/8/layout/list1"/>
    <dgm:cxn modelId="{6094D118-0F75-2548-BE29-EF3FFE73676C}" type="presParOf" srcId="{549CE8BC-5930-45A8-9D55-22BFE0C92699}" destId="{657F0A10-29B0-4DC6-86EB-A0839CA53F05}" srcOrd="4" destOrd="0" presId="urn:microsoft.com/office/officeart/2005/8/layout/list1"/>
    <dgm:cxn modelId="{7141107A-8AB2-5044-B0B2-1382FCC1004B}" type="presParOf" srcId="{657F0A10-29B0-4DC6-86EB-A0839CA53F05}" destId="{5B256EDC-2AA3-43D4-97D5-70FC47B7E717}" srcOrd="0" destOrd="0" presId="urn:microsoft.com/office/officeart/2005/8/layout/list1"/>
    <dgm:cxn modelId="{71A74D2C-68B2-994A-8947-C91F96E99E73}" type="presParOf" srcId="{657F0A10-29B0-4DC6-86EB-A0839CA53F05}" destId="{54239393-9DD6-4B8F-B7A9-13CD578B666B}" srcOrd="1" destOrd="0" presId="urn:microsoft.com/office/officeart/2005/8/layout/list1"/>
    <dgm:cxn modelId="{81403B2C-1F0D-EA4F-AFDE-23DE340AA66E}" type="presParOf" srcId="{549CE8BC-5930-45A8-9D55-22BFE0C92699}" destId="{2CE34EEA-F04C-4C18-8364-74AFB747F0BD}" srcOrd="5" destOrd="0" presId="urn:microsoft.com/office/officeart/2005/8/layout/list1"/>
    <dgm:cxn modelId="{2BF28339-E71D-D145-A590-207B24827BB5}" type="presParOf" srcId="{549CE8BC-5930-45A8-9D55-22BFE0C92699}" destId="{9965E025-3BFC-4D19-8329-2CD18E18D16A}" srcOrd="6" destOrd="0" presId="urn:microsoft.com/office/officeart/2005/8/layout/list1"/>
    <dgm:cxn modelId="{E9735035-AC82-174C-BA29-7C56E09AAF84}" type="presParOf" srcId="{549CE8BC-5930-45A8-9D55-22BFE0C92699}" destId="{026E257F-C731-4EA8-985E-46BAA74EBE1F}" srcOrd="7" destOrd="0" presId="urn:microsoft.com/office/officeart/2005/8/layout/list1"/>
    <dgm:cxn modelId="{D1736A8B-0151-F049-B573-5CAACE87571D}" type="presParOf" srcId="{549CE8BC-5930-45A8-9D55-22BFE0C92699}" destId="{71D7D4A1-6561-48FF-A940-FE3B898E06AC}" srcOrd="8" destOrd="0" presId="urn:microsoft.com/office/officeart/2005/8/layout/list1"/>
    <dgm:cxn modelId="{3895B8CA-854D-8E4F-9C85-2AAD15AC6299}" type="presParOf" srcId="{71D7D4A1-6561-48FF-A940-FE3B898E06AC}" destId="{FD017F60-5155-4825-B931-DAC2DB71DEFE}" srcOrd="0" destOrd="0" presId="urn:microsoft.com/office/officeart/2005/8/layout/list1"/>
    <dgm:cxn modelId="{AD34D352-F51D-3145-BC81-D09C30AC18FA}" type="presParOf" srcId="{71D7D4A1-6561-48FF-A940-FE3B898E06AC}" destId="{CB7C9660-7A04-49C9-A897-DCD71DE54E9D}" srcOrd="1" destOrd="0" presId="urn:microsoft.com/office/officeart/2005/8/layout/list1"/>
    <dgm:cxn modelId="{E1F7D85B-E6F6-5C41-8253-4A45499C3B03}" type="presParOf" srcId="{549CE8BC-5930-45A8-9D55-22BFE0C92699}" destId="{83949D5C-E814-4248-B754-B8F02AD6E94E}" srcOrd="9" destOrd="0" presId="urn:microsoft.com/office/officeart/2005/8/layout/list1"/>
    <dgm:cxn modelId="{664BF06A-67C2-DD41-9005-85E3B6E1745E}" type="presParOf" srcId="{549CE8BC-5930-45A8-9D55-22BFE0C92699}" destId="{8322EBE5-CADA-4944-9534-12D233E2B200}" srcOrd="10" destOrd="0" presId="urn:microsoft.com/office/officeart/2005/8/layout/list1"/>
    <dgm:cxn modelId="{E303FE58-D5B0-F54C-A170-1768F99267B7}" type="presParOf" srcId="{549CE8BC-5930-45A8-9D55-22BFE0C92699}" destId="{CC996626-2627-4AD9-853B-108E38A07C1F}" srcOrd="11" destOrd="0" presId="urn:microsoft.com/office/officeart/2005/8/layout/list1"/>
    <dgm:cxn modelId="{96243B89-8E21-9045-AC19-C7ED7DD29924}" type="presParOf" srcId="{549CE8BC-5930-45A8-9D55-22BFE0C92699}" destId="{1BA92B9B-6B8F-4AFE-BC51-FE982878796C}" srcOrd="12" destOrd="0" presId="urn:microsoft.com/office/officeart/2005/8/layout/list1"/>
    <dgm:cxn modelId="{29FD364D-EC87-124E-9E8C-605650A184CF}" type="presParOf" srcId="{1BA92B9B-6B8F-4AFE-BC51-FE982878796C}" destId="{17855893-4466-4445-A150-02731A2C877B}" srcOrd="0" destOrd="0" presId="urn:microsoft.com/office/officeart/2005/8/layout/list1"/>
    <dgm:cxn modelId="{703836C5-DF36-6143-8A84-2AB6C0A43E70}" type="presParOf" srcId="{1BA92B9B-6B8F-4AFE-BC51-FE982878796C}" destId="{CCC0A1A9-DA02-4855-BD44-E740F0A2ABF1}" srcOrd="1" destOrd="0" presId="urn:microsoft.com/office/officeart/2005/8/layout/list1"/>
    <dgm:cxn modelId="{535EC388-6803-0743-8752-A8FEE4119706}" type="presParOf" srcId="{549CE8BC-5930-45A8-9D55-22BFE0C92699}" destId="{DD70E7A7-D0D2-40DE-9C53-58D4AF93F179}" srcOrd="13" destOrd="0" presId="urn:microsoft.com/office/officeart/2005/8/layout/list1"/>
    <dgm:cxn modelId="{02BB6955-7FA2-9045-8FD2-FCAEA0AB5896}" type="presParOf" srcId="{549CE8BC-5930-45A8-9D55-22BFE0C92699}" destId="{7EFEAF0F-06A1-4DC7-B30C-B6450413C694}" srcOrd="14" destOrd="0" presId="urn:microsoft.com/office/officeart/2005/8/layout/list1"/>
    <dgm:cxn modelId="{3BD14C23-969A-0B45-9FBC-3AA2244CA6A0}" type="presParOf" srcId="{549CE8BC-5930-45A8-9D55-22BFE0C92699}" destId="{11CFE267-8604-4971-8DF9-9EBBB8F1700C}" srcOrd="15" destOrd="0" presId="urn:microsoft.com/office/officeart/2005/8/layout/list1"/>
    <dgm:cxn modelId="{A2CC0BB8-F477-8C49-80DA-8572F56D6F60}" type="presParOf" srcId="{549CE8BC-5930-45A8-9D55-22BFE0C92699}" destId="{9D5F6EA4-BB09-4776-9E8A-6ED4B083D88E}" srcOrd="16" destOrd="0" presId="urn:microsoft.com/office/officeart/2005/8/layout/list1"/>
    <dgm:cxn modelId="{E4725D8B-549F-6744-B572-9096A510D229}" type="presParOf" srcId="{9D5F6EA4-BB09-4776-9E8A-6ED4B083D88E}" destId="{F215C664-D37F-41A3-B80D-66B3EFF4930C}" srcOrd="0" destOrd="0" presId="urn:microsoft.com/office/officeart/2005/8/layout/list1"/>
    <dgm:cxn modelId="{16398C88-FF91-EC42-AE58-58072B429B66}" type="presParOf" srcId="{9D5F6EA4-BB09-4776-9E8A-6ED4B083D88E}" destId="{5428477B-42B0-4A44-9653-7486882B1F60}" srcOrd="1" destOrd="0" presId="urn:microsoft.com/office/officeart/2005/8/layout/list1"/>
    <dgm:cxn modelId="{DB5B84B0-AC5C-B74C-8641-068519F6CEBA}" type="presParOf" srcId="{549CE8BC-5930-45A8-9D55-22BFE0C92699}" destId="{B170136A-2D44-46F6-95B6-27FCE86338EE}" srcOrd="17" destOrd="0" presId="urn:microsoft.com/office/officeart/2005/8/layout/list1"/>
    <dgm:cxn modelId="{FADC8FED-84D4-AD47-A99A-24D74E569320}" type="presParOf" srcId="{549CE8BC-5930-45A8-9D55-22BFE0C92699}" destId="{7D8C65A8-9722-41C2-95CF-5CD26EAC4FC8}" srcOrd="18" destOrd="0" presId="urn:microsoft.com/office/officeart/2005/8/layout/list1"/>
    <dgm:cxn modelId="{5395C200-901F-014A-949C-7B957DDC3639}" type="presParOf" srcId="{549CE8BC-5930-45A8-9D55-22BFE0C92699}" destId="{2277AC82-4DA0-47BA-B105-BBAE2EE0381C}" srcOrd="19" destOrd="0" presId="urn:microsoft.com/office/officeart/2005/8/layout/list1"/>
    <dgm:cxn modelId="{0C5D28DB-7AC7-8946-8578-74019DD4133D}" type="presParOf" srcId="{549CE8BC-5930-45A8-9D55-22BFE0C92699}" destId="{BFF7C461-1E92-408E-B253-AC1D0027FCF2}" srcOrd="20" destOrd="0" presId="urn:microsoft.com/office/officeart/2005/8/layout/list1"/>
    <dgm:cxn modelId="{C201496A-0ADC-DF46-B6D9-50546FAE8E04}" type="presParOf" srcId="{BFF7C461-1E92-408E-B253-AC1D0027FCF2}" destId="{8D77F933-F164-4C81-B6E4-26DD78949554}" srcOrd="0" destOrd="0" presId="urn:microsoft.com/office/officeart/2005/8/layout/list1"/>
    <dgm:cxn modelId="{BB517A49-62E4-EF43-86B4-E109FC43055E}" type="presParOf" srcId="{BFF7C461-1E92-408E-B253-AC1D0027FCF2}" destId="{B286DBB3-4744-4379-8D7D-33A6BD107A4D}" srcOrd="1" destOrd="0" presId="urn:microsoft.com/office/officeart/2005/8/layout/list1"/>
    <dgm:cxn modelId="{2C697DD8-0359-184E-B442-D4C82EDFD145}" type="presParOf" srcId="{549CE8BC-5930-45A8-9D55-22BFE0C92699}" destId="{08D702F2-F0C6-421B-B34E-EFAE2E9A0C6F}" srcOrd="21" destOrd="0" presId="urn:microsoft.com/office/officeart/2005/8/layout/list1"/>
    <dgm:cxn modelId="{26E0EB11-0DD9-7C48-A5C9-47C36ECC93E8}" type="presParOf" srcId="{549CE8BC-5930-45A8-9D55-22BFE0C92699}" destId="{36744A09-453B-49FB-9FBD-C4EB6D2AC80E}" srcOrd="22" destOrd="0" presId="urn:microsoft.com/office/officeart/2005/8/layout/list1"/>
    <dgm:cxn modelId="{CA4D375D-AD52-634C-B006-10FC0369D934}" type="presParOf" srcId="{549CE8BC-5930-45A8-9D55-22BFE0C92699}" destId="{8FC32AD9-238D-4401-9055-206EB615D63A}" srcOrd="23" destOrd="0" presId="urn:microsoft.com/office/officeart/2005/8/layout/list1"/>
    <dgm:cxn modelId="{03425444-09C5-B648-9F65-12FE61DC9A76}" type="presParOf" srcId="{549CE8BC-5930-45A8-9D55-22BFE0C92699}" destId="{5DC18442-355B-4FA0-B96D-4A87F73A132B}" srcOrd="24" destOrd="0" presId="urn:microsoft.com/office/officeart/2005/8/layout/list1"/>
    <dgm:cxn modelId="{08E6A63F-1533-3340-BE22-A7ACCDD430DD}" type="presParOf" srcId="{5DC18442-355B-4FA0-B96D-4A87F73A132B}" destId="{62AB388A-3CA6-4401-88C5-74E86C1A980C}" srcOrd="0" destOrd="0" presId="urn:microsoft.com/office/officeart/2005/8/layout/list1"/>
    <dgm:cxn modelId="{D24097F9-9E40-0D4F-916A-8C333BCD27EC}" type="presParOf" srcId="{5DC18442-355B-4FA0-B96D-4A87F73A132B}" destId="{AEA7DB9F-F853-4CAB-B74E-FB76AAC4AC19}" srcOrd="1" destOrd="0" presId="urn:microsoft.com/office/officeart/2005/8/layout/list1"/>
    <dgm:cxn modelId="{9146BA0B-D9B9-A849-9E8B-DAD434CB3337}" type="presParOf" srcId="{549CE8BC-5930-45A8-9D55-22BFE0C92699}" destId="{E88E24D5-C436-4B9B-A837-06186A54A60F}" srcOrd="25" destOrd="0" presId="urn:microsoft.com/office/officeart/2005/8/layout/list1"/>
    <dgm:cxn modelId="{71F3EFB2-CE90-6242-BE36-5DD8792306FF}" type="presParOf" srcId="{549CE8BC-5930-45A8-9D55-22BFE0C92699}" destId="{0AF70BA7-A014-4B74-8574-5391DA933523}" srcOrd="2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23E3D8-2809-4AD7-9E3A-559D61BBC1E6}">
      <dsp:nvSpPr>
        <dsp:cNvPr id="0" name=""/>
        <dsp:cNvSpPr/>
      </dsp:nvSpPr>
      <dsp:spPr>
        <a:xfrm>
          <a:off x="0" y="673132"/>
          <a:ext cx="8215957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0E5BED-C883-46C6-A817-C72ED9CB1A2F}">
      <dsp:nvSpPr>
        <dsp:cNvPr id="0" name=""/>
        <dsp:cNvSpPr/>
      </dsp:nvSpPr>
      <dsp:spPr>
        <a:xfrm>
          <a:off x="410797" y="93597"/>
          <a:ext cx="5751169" cy="771415"/>
        </a:xfrm>
        <a:prstGeom prst="roundRect">
          <a:avLst/>
        </a:prstGeom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27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381" tIns="0" rIns="217381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4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Análisis e impactos del trabajo realizado</a:t>
          </a:r>
          <a:endParaRPr lang="es-ES" sz="2400" i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48454" y="131254"/>
        <a:ext cx="5675855" cy="696101"/>
      </dsp:txXfrm>
    </dsp:sp>
    <dsp:sp modelId="{9965E025-3BFC-4D19-8329-2CD18E18D16A}">
      <dsp:nvSpPr>
        <dsp:cNvPr id="0" name=""/>
        <dsp:cNvSpPr/>
      </dsp:nvSpPr>
      <dsp:spPr>
        <a:xfrm>
          <a:off x="0" y="1451193"/>
          <a:ext cx="8215957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239393-9DD6-4B8F-B7A9-13CD578B666B}">
      <dsp:nvSpPr>
        <dsp:cNvPr id="0" name=""/>
        <dsp:cNvSpPr/>
      </dsp:nvSpPr>
      <dsp:spPr>
        <a:xfrm>
          <a:off x="391140" y="1070932"/>
          <a:ext cx="7822802" cy="572140"/>
        </a:xfrm>
        <a:prstGeom prst="roundRect">
          <a:avLst/>
        </a:prstGeom>
        <a:gradFill rotWithShape="0">
          <a:gsLst>
            <a:gs pos="0">
              <a:srgbClr val="92D050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381" tIns="0" rIns="217381" bIns="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Producción de materiales </a:t>
          </a:r>
          <a:r>
            <a:rPr lang="es-CO" sz="1800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in vitro</a:t>
          </a:r>
          <a:r>
            <a:rPr lang="es-CO" sz="1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en un menor tiempo</a:t>
          </a:r>
          <a:endParaRPr lang="es-E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19070" y="1098862"/>
        <a:ext cx="7766942" cy="516280"/>
      </dsp:txXfrm>
    </dsp:sp>
    <dsp:sp modelId="{8322EBE5-CADA-4944-9534-12D233E2B200}">
      <dsp:nvSpPr>
        <dsp:cNvPr id="0" name=""/>
        <dsp:cNvSpPr/>
      </dsp:nvSpPr>
      <dsp:spPr>
        <a:xfrm>
          <a:off x="0" y="2295482"/>
          <a:ext cx="8215957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7C9660-7A04-49C9-A897-DCD71DE54E9D}">
      <dsp:nvSpPr>
        <dsp:cNvPr id="0" name=""/>
        <dsp:cNvSpPr/>
      </dsp:nvSpPr>
      <dsp:spPr>
        <a:xfrm>
          <a:off x="391140" y="1848993"/>
          <a:ext cx="7822802" cy="638369"/>
        </a:xfrm>
        <a:prstGeom prst="roundRect">
          <a:avLst/>
        </a:prstGeom>
        <a:gradFill rotWithShape="0">
          <a:gsLst>
            <a:gs pos="0">
              <a:srgbClr val="92D050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381" tIns="0" rIns="217381" bIns="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Creación de capacidades locales en tecnologías de punta a productores (mujeres, hombres y jóvenes), técnicos e investigadores</a:t>
          </a:r>
          <a:endParaRPr lang="es-E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22303" y="1880156"/>
        <a:ext cx="7760476" cy="576043"/>
      </dsp:txXfrm>
    </dsp:sp>
    <dsp:sp modelId="{7EFEAF0F-06A1-4DC7-B30C-B6450413C694}">
      <dsp:nvSpPr>
        <dsp:cNvPr id="0" name=""/>
        <dsp:cNvSpPr/>
      </dsp:nvSpPr>
      <dsp:spPr>
        <a:xfrm>
          <a:off x="0" y="3072874"/>
          <a:ext cx="8215957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C0A1A9-DA02-4855-BD44-E740F0A2ABF1}">
      <dsp:nvSpPr>
        <dsp:cNvPr id="0" name=""/>
        <dsp:cNvSpPr/>
      </dsp:nvSpPr>
      <dsp:spPr>
        <a:xfrm>
          <a:off x="391140" y="2693282"/>
          <a:ext cx="7822802" cy="571472"/>
        </a:xfrm>
        <a:prstGeom prst="roundRect">
          <a:avLst/>
        </a:prstGeom>
        <a:gradFill rotWithShape="0">
          <a:gsLst>
            <a:gs pos="0">
              <a:srgbClr val="92D050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381" tIns="0" rIns="217381" bIns="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Organizaciones de productores fortalecidas y con un (1) plan de negocios formulado</a:t>
          </a:r>
          <a:endParaRPr lang="es-E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19037" y="2721179"/>
        <a:ext cx="7767008" cy="515678"/>
      </dsp:txXfrm>
    </dsp:sp>
    <dsp:sp modelId="{7D8C65A8-9722-41C2-95CF-5CD26EAC4FC8}">
      <dsp:nvSpPr>
        <dsp:cNvPr id="0" name=""/>
        <dsp:cNvSpPr/>
      </dsp:nvSpPr>
      <dsp:spPr>
        <a:xfrm>
          <a:off x="0" y="3847772"/>
          <a:ext cx="8215957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28477B-42B0-4A44-9653-7486882B1F60}">
      <dsp:nvSpPr>
        <dsp:cNvPr id="0" name=""/>
        <dsp:cNvSpPr/>
      </dsp:nvSpPr>
      <dsp:spPr>
        <a:xfrm>
          <a:off x="391140" y="3470674"/>
          <a:ext cx="7822802" cy="568977"/>
        </a:xfrm>
        <a:prstGeom prst="roundRect">
          <a:avLst/>
        </a:prstGeom>
        <a:gradFill rotWithShape="0">
          <a:gsLst>
            <a:gs pos="0">
              <a:srgbClr val="92D050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381" tIns="0" rIns="217381" bIns="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Organizaciones sólidas, empresariales y autosostenibles</a:t>
          </a:r>
          <a:endParaRPr lang="es-E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18915" y="3498449"/>
        <a:ext cx="7767252" cy="513427"/>
      </dsp:txXfrm>
    </dsp:sp>
    <dsp:sp modelId="{36744A09-453B-49FB-9FBD-C4EB6D2AC80E}">
      <dsp:nvSpPr>
        <dsp:cNvPr id="0" name=""/>
        <dsp:cNvSpPr/>
      </dsp:nvSpPr>
      <dsp:spPr>
        <a:xfrm>
          <a:off x="0" y="4582728"/>
          <a:ext cx="8215957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86DBB3-4744-4379-8D7D-33A6BD107A4D}">
      <dsp:nvSpPr>
        <dsp:cNvPr id="0" name=""/>
        <dsp:cNvSpPr/>
      </dsp:nvSpPr>
      <dsp:spPr>
        <a:xfrm>
          <a:off x="391140" y="4245572"/>
          <a:ext cx="7822802" cy="529036"/>
        </a:xfrm>
        <a:prstGeom prst="roundRect">
          <a:avLst/>
        </a:prstGeom>
        <a:gradFill rotWithShape="0">
          <a:gsLst>
            <a:gs pos="0">
              <a:srgbClr val="92D050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381" tIns="0" rIns="217381" bIns="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Vinculación y empoderamiento de las mujeres a las actividades biotecnológicas </a:t>
          </a:r>
          <a:endParaRPr lang="es-E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16965" y="4271397"/>
        <a:ext cx="7771152" cy="477386"/>
      </dsp:txXfrm>
    </dsp:sp>
    <dsp:sp modelId="{0AF70BA7-A014-4B74-8574-5391DA933523}">
      <dsp:nvSpPr>
        <dsp:cNvPr id="0" name=""/>
        <dsp:cNvSpPr/>
      </dsp:nvSpPr>
      <dsp:spPr>
        <a:xfrm>
          <a:off x="0" y="5293842"/>
          <a:ext cx="8215957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A7DB9F-F853-4CAB-B74E-FB76AAC4AC19}">
      <dsp:nvSpPr>
        <dsp:cNvPr id="0" name=""/>
        <dsp:cNvSpPr/>
      </dsp:nvSpPr>
      <dsp:spPr>
        <a:xfrm>
          <a:off x="391140" y="4980528"/>
          <a:ext cx="7822802" cy="505193"/>
        </a:xfrm>
        <a:prstGeom prst="roundRect">
          <a:avLst/>
        </a:prstGeom>
        <a:gradFill rotWithShape="0">
          <a:gsLst>
            <a:gs pos="0">
              <a:srgbClr val="92D050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381" tIns="0" rIns="217381" bIns="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Aumento en las tasas de propagación y materiales certificados</a:t>
          </a:r>
          <a:endParaRPr lang="es-E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15801" y="5005189"/>
        <a:ext cx="7773480" cy="45587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23E3D8-2809-4AD7-9E3A-559D61BBC1E6}">
      <dsp:nvSpPr>
        <dsp:cNvPr id="0" name=""/>
        <dsp:cNvSpPr/>
      </dsp:nvSpPr>
      <dsp:spPr>
        <a:xfrm>
          <a:off x="0" y="673132"/>
          <a:ext cx="8215957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0E5BED-C883-46C6-A817-C72ED9CB1A2F}">
      <dsp:nvSpPr>
        <dsp:cNvPr id="0" name=""/>
        <dsp:cNvSpPr/>
      </dsp:nvSpPr>
      <dsp:spPr>
        <a:xfrm>
          <a:off x="410797" y="93597"/>
          <a:ext cx="7122766" cy="771415"/>
        </a:xfrm>
        <a:prstGeom prst="roundRect">
          <a:avLst/>
        </a:prstGeom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27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381" tIns="0" rIns="217381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4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Programa estratégico de cadenas de valor en el Caribe, con el apoyo de Ecopetrol</a:t>
          </a:r>
          <a:endParaRPr lang="es-ES" sz="2400" b="1" i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48454" y="131254"/>
        <a:ext cx="7047452" cy="696101"/>
      </dsp:txXfrm>
    </dsp:sp>
    <dsp:sp modelId="{9965E025-3BFC-4D19-8329-2CD18E18D16A}">
      <dsp:nvSpPr>
        <dsp:cNvPr id="0" name=""/>
        <dsp:cNvSpPr/>
      </dsp:nvSpPr>
      <dsp:spPr>
        <a:xfrm>
          <a:off x="0" y="1451193"/>
          <a:ext cx="8215957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239393-9DD6-4B8F-B7A9-13CD578B666B}">
      <dsp:nvSpPr>
        <dsp:cNvPr id="0" name=""/>
        <dsp:cNvSpPr/>
      </dsp:nvSpPr>
      <dsp:spPr>
        <a:xfrm>
          <a:off x="391140" y="1070932"/>
          <a:ext cx="7822802" cy="572140"/>
        </a:xfrm>
        <a:prstGeom prst="roundRect">
          <a:avLst/>
        </a:prstGeom>
        <a:gradFill rotWithShape="0">
          <a:gsLst>
            <a:gs pos="0">
              <a:srgbClr val="92D050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381" tIns="0" rIns="217381" bIns="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Organizamos una red de 21 organizaciones de productores de ñame en 2 departamentos</a:t>
          </a:r>
          <a:endParaRPr lang="es-ES" sz="1800" kern="1200" dirty="0">
            <a:solidFill>
              <a:srgbClr val="0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19070" y="1098862"/>
        <a:ext cx="7766942" cy="516280"/>
      </dsp:txXfrm>
    </dsp:sp>
    <dsp:sp modelId="{8322EBE5-CADA-4944-9534-12D233E2B200}">
      <dsp:nvSpPr>
        <dsp:cNvPr id="0" name=""/>
        <dsp:cNvSpPr/>
      </dsp:nvSpPr>
      <dsp:spPr>
        <a:xfrm>
          <a:off x="0" y="2295482"/>
          <a:ext cx="8215957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7C9660-7A04-49C9-A897-DCD71DE54E9D}">
      <dsp:nvSpPr>
        <dsp:cNvPr id="0" name=""/>
        <dsp:cNvSpPr/>
      </dsp:nvSpPr>
      <dsp:spPr>
        <a:xfrm>
          <a:off x="391140" y="1848993"/>
          <a:ext cx="7822802" cy="638369"/>
        </a:xfrm>
        <a:prstGeom prst="roundRect">
          <a:avLst/>
        </a:prstGeom>
        <a:gradFill rotWithShape="0">
          <a:gsLst>
            <a:gs pos="0">
              <a:srgbClr val="92D050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381" tIns="0" rIns="217381" bIns="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Estamos</a:t>
          </a:r>
          <a:r>
            <a:rPr lang="es-ES" sz="1800" kern="1200" baseline="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ampliando la red a otros 4 departamentos del Caribe</a:t>
          </a:r>
          <a:endParaRPr lang="es-ES" sz="1800" kern="1200" dirty="0">
            <a:solidFill>
              <a:srgbClr val="0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22303" y="1880156"/>
        <a:ext cx="7760476" cy="576043"/>
      </dsp:txXfrm>
    </dsp:sp>
    <dsp:sp modelId="{7EFEAF0F-06A1-4DC7-B30C-B6450413C694}">
      <dsp:nvSpPr>
        <dsp:cNvPr id="0" name=""/>
        <dsp:cNvSpPr/>
      </dsp:nvSpPr>
      <dsp:spPr>
        <a:xfrm>
          <a:off x="0" y="3072874"/>
          <a:ext cx="8215957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C0A1A9-DA02-4855-BD44-E740F0A2ABF1}">
      <dsp:nvSpPr>
        <dsp:cNvPr id="0" name=""/>
        <dsp:cNvSpPr/>
      </dsp:nvSpPr>
      <dsp:spPr>
        <a:xfrm>
          <a:off x="391140" y="2693282"/>
          <a:ext cx="7822802" cy="571472"/>
        </a:xfrm>
        <a:prstGeom prst="roundRect">
          <a:avLst/>
        </a:prstGeom>
        <a:gradFill rotWithShape="0">
          <a:gsLst>
            <a:gs pos="0">
              <a:srgbClr val="92D050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381" tIns="0" rIns="217381" bIns="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Estamos ayudando a fortalecer las nuevas organizaciones de productores y a organizar nuevas comunidades</a:t>
          </a:r>
          <a:endParaRPr lang="es-E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19037" y="2721179"/>
        <a:ext cx="7767008" cy="515678"/>
      </dsp:txXfrm>
    </dsp:sp>
    <dsp:sp modelId="{7D8C65A8-9722-41C2-95CF-5CD26EAC4FC8}">
      <dsp:nvSpPr>
        <dsp:cNvPr id="0" name=""/>
        <dsp:cNvSpPr/>
      </dsp:nvSpPr>
      <dsp:spPr>
        <a:xfrm>
          <a:off x="0" y="3847772"/>
          <a:ext cx="8215957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28477B-42B0-4A44-9653-7486882B1F60}">
      <dsp:nvSpPr>
        <dsp:cNvPr id="0" name=""/>
        <dsp:cNvSpPr/>
      </dsp:nvSpPr>
      <dsp:spPr>
        <a:xfrm>
          <a:off x="391140" y="3470674"/>
          <a:ext cx="7822802" cy="568977"/>
        </a:xfrm>
        <a:prstGeom prst="roundRect">
          <a:avLst/>
        </a:prstGeom>
        <a:gradFill rotWithShape="0">
          <a:gsLst>
            <a:gs pos="0">
              <a:srgbClr val="92D050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381" tIns="0" rIns="217381" bIns="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Estamos escalando y difundiendo las tecnologías que desarrollamos para que las adopten todos los productores de la red</a:t>
          </a:r>
          <a:endParaRPr lang="es-E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18915" y="3498449"/>
        <a:ext cx="7767252" cy="513427"/>
      </dsp:txXfrm>
    </dsp:sp>
    <dsp:sp modelId="{36744A09-453B-49FB-9FBD-C4EB6D2AC80E}">
      <dsp:nvSpPr>
        <dsp:cNvPr id="0" name=""/>
        <dsp:cNvSpPr/>
      </dsp:nvSpPr>
      <dsp:spPr>
        <a:xfrm>
          <a:off x="0" y="4582728"/>
          <a:ext cx="8215957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86DBB3-4744-4379-8D7D-33A6BD107A4D}">
      <dsp:nvSpPr>
        <dsp:cNvPr id="0" name=""/>
        <dsp:cNvSpPr/>
      </dsp:nvSpPr>
      <dsp:spPr>
        <a:xfrm>
          <a:off x="391140" y="4245572"/>
          <a:ext cx="7822802" cy="529036"/>
        </a:xfrm>
        <a:prstGeom prst="roundRect">
          <a:avLst/>
        </a:prstGeom>
        <a:gradFill rotWithShape="0">
          <a:gsLst>
            <a:gs pos="0">
              <a:srgbClr val="92D050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381" tIns="0" rIns="217381" bIns="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Estamos fortaleciendo nuestras alianzas comerciales y buscando nuevos mercados y nuevos negocios para todas las organizaciones de la Red</a:t>
          </a:r>
          <a:endParaRPr lang="es-E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16965" y="4271397"/>
        <a:ext cx="7771152" cy="477386"/>
      </dsp:txXfrm>
    </dsp:sp>
    <dsp:sp modelId="{0AF70BA7-A014-4B74-8574-5391DA933523}">
      <dsp:nvSpPr>
        <dsp:cNvPr id="0" name=""/>
        <dsp:cNvSpPr/>
      </dsp:nvSpPr>
      <dsp:spPr>
        <a:xfrm>
          <a:off x="0" y="5387440"/>
          <a:ext cx="8215957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A7DB9F-F853-4CAB-B74E-FB76AAC4AC19}">
      <dsp:nvSpPr>
        <dsp:cNvPr id="0" name=""/>
        <dsp:cNvSpPr/>
      </dsp:nvSpPr>
      <dsp:spPr>
        <a:xfrm>
          <a:off x="391140" y="4980528"/>
          <a:ext cx="7822802" cy="505193"/>
        </a:xfrm>
        <a:prstGeom prst="roundRect">
          <a:avLst/>
        </a:prstGeom>
        <a:gradFill rotWithShape="0">
          <a:gsLst>
            <a:gs pos="0">
              <a:srgbClr val="92D050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381" tIns="0" rIns="217381" bIns="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Estamos</a:t>
          </a:r>
          <a:r>
            <a:rPr lang="es-ES" sz="1800" kern="1200" baseline="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ayudando a recuperarse a los productores afectados por la Ola Invernal </a:t>
          </a:r>
          <a:endParaRPr lang="es-ES" sz="1800" kern="1200" dirty="0">
            <a:solidFill>
              <a:srgbClr val="0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15801" y="5005189"/>
        <a:ext cx="7773480" cy="4558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png"/><Relationship Id="rId2" Type="http://schemas.openxmlformats.org/officeDocument/2006/relationships/image" Target="../media/image4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CCB80D-9035-4A12-B26D-711EA6831568}" type="datetimeFigureOut">
              <a:rPr lang="es-CO" smtClean="0"/>
              <a:pPr/>
              <a:t>20/09/12</a:t>
            </a:fld>
            <a:endParaRPr lang="es-CO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2CBE31-D7E5-4ACD-8D18-F7562128E6E2}" type="slidenum">
              <a:rPr lang="es-CO" smtClean="0"/>
              <a:pPr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259196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CO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5364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fld id="{24A31D8F-1F52-154F-8865-02D7E47FAE47}" type="slidenum">
              <a:rPr lang="es-CO" sz="1200">
                <a:cs typeface="ＭＳ Ｐゴシック" charset="0"/>
              </a:rPr>
              <a:pPr/>
              <a:t>1</a:t>
            </a:fld>
            <a:endParaRPr lang="es-CO" sz="1200"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>
              <a:latin typeface="Arial" charset="0"/>
            </a:endParaRPr>
          </a:p>
        </p:txBody>
      </p:sp>
      <p:sp>
        <p:nvSpPr>
          <p:cNvPr id="21508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CA9153-80CB-403E-AE79-427023978B1E}" type="slidenum">
              <a:rPr lang="es-ES_tradnl" smtClean="0">
                <a:latin typeface="Arial" charset="0"/>
              </a:rPr>
              <a:pPr/>
              <a:t>17</a:t>
            </a:fld>
            <a:endParaRPr lang="es-ES_tradnl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dirty="0" smtClean="0">
              <a:latin typeface="Arial" charset="0"/>
            </a:endParaRPr>
          </a:p>
        </p:txBody>
      </p:sp>
      <p:sp>
        <p:nvSpPr>
          <p:cNvPr id="21508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CA9153-80CB-403E-AE79-427023978B1E}" type="slidenum">
              <a:rPr lang="es-ES_tradnl" smtClean="0">
                <a:latin typeface="Arial" charset="0"/>
              </a:rPr>
              <a:pPr/>
              <a:t>18</a:t>
            </a:fld>
            <a:endParaRPr lang="es-ES_tradnl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>
              <a:latin typeface="Arial" charset="0"/>
            </a:endParaRPr>
          </a:p>
        </p:txBody>
      </p:sp>
      <p:sp>
        <p:nvSpPr>
          <p:cNvPr id="21508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CA9153-80CB-403E-AE79-427023978B1E}" type="slidenum">
              <a:rPr lang="es-ES_tradnl" smtClean="0">
                <a:latin typeface="Arial" charset="0"/>
              </a:rPr>
              <a:pPr/>
              <a:t>19</a:t>
            </a:fld>
            <a:endParaRPr lang="es-ES_tradnl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24580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B744D054-BA6B-D147-8C15-DA10D04D4657}" type="slidenum">
              <a:rPr lang="es-ES_tradnl" sz="1200"/>
              <a:pPr eaLnBrk="1" hangingPunct="1"/>
              <a:t>30</a:t>
            </a:fld>
            <a:endParaRPr lang="es-ES_tradnl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CO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2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fld id="{CD466E50-BCB9-6C44-A063-6D7A877E81FB}" type="slidenum">
              <a:rPr lang="es-CO" sz="1200">
                <a:cs typeface="ＭＳ Ｐゴシック" charset="0"/>
              </a:rPr>
              <a:pPr/>
              <a:t>2</a:t>
            </a:fld>
            <a:endParaRPr lang="es-CO" sz="1200"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fld id="{F87EC872-17AB-7849-B4EE-2BCFD7CEAEB4}" type="slidenum">
              <a:rPr lang="es-ES" sz="1200">
                <a:cs typeface="ＭＳ Ｐゴシック" charset="0"/>
              </a:rPr>
              <a:pPr/>
              <a:t>3</a:t>
            </a:fld>
            <a:endParaRPr lang="es-ES" sz="1200"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CO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1508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fld id="{44E43318-F3A1-C240-9FAB-829FD7EEEF00}" type="slidenum">
              <a:rPr lang="es-CO" sz="1200">
                <a:cs typeface="ＭＳ Ｐゴシック" charset="0"/>
              </a:rPr>
              <a:pPr/>
              <a:t>4</a:t>
            </a:fld>
            <a:endParaRPr lang="es-CO" sz="1200"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s-CO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fld id="{B15F6C27-00F4-B743-A6BF-B8D5E8B89D0F}" type="slidenum">
              <a:rPr lang="es-ES_tradnl" sz="1200">
                <a:cs typeface="ＭＳ Ｐゴシック" charset="0"/>
              </a:rPr>
              <a:pPr/>
              <a:t>5</a:t>
            </a:fld>
            <a:endParaRPr lang="es-ES_tradnl" sz="1200"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>
              <a:latin typeface="Arial" charset="0"/>
            </a:endParaRPr>
          </a:p>
        </p:txBody>
      </p:sp>
      <p:sp>
        <p:nvSpPr>
          <p:cNvPr id="17412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941626-EB63-4957-A29B-9DF3A510C8C6}" type="slidenum">
              <a:rPr lang="es-ES_tradnl" smtClean="0">
                <a:latin typeface="Arial" charset="0"/>
              </a:rPr>
              <a:pPr/>
              <a:t>7</a:t>
            </a:fld>
            <a:endParaRPr lang="es-ES_tradnl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>
              <a:latin typeface="Arial" charset="0"/>
            </a:endParaRPr>
          </a:p>
        </p:txBody>
      </p:sp>
      <p:sp>
        <p:nvSpPr>
          <p:cNvPr id="18436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EC6B83-6D56-4E4B-A7A3-0C6962520242}" type="slidenum">
              <a:rPr lang="es-ES_tradnl" smtClean="0">
                <a:latin typeface="Arial" charset="0"/>
              </a:rPr>
              <a:pPr/>
              <a:t>8</a:t>
            </a:fld>
            <a:endParaRPr lang="es-ES_tradnl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>
              <a:latin typeface="Arial" charset="0"/>
            </a:endParaRPr>
          </a:p>
        </p:txBody>
      </p:sp>
      <p:sp>
        <p:nvSpPr>
          <p:cNvPr id="19460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34B27F7-1534-4957-9941-79864B84A7BC}" type="slidenum">
              <a:rPr lang="es-ES_tradnl" smtClean="0">
                <a:latin typeface="Arial" charset="0"/>
              </a:rPr>
              <a:pPr/>
              <a:t>9</a:t>
            </a:fld>
            <a:endParaRPr lang="es-ES_tradnl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>
              <a:latin typeface="Arial" charset="0"/>
            </a:endParaRPr>
          </a:p>
        </p:txBody>
      </p:sp>
      <p:sp>
        <p:nvSpPr>
          <p:cNvPr id="20484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9F8263-DEED-43B0-A5F6-664E6EA8E8C3}" type="slidenum">
              <a:rPr lang="es-ES_tradnl" smtClean="0">
                <a:latin typeface="Arial" charset="0"/>
              </a:rPr>
              <a:pPr/>
              <a:t>11</a:t>
            </a:fld>
            <a:endParaRPr lang="es-ES_tradnl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r">
              <a:defRPr b="1">
                <a:solidFill>
                  <a:schemeClr val="accent6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2051720" y="3933056"/>
            <a:ext cx="6400800" cy="1752600"/>
          </a:xfrm>
        </p:spPr>
        <p:txBody>
          <a:bodyPr/>
          <a:lstStyle>
            <a:lvl1pPr marL="0" indent="0" algn="r">
              <a:buNone/>
              <a:defRPr b="1" spc="-150">
                <a:solidFill>
                  <a:schemeClr val="accent3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9CD27-0ED1-4FFD-9F77-29B73D4EC34D}" type="slidenum">
              <a:rPr lang="es-CO" smtClean="0"/>
              <a:pPr/>
              <a:t>‹Nr.›</a:t>
            </a:fld>
            <a:endParaRPr lang="es-CO"/>
          </a:p>
        </p:txBody>
      </p:sp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5805264"/>
            <a:ext cx="1656184" cy="80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83568" y="1600200"/>
            <a:ext cx="8003232" cy="4525963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s-CO" smtClean="0"/>
              <a:t>http://www.corporacionpba.org</a:t>
            </a:r>
          </a:p>
          <a:p>
            <a:endParaRPr lang="es-C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83568" y="274638"/>
            <a:ext cx="5793432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s-CO" smtClean="0"/>
              <a:t>http://www.corporacionpba.org</a:t>
            </a:r>
          </a:p>
          <a:p>
            <a:endParaRPr lang="es-C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83568" y="1600200"/>
            <a:ext cx="8003232" cy="452596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s-CO" smtClean="0"/>
              <a:t>http://www.corporacionpba.org</a:t>
            </a:r>
          </a:p>
          <a:p>
            <a:endParaRPr lang="es-C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s-CO" smtClean="0"/>
              <a:t>http://www.corporacionpba.org</a:t>
            </a:r>
          </a:p>
          <a:p>
            <a:endParaRPr lang="es-C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83568" y="1600200"/>
            <a:ext cx="381223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s-CO" smtClean="0"/>
              <a:t>http://www.corporacionpba.org</a:t>
            </a:r>
          </a:p>
          <a:p>
            <a:endParaRPr lang="es-C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83568" y="1535113"/>
            <a:ext cx="38138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83568" y="2174875"/>
            <a:ext cx="38138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s-CO" smtClean="0"/>
              <a:t>http://www.corporacionpba.org</a:t>
            </a:r>
          </a:p>
          <a:p>
            <a:endParaRPr lang="es-C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s-CO" smtClean="0"/>
              <a:t>http://www.corporacionpba.org</a:t>
            </a:r>
          </a:p>
          <a:p>
            <a:endParaRPr lang="es-C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CO" smtClean="0"/>
              <a:t>http://www.corporacionpba.org</a:t>
            </a:r>
            <a:endParaRPr lang="es-C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3568" y="273050"/>
            <a:ext cx="278194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83568" y="1435100"/>
            <a:ext cx="278194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s-CO" smtClean="0"/>
              <a:t>http://www.corporacionpba.org</a:t>
            </a:r>
          </a:p>
          <a:p>
            <a:endParaRPr lang="es-C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s-CO" smtClean="0"/>
              <a:t>http://www.corporacionpba.org</a:t>
            </a:r>
          </a:p>
          <a:p>
            <a:endParaRPr lang="es-C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83568" y="1600200"/>
            <a:ext cx="800323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CO" smtClean="0"/>
              <a:t>http://www.corporacionpba.org</a:t>
            </a:r>
            <a:endParaRPr lang="es-CO"/>
          </a:p>
        </p:txBody>
      </p:sp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0" y="1"/>
            <a:ext cx="698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 userDrawn="1"/>
        </p:nvPicPr>
        <p:blipFill>
          <a:blip r:embed="rId14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50" y="295750"/>
            <a:ext cx="683568" cy="333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9 CuadroTexto"/>
          <p:cNvSpPr txBox="1"/>
          <p:nvPr userDrawn="1"/>
        </p:nvSpPr>
        <p:spPr>
          <a:xfrm>
            <a:off x="-36512" y="6453336"/>
            <a:ext cx="201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00" smtClean="0">
                <a:solidFill>
                  <a:schemeClr val="bg2">
                    <a:lumMod val="75000"/>
                  </a:schemeClr>
                </a:solidFill>
              </a:rPr>
              <a:t>http://www.corporacionpba.org</a:t>
            </a:r>
          </a:p>
          <a:p>
            <a:endParaRPr lang="es-CO" sz="100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3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7.xml"/><Relationship Id="rId2" Type="http://schemas.openxmlformats.org/officeDocument/2006/relationships/diagramData" Target="../diagrams/data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4" Type="http://schemas.openxmlformats.org/officeDocument/2006/relationships/image" Target="../media/image27.jpeg"/><Relationship Id="rId5" Type="http://schemas.openxmlformats.org/officeDocument/2006/relationships/image" Target="../media/image28.jpeg"/><Relationship Id="rId6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4" Type="http://schemas.openxmlformats.org/officeDocument/2006/relationships/image" Target="../media/image31.jpeg"/><Relationship Id="rId5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4" Type="http://schemas.openxmlformats.org/officeDocument/2006/relationships/image" Target="../media/image34.jpeg"/><Relationship Id="rId5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7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2" Type="http://schemas.openxmlformats.org/officeDocument/2006/relationships/diagramData" Target="../diagrams/data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jpeg"/><Relationship Id="rId3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4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0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3.jpeg"/><Relationship Id="rId3" Type="http://schemas.openxmlformats.org/officeDocument/2006/relationships/image" Target="../media/image4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45.png"/><Relationship Id="rId5" Type="http://schemas.openxmlformats.org/officeDocument/2006/relationships/oleObject" Target="../embeddings/oleObject2.bin"/><Relationship Id="rId6" Type="http://schemas.openxmlformats.org/officeDocument/2006/relationships/image" Target="../media/image46.png"/><Relationship Id="rId7" Type="http://schemas.openxmlformats.org/officeDocument/2006/relationships/image" Target="../media/image47.jpeg"/><Relationship Id="rId8" Type="http://schemas.openxmlformats.org/officeDocument/2006/relationships/image" Target="../media/image48.jpe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9.jpeg"/><Relationship Id="rId3" Type="http://schemas.openxmlformats.org/officeDocument/2006/relationships/image" Target="../media/image5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4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4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jpeg"/><Relationship Id="rId3" Type="http://schemas.openxmlformats.org/officeDocument/2006/relationships/image" Target="../media/image5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4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4" Type="http://schemas.openxmlformats.org/officeDocument/2006/relationships/image" Target="../media/image61.jpeg"/><Relationship Id="rId5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4" Type="http://schemas.openxmlformats.org/officeDocument/2006/relationships/image" Target="../media/image63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4.jpeg"/><Relationship Id="rId3" Type="http://schemas.openxmlformats.org/officeDocument/2006/relationships/image" Target="../media/image6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4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4" Type="http://schemas.openxmlformats.org/officeDocument/2006/relationships/image" Target="../media/image69.pn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openxmlformats.org/officeDocument/2006/relationships/image" Target="../media/image12.jpeg"/><Relationship Id="rId5" Type="http://schemas.openxmlformats.org/officeDocument/2006/relationships/image" Target="../media/image13.jpeg"/><Relationship Id="rId6" Type="http://schemas.openxmlformats.org/officeDocument/2006/relationships/image" Target="../media/image14.jpeg"/><Relationship Id="rId7" Type="http://schemas.openxmlformats.org/officeDocument/2006/relationships/image" Target="../media/image15.png"/><Relationship Id="rId8" Type="http://schemas.openxmlformats.org/officeDocument/2006/relationships/image" Target="../media/image16.jpeg"/><Relationship Id="rId9" Type="http://schemas.openxmlformats.org/officeDocument/2006/relationships/image" Target="../media/image17.jpeg"/><Relationship Id="rId10" Type="http://schemas.openxmlformats.org/officeDocument/2006/relationships/image" Target="../media/image18.jpeg"/><Relationship Id="rId11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850" y="2971800"/>
            <a:ext cx="8515350" cy="2049463"/>
          </a:xfrm>
        </p:spPr>
        <p:txBody>
          <a:bodyPr>
            <a:noAutofit/>
          </a:bodyPr>
          <a:lstStyle/>
          <a:p>
            <a:pPr eaLnBrk="1" hangingPunct="1"/>
            <a:r>
              <a:rPr lang="es-CO" sz="3600" i="1" cap="none" dirty="0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charset="0"/>
                <a:ea typeface="ＭＳ Ｐゴシック" charset="0"/>
                <a:cs typeface="ＭＳ Ｐゴシック" charset="0"/>
              </a:rPr>
              <a:t>LOS PROCESOS DE INNOVACION PARTICIPATIVA RURAL: HERRAMIENTA FUNDAMENTAL EN LA LUCHA CONTRA LA POBREZA</a:t>
            </a:r>
            <a:endParaRPr lang="es-CO" sz="3600" cap="none" dirty="0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charset="0"/>
              <a:ea typeface="ＭＳ Ｐゴシック" charset="0"/>
              <a:cs typeface="Arial" charset="0"/>
            </a:endParaRP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0200" y="228600"/>
            <a:ext cx="7239000" cy="1905000"/>
          </a:xfrm>
        </p:spPr>
        <p:txBody>
          <a:bodyPr anchor="ctr">
            <a:normAutofit fontScale="90000"/>
          </a:bodyPr>
          <a:lstStyle/>
          <a:p>
            <a:pPr eaLnBrk="1" hangingPunct="1"/>
            <a:r>
              <a:rPr lang="es-CO" sz="3200" b="1" dirty="0">
                <a:latin typeface="Georgia" charset="0"/>
                <a:ea typeface="ＭＳ Ｐゴシック" charset="0"/>
                <a:cs typeface="Arial" charset="0"/>
              </a:rPr>
              <a:t/>
            </a:r>
            <a:br>
              <a:rPr lang="es-CO" sz="3200" b="1" dirty="0">
                <a:latin typeface="Georgia" charset="0"/>
                <a:ea typeface="ＭＳ Ｐゴシック" charset="0"/>
                <a:cs typeface="Arial" charset="0"/>
              </a:rPr>
            </a:br>
            <a:r>
              <a:rPr lang="es-CO" sz="3200" b="1" dirty="0" smtClean="0">
                <a:latin typeface="Georgia" charset="0"/>
                <a:ea typeface="ＭＳ Ｐゴシック" charset="0"/>
                <a:cs typeface="Arial" charset="0"/>
              </a:rPr>
              <a:t>Rosa Quiroz</a:t>
            </a:r>
            <a:br>
              <a:rPr lang="es-CO" sz="3200" b="1" dirty="0" smtClean="0">
                <a:latin typeface="Georgia" charset="0"/>
                <a:ea typeface="ＭＳ Ｐゴシック" charset="0"/>
                <a:cs typeface="Arial" charset="0"/>
              </a:rPr>
            </a:br>
            <a:r>
              <a:rPr lang="es-CO" sz="3200" b="1" dirty="0" smtClean="0">
                <a:latin typeface="Georgia" charset="0"/>
                <a:ea typeface="ＭＳ Ｐゴシック" charset="0"/>
                <a:cs typeface="Arial" charset="0"/>
              </a:rPr>
              <a:t/>
            </a:r>
            <a:br>
              <a:rPr lang="es-CO" sz="3200" b="1" dirty="0" smtClean="0">
                <a:latin typeface="Georgia" charset="0"/>
                <a:ea typeface="ＭＳ Ｐゴシック" charset="0"/>
                <a:cs typeface="Arial" charset="0"/>
              </a:rPr>
            </a:br>
            <a:r>
              <a:rPr lang="es-CO" sz="3200" dirty="0" smtClean="0">
                <a:latin typeface="Georgia" charset="0"/>
                <a:ea typeface="ＭＳ Ｐゴシック" charset="0"/>
                <a:cs typeface="Arial" charset="0"/>
              </a:rPr>
              <a:t>Karen Silva</a:t>
            </a:r>
            <a:r>
              <a:rPr lang="es-CO" sz="3200" b="1" dirty="0">
                <a:latin typeface="Georgia" charset="0"/>
                <a:ea typeface="ＭＳ Ｐゴシック" charset="0"/>
                <a:cs typeface="Arial" charset="0"/>
              </a:rPr>
              <a:t/>
            </a:r>
            <a:br>
              <a:rPr lang="es-CO" sz="3200" b="1" dirty="0">
                <a:latin typeface="Georgia" charset="0"/>
                <a:ea typeface="ＭＳ Ｐゴシック" charset="0"/>
                <a:cs typeface="Arial" charset="0"/>
              </a:rPr>
            </a:br>
            <a:endParaRPr lang="es-CO" sz="3200" b="1" dirty="0">
              <a:latin typeface="Georgia" charset="0"/>
              <a:ea typeface="ＭＳ Ｐゴシック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761627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0" name="Text Box 55"/>
          <p:cNvSpPr txBox="1">
            <a:spLocks noChangeArrowheads="1"/>
          </p:cNvSpPr>
          <p:nvPr/>
        </p:nvSpPr>
        <p:spPr bwMode="auto">
          <a:xfrm flipH="1">
            <a:off x="7161068" y="4347929"/>
            <a:ext cx="415628" cy="13515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eaVert" lIns="68644" tIns="34322" rIns="68644" bIns="34322">
            <a:spAutoFit/>
          </a:bodyPr>
          <a:lstStyle/>
          <a:p>
            <a:pPr defTabSz="914062">
              <a:spcBef>
                <a:spcPct val="50000"/>
              </a:spcBef>
            </a:pPr>
            <a:endParaRPr lang="es-ES_tradnl" dirty="0"/>
          </a:p>
        </p:txBody>
      </p:sp>
      <p:sp>
        <p:nvSpPr>
          <p:cNvPr id="10243" name="8 CuadroTexto"/>
          <p:cNvSpPr txBox="1">
            <a:spLocks noChangeArrowheads="1"/>
          </p:cNvSpPr>
          <p:nvPr/>
        </p:nvSpPr>
        <p:spPr bwMode="auto">
          <a:xfrm>
            <a:off x="1815311" y="1752600"/>
            <a:ext cx="6566689" cy="351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644" tIns="34322" rIns="68644" bIns="34322">
            <a:spAutoFit/>
          </a:bodyPr>
          <a:lstStyle/>
          <a:p>
            <a:pPr algn="ctr">
              <a:defRPr/>
            </a:pPr>
            <a:r>
              <a:rPr lang="es-CO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>Innovación tecnológica, organizativa y empresarial con pequeños productores de yuca y ñame de los municipio de San Jacinto (Bolívar) y Ovejas (Sucre) para el escalamiento de semillas limpias a partir de tecnologías de punta de bajo costo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59 Rectángulo redondeado"/>
          <p:cNvSpPr/>
          <p:nvPr/>
        </p:nvSpPr>
        <p:spPr bwMode="auto">
          <a:xfrm flipH="1">
            <a:off x="1994198" y="642918"/>
            <a:ext cx="5792512" cy="643612"/>
          </a:xfrm>
          <a:prstGeom prst="roundRect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6200000" scaled="0"/>
          </a:gra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68644" tIns="34322" rIns="68644" bIns="34322" anchor="ctr"/>
          <a:lstStyle/>
          <a:p>
            <a:pPr algn="ctr" defTabSz="914062">
              <a:defRPr/>
            </a:pPr>
            <a:r>
              <a:rPr lang="es-MX" sz="4100" b="1" i="1" dirty="0">
                <a:solidFill>
                  <a:schemeClr val="tx1"/>
                </a:solidFill>
                <a:latin typeface="Times New Roman" pitchFamily="18" charset="0"/>
              </a:rPr>
              <a:t>Materiales y métodos</a:t>
            </a:r>
          </a:p>
        </p:txBody>
      </p:sp>
      <p:sp>
        <p:nvSpPr>
          <p:cNvPr id="69" name="68 Terminador"/>
          <p:cNvSpPr/>
          <p:nvPr/>
        </p:nvSpPr>
        <p:spPr bwMode="auto">
          <a:xfrm>
            <a:off x="891808" y="1858451"/>
            <a:ext cx="3351864" cy="745977"/>
          </a:xfrm>
          <a:prstGeom prst="flowChartTerminator">
            <a:avLst/>
          </a:prstGeom>
          <a:gradFill flip="none" rotWithShape="1">
            <a:gsLst>
              <a:gs pos="0">
                <a:srgbClr val="92D050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1"/>
            <a:tileRect/>
          </a:gra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>
            <a:reflection blurRad="6350" stA="50000" endA="300" endPos="55500" dist="50800" dir="5400000" sy="-100000" algn="bl" rotWithShape="0"/>
          </a:effectLst>
          <a:scene3d>
            <a:camera prst="obliqueTopRight"/>
            <a:lightRig rig="threePt" dir="t"/>
          </a:scene3d>
        </p:spPr>
        <p:txBody>
          <a:bodyPr lIns="68644" tIns="34322" rIns="68644" bIns="34322" anchor="ctr"/>
          <a:lstStyle/>
          <a:p>
            <a:pPr algn="ctr" defTabSz="914062">
              <a:defRPr/>
            </a:pPr>
            <a:r>
              <a:rPr lang="es-MX" sz="1500" i="1" dirty="0">
                <a:latin typeface="Times New Roman" pitchFamily="18" charset="0"/>
                <a:cs typeface="Times New Roman" pitchFamily="18" charset="0"/>
              </a:rPr>
              <a:t>Selección participativa de los clones de yuca y ñame</a:t>
            </a:r>
          </a:p>
        </p:txBody>
      </p:sp>
      <p:sp>
        <p:nvSpPr>
          <p:cNvPr id="61" name="60 Terminador"/>
          <p:cNvSpPr/>
          <p:nvPr/>
        </p:nvSpPr>
        <p:spPr bwMode="auto">
          <a:xfrm>
            <a:off x="891809" y="2723448"/>
            <a:ext cx="3297801" cy="744890"/>
          </a:xfrm>
          <a:prstGeom prst="flowChartTerminator">
            <a:avLst/>
          </a:prstGeom>
          <a:gradFill flip="none" rotWithShape="1">
            <a:gsLst>
              <a:gs pos="0">
                <a:srgbClr val="92D050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1"/>
            <a:tileRect/>
          </a:gra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>
            <a:reflection blurRad="6350" stA="50000" endA="300" endPos="55500" dist="50800" dir="5400000" sy="-100000" algn="bl" rotWithShape="0"/>
          </a:effectLst>
          <a:scene3d>
            <a:camera prst="obliqueTopRight"/>
            <a:lightRig rig="threePt" dir="t"/>
          </a:scene3d>
        </p:spPr>
        <p:txBody>
          <a:bodyPr lIns="68644" tIns="34322" rIns="68644" bIns="34322" anchor="ctr"/>
          <a:lstStyle/>
          <a:p>
            <a:pPr algn="ctr">
              <a:defRPr/>
            </a:pPr>
            <a:r>
              <a:rPr lang="es-CO" sz="1500" i="1" dirty="0">
                <a:latin typeface="Times New Roman" pitchFamily="18" charset="0"/>
                <a:cs typeface="Times New Roman" pitchFamily="18" charset="0"/>
              </a:rPr>
              <a:t>Intercambio de experiencias entre agricultores del Cauca y la Costa Atlántica</a:t>
            </a:r>
          </a:p>
        </p:txBody>
      </p:sp>
      <p:sp>
        <p:nvSpPr>
          <p:cNvPr id="62" name="61 Terminador"/>
          <p:cNvSpPr/>
          <p:nvPr/>
        </p:nvSpPr>
        <p:spPr bwMode="auto">
          <a:xfrm>
            <a:off x="892181" y="3576462"/>
            <a:ext cx="3351491" cy="745977"/>
          </a:xfrm>
          <a:prstGeom prst="flowChartTerminator">
            <a:avLst/>
          </a:prstGeom>
          <a:gradFill flip="none" rotWithShape="1">
            <a:gsLst>
              <a:gs pos="0">
                <a:srgbClr val="92D050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1"/>
            <a:tileRect/>
          </a:gra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>
            <a:reflection blurRad="6350" stA="50000" endA="300" endPos="55500" dist="50800" dir="5400000" sy="-100000" algn="bl" rotWithShape="0"/>
          </a:effectLst>
          <a:scene3d>
            <a:camera prst="obliqueTopRight"/>
            <a:lightRig rig="threePt" dir="t"/>
          </a:scene3d>
        </p:spPr>
        <p:txBody>
          <a:bodyPr lIns="68644" tIns="34322" rIns="68644" bIns="34322" anchor="ctr"/>
          <a:lstStyle/>
          <a:p>
            <a:pPr algn="ctr">
              <a:defRPr/>
            </a:pPr>
            <a:r>
              <a:rPr lang="es-CO" sz="1500" i="1" dirty="0">
                <a:latin typeface="Times New Roman" pitchFamily="18" charset="0"/>
                <a:cs typeface="Times New Roman" pitchFamily="18" charset="0"/>
              </a:rPr>
              <a:t>Construcción de los laboratorios piloto en cada sitio. Discusión con las comunidades </a:t>
            </a:r>
          </a:p>
        </p:txBody>
      </p:sp>
      <p:sp>
        <p:nvSpPr>
          <p:cNvPr id="66" name="65 Terminador"/>
          <p:cNvSpPr/>
          <p:nvPr/>
        </p:nvSpPr>
        <p:spPr bwMode="auto">
          <a:xfrm>
            <a:off x="891809" y="4441460"/>
            <a:ext cx="3351491" cy="745977"/>
          </a:xfrm>
          <a:prstGeom prst="flowChartTerminator">
            <a:avLst/>
          </a:prstGeom>
          <a:gradFill flip="none" rotWithShape="1">
            <a:gsLst>
              <a:gs pos="0">
                <a:srgbClr val="92D050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1"/>
            <a:tileRect/>
          </a:gra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>
            <a:reflection blurRad="6350" stA="50000" endA="300" endPos="55500" dist="50800" dir="5400000" sy="-100000" algn="bl" rotWithShape="0"/>
          </a:effectLst>
          <a:scene3d>
            <a:camera prst="obliqueTopRight"/>
            <a:lightRig rig="threePt" dir="t"/>
          </a:scene3d>
        </p:spPr>
        <p:txBody>
          <a:bodyPr lIns="68644" tIns="34322" rIns="68644" bIns="34322" anchor="ctr"/>
          <a:lstStyle/>
          <a:p>
            <a:pPr marL="171610" lvl="1" indent="-171610" algn="ctr" defTabSz="667372">
              <a:lnSpc>
                <a:spcPct val="90000"/>
              </a:lnSpc>
              <a:spcAft>
                <a:spcPct val="15000"/>
              </a:spcAft>
              <a:defRPr/>
            </a:pPr>
            <a:r>
              <a:rPr lang="es-CO" sz="1500" i="1" dirty="0">
                <a:latin typeface="Times New Roman" pitchFamily="18" charset="0"/>
                <a:cs typeface="Times New Roman" pitchFamily="18" charset="0"/>
              </a:rPr>
              <a:t>Capacitación a los productores en los laboratorios establecidos, bajo sus condiciones ambientales</a:t>
            </a:r>
          </a:p>
        </p:txBody>
      </p:sp>
      <p:sp>
        <p:nvSpPr>
          <p:cNvPr id="67" name="66 Terminador"/>
          <p:cNvSpPr/>
          <p:nvPr/>
        </p:nvSpPr>
        <p:spPr bwMode="auto">
          <a:xfrm>
            <a:off x="945871" y="5306457"/>
            <a:ext cx="3351491" cy="745977"/>
          </a:xfrm>
          <a:prstGeom prst="flowChartTerminator">
            <a:avLst/>
          </a:prstGeom>
          <a:gradFill flip="none" rotWithShape="1">
            <a:gsLst>
              <a:gs pos="0">
                <a:srgbClr val="92D050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1"/>
            <a:tileRect/>
          </a:gra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>
            <a:reflection blurRad="6350" stA="50000" endA="300" endPos="55500" dist="50800" dir="5400000" sy="-100000" algn="bl" rotWithShape="0"/>
          </a:effectLst>
          <a:scene3d>
            <a:camera prst="obliqueTopRight"/>
            <a:lightRig rig="threePt" dir="t"/>
          </a:scene3d>
        </p:spPr>
        <p:txBody>
          <a:bodyPr lIns="68644" tIns="34322" rIns="68644" bIns="34322" anchor="ctr"/>
          <a:lstStyle/>
          <a:p>
            <a:pPr marL="171610" lvl="1" indent="-171610" algn="ctr" defTabSz="667372">
              <a:lnSpc>
                <a:spcPct val="90000"/>
              </a:lnSpc>
              <a:spcAft>
                <a:spcPct val="15000"/>
              </a:spcAft>
              <a:defRPr/>
            </a:pPr>
            <a:r>
              <a:rPr lang="es-CO" sz="1500" i="1" dirty="0">
                <a:latin typeface="Times New Roman" pitchFamily="18" charset="0"/>
                <a:cs typeface="Times New Roman" pitchFamily="18" charset="0"/>
              </a:rPr>
              <a:t>Escalamiento de materiales iniciales en CIAT y CORPOICA,  entregado a las comunidades</a:t>
            </a:r>
          </a:p>
        </p:txBody>
      </p:sp>
      <p:sp>
        <p:nvSpPr>
          <p:cNvPr id="75" name="74 Terminador"/>
          <p:cNvSpPr/>
          <p:nvPr/>
        </p:nvSpPr>
        <p:spPr bwMode="auto">
          <a:xfrm>
            <a:off x="5649665" y="4441460"/>
            <a:ext cx="3351491" cy="745977"/>
          </a:xfrm>
          <a:prstGeom prst="flowChartTerminator">
            <a:avLst/>
          </a:prstGeom>
          <a:gradFill flip="none" rotWithShape="1">
            <a:gsLst>
              <a:gs pos="0">
                <a:srgbClr val="92D050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1"/>
            <a:tileRect/>
          </a:gra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>
            <a:reflection blurRad="6350" stA="50000" endA="300" endPos="55500" dist="50800" dir="5400000" sy="-100000" algn="bl" rotWithShape="0"/>
          </a:effectLst>
          <a:scene3d>
            <a:camera prst="obliqueTopRight"/>
            <a:lightRig rig="threePt" dir="t"/>
          </a:scene3d>
        </p:spPr>
        <p:txBody>
          <a:bodyPr lIns="68644" tIns="34322" rIns="68644" bIns="34322" anchor="ctr"/>
          <a:lstStyle/>
          <a:p>
            <a:pPr marL="171610" lvl="1" indent="-171610" algn="ctr" defTabSz="667372">
              <a:lnSpc>
                <a:spcPct val="90000"/>
              </a:lnSpc>
              <a:spcAft>
                <a:spcPct val="15000"/>
              </a:spcAft>
              <a:defRPr/>
            </a:pPr>
            <a:r>
              <a:rPr lang="es-CO" sz="1500" i="1" dirty="0">
                <a:latin typeface="Times New Roman" pitchFamily="18" charset="0"/>
                <a:cs typeface="Times New Roman" pitchFamily="18" charset="0"/>
              </a:rPr>
              <a:t>Traslado a campo, seguimiento y réplica</a:t>
            </a:r>
          </a:p>
        </p:txBody>
      </p:sp>
      <p:sp>
        <p:nvSpPr>
          <p:cNvPr id="77" name="76 Terminador"/>
          <p:cNvSpPr/>
          <p:nvPr/>
        </p:nvSpPr>
        <p:spPr bwMode="auto">
          <a:xfrm>
            <a:off x="5649292" y="1857364"/>
            <a:ext cx="3351491" cy="745977"/>
          </a:xfrm>
          <a:prstGeom prst="flowChartTerminator">
            <a:avLst/>
          </a:prstGeom>
          <a:gradFill flip="none" rotWithShape="1">
            <a:gsLst>
              <a:gs pos="0">
                <a:srgbClr val="92D050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1"/>
            <a:tileRect/>
          </a:gra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>
            <a:reflection blurRad="6350" stA="50000" endA="300" endPos="55500" dist="50800" dir="5400000" sy="-100000" algn="bl" rotWithShape="0"/>
          </a:effectLst>
          <a:scene3d>
            <a:camera prst="obliqueTopRight"/>
            <a:lightRig rig="threePt" dir="t"/>
          </a:scene3d>
        </p:spPr>
        <p:txBody>
          <a:bodyPr lIns="68644" tIns="34322" rIns="68644" bIns="34322" anchor="ctr"/>
          <a:lstStyle/>
          <a:p>
            <a:pPr marL="171610" lvl="1" indent="-171610" algn="ctr" defTabSz="667372">
              <a:lnSpc>
                <a:spcPct val="90000"/>
              </a:lnSpc>
              <a:spcAft>
                <a:spcPct val="15000"/>
              </a:spcAft>
              <a:defRPr/>
            </a:pPr>
            <a:endParaRPr lang="es-CO" sz="1500" i="1" dirty="0">
              <a:latin typeface="Times New Roman" pitchFamily="18" charset="0"/>
              <a:cs typeface="Times New Roman" pitchFamily="18" charset="0"/>
            </a:endParaRPr>
          </a:p>
          <a:p>
            <a:pPr marL="171610" lvl="1" indent="-171610" algn="ctr" defTabSz="667372">
              <a:lnSpc>
                <a:spcPct val="90000"/>
              </a:lnSpc>
              <a:spcAft>
                <a:spcPct val="15000"/>
              </a:spcAft>
              <a:defRPr/>
            </a:pPr>
            <a:r>
              <a:rPr lang="es-CO" sz="1500" i="1" dirty="0">
                <a:latin typeface="Times New Roman" pitchFamily="18" charset="0"/>
                <a:cs typeface="Times New Roman" pitchFamily="18" charset="0"/>
              </a:rPr>
              <a:t>Validación y ajuste de condiciones y puesta en marcha del sistema en finca</a:t>
            </a:r>
          </a:p>
          <a:p>
            <a:pPr marL="171610" lvl="1" indent="-171610" algn="ctr" defTabSz="667372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endParaRPr lang="es-CO" sz="15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73 Terminador"/>
          <p:cNvSpPr/>
          <p:nvPr/>
        </p:nvSpPr>
        <p:spPr bwMode="auto">
          <a:xfrm>
            <a:off x="5649665" y="5317352"/>
            <a:ext cx="3351491" cy="745977"/>
          </a:xfrm>
          <a:prstGeom prst="flowChartTerminator">
            <a:avLst/>
          </a:prstGeom>
          <a:gradFill flip="none" rotWithShape="1">
            <a:gsLst>
              <a:gs pos="0">
                <a:srgbClr val="92D050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1"/>
            <a:tileRect/>
          </a:gra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>
            <a:reflection blurRad="6350" stA="50000" endA="300" endPos="55500" dist="50800" dir="5400000" sy="-100000" algn="bl" rotWithShape="0"/>
          </a:effectLst>
          <a:scene3d>
            <a:camera prst="obliqueTopRight"/>
            <a:lightRig rig="threePt" dir="t"/>
          </a:scene3d>
        </p:spPr>
        <p:txBody>
          <a:bodyPr lIns="68644" tIns="34322" rIns="68644" bIns="34322" anchor="ctr"/>
          <a:lstStyle/>
          <a:p>
            <a:pPr marL="171610" lvl="1" indent="-171610" algn="ctr" defTabSz="667372">
              <a:lnSpc>
                <a:spcPct val="90000"/>
              </a:lnSpc>
              <a:spcAft>
                <a:spcPct val="15000"/>
              </a:spcAft>
              <a:defRPr/>
            </a:pPr>
            <a:r>
              <a:rPr lang="es-CO" sz="1500" i="1" dirty="0">
                <a:latin typeface="Times New Roman" pitchFamily="18" charset="0"/>
                <a:cs typeface="Times New Roman" pitchFamily="18" charset="0"/>
              </a:rPr>
              <a:t>Acompañamiento y soporte técnico por parte de </a:t>
            </a:r>
            <a:r>
              <a:rPr lang="es-CO" sz="1500" i="1" dirty="0" err="1">
                <a:latin typeface="Times New Roman" pitchFamily="18" charset="0"/>
                <a:cs typeface="Times New Roman" pitchFamily="18" charset="0"/>
              </a:rPr>
              <a:t>Corpoica</a:t>
            </a:r>
            <a:r>
              <a:rPr lang="es-CO" sz="1500" i="1" dirty="0">
                <a:latin typeface="Times New Roman" pitchFamily="18" charset="0"/>
                <a:cs typeface="Times New Roman" pitchFamily="18" charset="0"/>
              </a:rPr>
              <a:t> y el CIAT</a:t>
            </a:r>
          </a:p>
        </p:txBody>
      </p:sp>
      <p:sp>
        <p:nvSpPr>
          <p:cNvPr id="68" name="67 Terminador"/>
          <p:cNvSpPr/>
          <p:nvPr/>
        </p:nvSpPr>
        <p:spPr bwMode="auto">
          <a:xfrm>
            <a:off x="5649665" y="2722361"/>
            <a:ext cx="3351491" cy="745977"/>
          </a:xfrm>
          <a:prstGeom prst="flowChartTerminator">
            <a:avLst/>
          </a:prstGeom>
          <a:gradFill flip="none" rotWithShape="1">
            <a:gsLst>
              <a:gs pos="0">
                <a:srgbClr val="92D050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1"/>
            <a:tileRect/>
          </a:gra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>
            <a:reflection blurRad="6350" stA="50000" endA="300" endPos="55500" dist="50800" dir="5400000" sy="-100000" algn="bl" rotWithShape="0"/>
          </a:effectLst>
          <a:scene3d>
            <a:camera prst="obliqueTopRight"/>
            <a:lightRig rig="threePt" dir="t"/>
          </a:scene3d>
        </p:spPr>
        <p:txBody>
          <a:bodyPr lIns="68644" tIns="34322" rIns="68644" bIns="34322" anchor="ctr"/>
          <a:lstStyle/>
          <a:p>
            <a:pPr marL="171610" lvl="1" indent="-171610" algn="ctr" defTabSz="667372">
              <a:lnSpc>
                <a:spcPct val="90000"/>
              </a:lnSpc>
              <a:spcAft>
                <a:spcPct val="15000"/>
              </a:spcAft>
              <a:defRPr/>
            </a:pPr>
            <a:r>
              <a:rPr lang="es-CO" sz="1500" i="1" dirty="0">
                <a:latin typeface="Times New Roman" pitchFamily="18" charset="0"/>
                <a:cs typeface="Times New Roman" pitchFamily="18" charset="0"/>
              </a:rPr>
              <a:t>Material in-vitro generado en finca, trasladado al invernadero local</a:t>
            </a:r>
          </a:p>
        </p:txBody>
      </p:sp>
      <p:sp>
        <p:nvSpPr>
          <p:cNvPr id="73" name="72 Terminador"/>
          <p:cNvSpPr/>
          <p:nvPr/>
        </p:nvSpPr>
        <p:spPr bwMode="auto">
          <a:xfrm>
            <a:off x="5649292" y="3587358"/>
            <a:ext cx="3351491" cy="745977"/>
          </a:xfrm>
          <a:prstGeom prst="flowChartTerminator">
            <a:avLst/>
          </a:prstGeom>
          <a:gradFill flip="none" rotWithShape="1">
            <a:gsLst>
              <a:gs pos="0">
                <a:srgbClr val="92D050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1"/>
            <a:tileRect/>
          </a:gra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>
            <a:reflection blurRad="6350" stA="50000" endA="300" endPos="55500" dist="50800" dir="5400000" sy="-100000" algn="bl" rotWithShape="0"/>
          </a:effectLst>
          <a:scene3d>
            <a:camera prst="obliqueTopRight"/>
            <a:lightRig rig="threePt" dir="t"/>
          </a:scene3d>
        </p:spPr>
        <p:txBody>
          <a:bodyPr lIns="68644" tIns="34322" rIns="68644" bIns="34322" anchor="ctr"/>
          <a:lstStyle/>
          <a:p>
            <a:pPr marL="171610" lvl="1" indent="-171610" algn="ctr" defTabSz="667372">
              <a:lnSpc>
                <a:spcPct val="90000"/>
              </a:lnSpc>
              <a:spcAft>
                <a:spcPct val="15000"/>
              </a:spcAft>
              <a:defRPr/>
            </a:pPr>
            <a:r>
              <a:rPr lang="es-CO" sz="1500" i="1" dirty="0">
                <a:latin typeface="Times New Roman" pitchFamily="18" charset="0"/>
                <a:cs typeface="Times New Roman" pitchFamily="18" charset="0"/>
              </a:rPr>
              <a:t>Escalamiento en vivero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6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7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7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7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uild="allAtOnce" animBg="1"/>
      <p:bldP spid="61" grpId="0" build="allAtOnce" animBg="1"/>
      <p:bldP spid="62" grpId="0" build="allAtOnce" animBg="1"/>
      <p:bldP spid="66" grpId="0" build="allAtOnce" animBg="1"/>
      <p:bldP spid="67" grpId="0" build="allAtOnce" animBg="1"/>
      <p:bldP spid="75" grpId="0" build="allAtOnce" animBg="1"/>
      <p:bldP spid="77" grpId="0" build="allAtOnce" animBg="1"/>
      <p:bldP spid="74" grpId="0" build="allAtOnce" animBg="1"/>
      <p:bldP spid="68" grpId="0" build="allAtOnce" animBg="1"/>
      <p:bldP spid="73" grpId="0" build="allAtOnce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16 Rectángulo"/>
          <p:cNvGrpSpPr>
            <a:grpSpLocks/>
          </p:cNvGrpSpPr>
          <p:nvPr/>
        </p:nvGrpSpPr>
        <p:grpSpPr bwMode="auto">
          <a:xfrm>
            <a:off x="1466768" y="2983242"/>
            <a:ext cx="6962884" cy="1679340"/>
            <a:chOff x="664" y="1563"/>
            <a:chExt cx="4386" cy="1058"/>
          </a:xfrm>
        </p:grpSpPr>
        <p:pic>
          <p:nvPicPr>
            <p:cNvPr id="10252" name="16 Rectángulo"/>
            <p:cNvPicPr>
              <a:picLocks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" y="1563"/>
              <a:ext cx="4386" cy="10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53" name="Text Box 64"/>
            <p:cNvSpPr txBox="1">
              <a:spLocks noChangeArrowheads="1"/>
            </p:cNvSpPr>
            <p:nvPr/>
          </p:nvSpPr>
          <p:spPr bwMode="auto">
            <a:xfrm>
              <a:off x="675" y="1631"/>
              <a:ext cx="4365" cy="990"/>
            </a:xfrm>
            <a:prstGeom prst="rect">
              <a:avLst/>
            </a:prstGeom>
            <a:gradFill rotWithShape="1">
              <a:gsLst>
                <a:gs pos="0">
                  <a:srgbClr val="92D050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lin ang="16200000" scaled="1"/>
            </a:gradFill>
            <a:ln w="9525">
              <a:noFill/>
              <a:miter lim="800000"/>
              <a:headEnd/>
              <a:tailEnd/>
            </a:ln>
          </p:spPr>
          <p:txBody>
            <a:bodyPr lIns="286991" tIns="0" rIns="286991" bIns="0" anchor="ctr"/>
            <a:lstStyle/>
            <a:p>
              <a:pPr algn="ctr" defTabSz="1244173">
                <a:lnSpc>
                  <a:spcPct val="90000"/>
                </a:lnSpc>
                <a:spcAft>
                  <a:spcPct val="35000"/>
                </a:spcAft>
              </a:pPr>
              <a:r>
                <a:rPr lang="es-CO" sz="3600" i="1" dirty="0">
                  <a:latin typeface="Times New Roman" pitchFamily="18" charset="0"/>
                  <a:ea typeface="MS Gothic" pitchFamily="49" charset="-128"/>
                  <a:cs typeface="Times New Roman" pitchFamily="18" charset="0"/>
                </a:rPr>
                <a:t>Diagrama de flujo del manejo del laboratorio de bajo costo</a:t>
              </a:r>
              <a:endParaRPr lang="es-CO" sz="3600" i="1" dirty="0">
                <a:solidFill>
                  <a:srgbClr val="000000"/>
                </a:solidFill>
                <a:latin typeface="Times New Roman" pitchFamily="18" charset="0"/>
                <a:ea typeface="MS Gothic" pitchFamily="49" charset="-128"/>
                <a:cs typeface="Times New Roman" pitchFamily="18" charset="0"/>
              </a:endParaRPr>
            </a:p>
          </p:txBody>
        </p:sp>
      </p:grpSp>
      <p:sp>
        <p:nvSpPr>
          <p:cNvPr id="58" name="57 Rectángulo redondeado"/>
          <p:cNvSpPr/>
          <p:nvPr/>
        </p:nvSpPr>
        <p:spPr bwMode="auto">
          <a:xfrm flipH="1">
            <a:off x="1994198" y="1390894"/>
            <a:ext cx="5792512" cy="643612"/>
          </a:xfrm>
          <a:prstGeom prst="roundRect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6200000" scaled="0"/>
          </a:gra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68644" tIns="34322" rIns="68644" bIns="34322" anchor="ctr"/>
          <a:lstStyle/>
          <a:p>
            <a:pPr algn="ctr" defTabSz="914062">
              <a:defRPr/>
            </a:pPr>
            <a:r>
              <a:rPr lang="es-MX" sz="4100" b="1" i="1" dirty="0">
                <a:solidFill>
                  <a:schemeClr val="tx1"/>
                </a:solidFill>
                <a:latin typeface="Times New Roman" pitchFamily="18" charset="0"/>
              </a:rPr>
              <a:t>Resultados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2" name="4 Marcador de fecha"/>
          <p:cNvSpPr txBox="1">
            <a:spLocks noGrp="1"/>
          </p:cNvSpPr>
          <p:nvPr/>
        </p:nvSpPr>
        <p:spPr bwMode="auto">
          <a:xfrm>
            <a:off x="532764" y="6303782"/>
            <a:ext cx="1959429" cy="38974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9987" tIns="46793" rIns="89987" bIns="46793"/>
          <a:lstStyle/>
          <a:p>
            <a:pPr defTabSz="914062">
              <a:buClr>
                <a:srgbClr val="000000"/>
              </a:buClr>
              <a:buSzPct val="100000"/>
            </a:pPr>
            <a:r>
              <a:rPr lang="en-GB" sz="1400" dirty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       </a:t>
            </a:r>
          </a:p>
        </p:txBody>
      </p:sp>
      <p:pic>
        <p:nvPicPr>
          <p:cNvPr id="1127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5548" y="1071546"/>
            <a:ext cx="5215608" cy="5405114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</p:spPr>
      </p:pic>
      <p:grpSp>
        <p:nvGrpSpPr>
          <p:cNvPr id="6" name="7 Rectángulo"/>
          <p:cNvGrpSpPr>
            <a:grpSpLocks/>
          </p:cNvGrpSpPr>
          <p:nvPr/>
        </p:nvGrpSpPr>
        <p:grpSpPr bwMode="auto">
          <a:xfrm>
            <a:off x="857224" y="1624515"/>
            <a:ext cx="2786082" cy="4432551"/>
            <a:chOff x="123" y="887"/>
            <a:chExt cx="1908" cy="2227"/>
          </a:xfrm>
        </p:grpSpPr>
        <p:pic>
          <p:nvPicPr>
            <p:cNvPr id="11275" name="7 Rectángulo"/>
            <p:cNvPicPr>
              <a:picLocks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" y="887"/>
              <a:ext cx="1908" cy="2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76" name="Text Box 66"/>
            <p:cNvSpPr txBox="1">
              <a:spLocks noChangeArrowheads="1"/>
            </p:cNvSpPr>
            <p:nvPr/>
          </p:nvSpPr>
          <p:spPr bwMode="auto">
            <a:xfrm>
              <a:off x="135" y="900"/>
              <a:ext cx="1890" cy="2205"/>
            </a:xfrm>
            <a:prstGeom prst="rect">
              <a:avLst/>
            </a:prstGeom>
            <a:gradFill rotWithShape="1">
              <a:gsLst>
                <a:gs pos="0">
                  <a:srgbClr val="92D050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lin ang="16200000" scaled="1"/>
            </a:gradFill>
            <a:ln w="9525">
              <a:noFill/>
              <a:miter lim="800000"/>
              <a:headEnd/>
              <a:tailEnd/>
            </a:ln>
          </p:spPr>
          <p:txBody>
            <a:bodyPr lIns="286991" tIns="0" rIns="286991" bIns="0" anchor="ctr"/>
            <a:lstStyle/>
            <a:p>
              <a:pPr algn="ctr" defTabSz="1244173">
                <a:lnSpc>
                  <a:spcPct val="90000"/>
                </a:lnSpc>
                <a:spcAft>
                  <a:spcPct val="35000"/>
                </a:spcAft>
              </a:pPr>
              <a:r>
                <a:rPr lang="es-CO" sz="3600" i="1" dirty="0">
                  <a:latin typeface="Times New Roman" pitchFamily="18" charset="0"/>
                  <a:ea typeface="MS Gothic" pitchFamily="49" charset="-128"/>
                  <a:cs typeface="Times New Roman" pitchFamily="18" charset="0"/>
                </a:rPr>
                <a:t>Diagrama de flujo del manejo del laboratorio de bajo costo</a:t>
              </a:r>
              <a:endParaRPr lang="es-CO" sz="3600" i="1" dirty="0">
                <a:solidFill>
                  <a:srgbClr val="000000"/>
                </a:solidFill>
                <a:latin typeface="Times New Roman" pitchFamily="18" charset="0"/>
                <a:ea typeface="MS Gothic" pitchFamily="49" charset="-128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6" name="4 Marcador de fecha"/>
          <p:cNvSpPr txBox="1">
            <a:spLocks noGrp="1"/>
          </p:cNvSpPr>
          <p:nvPr/>
        </p:nvSpPr>
        <p:spPr bwMode="auto">
          <a:xfrm>
            <a:off x="506544" y="5542179"/>
            <a:ext cx="1823556" cy="40046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9987" tIns="46793" rIns="89987" bIns="46793"/>
          <a:lstStyle/>
          <a:p>
            <a:pPr defTabSz="914062">
              <a:buClr>
                <a:srgbClr val="000000"/>
              </a:buClr>
              <a:buSzPct val="100000"/>
            </a:pPr>
            <a:r>
              <a:rPr lang="en-GB" sz="1400" dirty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       </a:t>
            </a:r>
          </a:p>
        </p:txBody>
      </p:sp>
      <p:pic>
        <p:nvPicPr>
          <p:cNvPr id="1229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81014" y="714356"/>
            <a:ext cx="5020142" cy="5475435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</p:spPr>
      </p:pic>
      <p:grpSp>
        <p:nvGrpSpPr>
          <p:cNvPr id="6" name="7 Rectángulo"/>
          <p:cNvGrpSpPr>
            <a:grpSpLocks/>
          </p:cNvGrpSpPr>
          <p:nvPr/>
        </p:nvGrpSpPr>
        <p:grpSpPr bwMode="auto">
          <a:xfrm>
            <a:off x="920935" y="1285860"/>
            <a:ext cx="2865247" cy="4432551"/>
            <a:chOff x="123" y="887"/>
            <a:chExt cx="1908" cy="2227"/>
          </a:xfrm>
        </p:grpSpPr>
        <p:pic>
          <p:nvPicPr>
            <p:cNvPr id="12299" name="7 Rectángulo"/>
            <p:cNvPicPr>
              <a:picLocks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" y="887"/>
              <a:ext cx="1908" cy="2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300" name="Text Box 66"/>
            <p:cNvSpPr txBox="1">
              <a:spLocks noChangeArrowheads="1"/>
            </p:cNvSpPr>
            <p:nvPr/>
          </p:nvSpPr>
          <p:spPr bwMode="auto">
            <a:xfrm>
              <a:off x="135" y="900"/>
              <a:ext cx="1890" cy="2205"/>
            </a:xfrm>
            <a:prstGeom prst="rect">
              <a:avLst/>
            </a:prstGeom>
            <a:gradFill rotWithShape="1">
              <a:gsLst>
                <a:gs pos="0">
                  <a:srgbClr val="92D050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lin ang="16200000" scaled="1"/>
            </a:gradFill>
            <a:ln w="9525">
              <a:noFill/>
              <a:miter lim="800000"/>
              <a:headEnd/>
              <a:tailEnd/>
            </a:ln>
          </p:spPr>
          <p:txBody>
            <a:bodyPr lIns="286991" tIns="0" rIns="286991" bIns="0" anchor="ctr"/>
            <a:lstStyle/>
            <a:p>
              <a:pPr algn="ctr" defTabSz="1244173">
                <a:lnSpc>
                  <a:spcPct val="90000"/>
                </a:lnSpc>
                <a:spcAft>
                  <a:spcPct val="35000"/>
                </a:spcAft>
              </a:pPr>
              <a:r>
                <a:rPr lang="es-CO" sz="3600" i="1" dirty="0">
                  <a:latin typeface="Times New Roman" pitchFamily="18" charset="0"/>
                  <a:ea typeface="MS Gothic" pitchFamily="49" charset="-128"/>
                  <a:cs typeface="Times New Roman" pitchFamily="18" charset="0"/>
                </a:rPr>
                <a:t>Diagrama de flujo del manejo del laboratorio de bajo costo</a:t>
              </a:r>
              <a:endParaRPr lang="es-CO" sz="3600" i="1" dirty="0">
                <a:solidFill>
                  <a:srgbClr val="000000"/>
                </a:solidFill>
                <a:latin typeface="Times New Roman" pitchFamily="18" charset="0"/>
                <a:ea typeface="MS Gothic" pitchFamily="49" charset="-128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0" name="4 Marcador de fecha"/>
          <p:cNvSpPr txBox="1">
            <a:spLocks noGrp="1"/>
          </p:cNvSpPr>
          <p:nvPr/>
        </p:nvSpPr>
        <p:spPr bwMode="auto">
          <a:xfrm>
            <a:off x="457677" y="6295439"/>
            <a:ext cx="2019022" cy="40165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9987" tIns="46793" rIns="89987" bIns="46793"/>
          <a:lstStyle/>
          <a:p>
            <a:pPr defTabSz="914062">
              <a:buClr>
                <a:srgbClr val="000000"/>
              </a:buClr>
              <a:buSzPct val="100000"/>
            </a:pPr>
            <a:r>
              <a:rPr lang="en-GB" sz="1400" dirty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       </a:t>
            </a:r>
          </a:p>
        </p:txBody>
      </p:sp>
      <p:pic>
        <p:nvPicPr>
          <p:cNvPr id="13321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642918"/>
            <a:ext cx="5127780" cy="5514766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</p:spPr>
      </p:pic>
      <p:grpSp>
        <p:nvGrpSpPr>
          <p:cNvPr id="6" name="7 Rectángulo"/>
          <p:cNvGrpSpPr>
            <a:grpSpLocks/>
          </p:cNvGrpSpPr>
          <p:nvPr/>
        </p:nvGrpSpPr>
        <p:grpSpPr bwMode="auto">
          <a:xfrm>
            <a:off x="849497" y="1214422"/>
            <a:ext cx="2865247" cy="4432551"/>
            <a:chOff x="123" y="887"/>
            <a:chExt cx="1908" cy="2227"/>
          </a:xfrm>
        </p:grpSpPr>
        <p:pic>
          <p:nvPicPr>
            <p:cNvPr id="13323" name="7 Rectángulo"/>
            <p:cNvPicPr>
              <a:picLocks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" y="887"/>
              <a:ext cx="1908" cy="2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24" name="Text Box 66"/>
            <p:cNvSpPr txBox="1">
              <a:spLocks noChangeArrowheads="1"/>
            </p:cNvSpPr>
            <p:nvPr/>
          </p:nvSpPr>
          <p:spPr bwMode="auto">
            <a:xfrm>
              <a:off x="135" y="900"/>
              <a:ext cx="1890" cy="2205"/>
            </a:xfrm>
            <a:prstGeom prst="rect">
              <a:avLst/>
            </a:prstGeom>
            <a:gradFill rotWithShape="1">
              <a:gsLst>
                <a:gs pos="0">
                  <a:srgbClr val="92D050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lin ang="16200000" scaled="1"/>
            </a:gradFill>
            <a:ln w="9525">
              <a:noFill/>
              <a:miter lim="800000"/>
              <a:headEnd/>
              <a:tailEnd/>
            </a:ln>
          </p:spPr>
          <p:txBody>
            <a:bodyPr lIns="286991" tIns="0" rIns="286991" bIns="0" anchor="ctr"/>
            <a:lstStyle/>
            <a:p>
              <a:pPr algn="ctr" defTabSz="1244173">
                <a:lnSpc>
                  <a:spcPct val="90000"/>
                </a:lnSpc>
                <a:spcAft>
                  <a:spcPct val="35000"/>
                </a:spcAft>
              </a:pPr>
              <a:r>
                <a:rPr lang="es-CO" sz="3600" i="1" dirty="0">
                  <a:latin typeface="Times New Roman" pitchFamily="18" charset="0"/>
                  <a:ea typeface="MS Gothic" pitchFamily="49" charset="-128"/>
                  <a:cs typeface="Times New Roman" pitchFamily="18" charset="0"/>
                </a:rPr>
                <a:t>Diagrama de flujo del manejo del laboratorio de bajo costo</a:t>
              </a:r>
              <a:endParaRPr lang="es-CO" sz="3600" i="1" dirty="0">
                <a:solidFill>
                  <a:srgbClr val="000000"/>
                </a:solidFill>
                <a:latin typeface="Times New Roman" pitchFamily="18" charset="0"/>
                <a:ea typeface="MS Gothic" pitchFamily="49" charset="-128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4" name="4 Marcador de fecha"/>
          <p:cNvSpPr txBox="1">
            <a:spLocks noGrp="1"/>
          </p:cNvSpPr>
          <p:nvPr/>
        </p:nvSpPr>
        <p:spPr bwMode="auto">
          <a:xfrm>
            <a:off x="457677" y="6295439"/>
            <a:ext cx="2019022" cy="40165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9987" tIns="46793" rIns="89987" bIns="46793"/>
          <a:lstStyle/>
          <a:p>
            <a:pPr defTabSz="914062">
              <a:buClr>
                <a:srgbClr val="000000"/>
              </a:buClr>
              <a:buSzPct val="100000"/>
            </a:pPr>
            <a:r>
              <a:rPr lang="en-GB" sz="1400" dirty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       </a:t>
            </a:r>
          </a:p>
        </p:txBody>
      </p:sp>
      <p:graphicFrame>
        <p:nvGraphicFramePr>
          <p:cNvPr id="8" name="7 Diagrama"/>
          <p:cNvGraphicFramePr/>
          <p:nvPr/>
        </p:nvGraphicFramePr>
        <p:xfrm>
          <a:off x="785199" y="571480"/>
          <a:ext cx="8215957" cy="5715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90E5BED-C883-46C6-A817-C72ED9CB1A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graphicEl>
                                              <a:dgm id="{890E5BED-C883-46C6-A817-C72ED9CB1A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323E3D8-2809-4AD7-9E3A-559D61BBC1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graphicEl>
                                              <a:dgm id="{6323E3D8-2809-4AD7-9E3A-559D61BBC1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4239393-9DD6-4B8F-B7A9-13CD578B66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graphicEl>
                                              <a:dgm id="{54239393-9DD6-4B8F-B7A9-13CD578B66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965E025-3BFC-4D19-8329-2CD18E18D1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graphicEl>
                                              <a:dgm id="{9965E025-3BFC-4D19-8329-2CD18E18D16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B7C9660-7A04-49C9-A897-DCD71DE54E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graphicEl>
                                              <a:dgm id="{CB7C9660-7A04-49C9-A897-DCD71DE54E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322EBE5-CADA-4944-9534-12D233E2B2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graphicEl>
                                              <a:dgm id="{8322EBE5-CADA-4944-9534-12D233E2B2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CC0A1A9-DA02-4855-BD44-E740F0A2AB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graphicEl>
                                              <a:dgm id="{CCC0A1A9-DA02-4855-BD44-E740F0A2ABF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7EFEAF0F-06A1-4DC7-B30C-B6450413C6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graphicEl>
                                              <a:dgm id="{7EFEAF0F-06A1-4DC7-B30C-B6450413C6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428477B-42B0-4A44-9653-7486882B1F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>
                                            <p:graphicEl>
                                              <a:dgm id="{5428477B-42B0-4A44-9653-7486882B1F6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7D8C65A8-9722-41C2-95CF-5CD26EAC4F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>
                                            <p:graphicEl>
                                              <a:dgm id="{7D8C65A8-9722-41C2-95CF-5CD26EAC4FC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286DBB3-4744-4379-8D7D-33A6BD107A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>
                                            <p:graphicEl>
                                              <a:dgm id="{B286DBB3-4744-4379-8D7D-33A6BD107A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36744A09-453B-49FB-9FBD-C4EB6D2AC8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>
                                            <p:graphicEl>
                                              <a:dgm id="{36744A09-453B-49FB-9FBD-C4EB6D2AC8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EA7DB9F-F853-4CAB-B74E-FB76AAC4AC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">
                                            <p:graphicEl>
                                              <a:dgm id="{AEA7DB9F-F853-4CAB-B74E-FB76AAC4AC1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0AF70BA7-A014-4B74-8574-5391DA9335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">
                                            <p:graphicEl>
                                              <a:dgm id="{0AF70BA7-A014-4B74-8574-5391DA9335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one"/>
        </p:bldSub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8" name="Text Box 54"/>
          <p:cNvSpPr txBox="1">
            <a:spLocks noChangeArrowheads="1"/>
          </p:cNvSpPr>
          <p:nvPr/>
        </p:nvSpPr>
        <p:spPr bwMode="auto">
          <a:xfrm flipH="1">
            <a:off x="7161068" y="4347929"/>
            <a:ext cx="415628" cy="13515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eaVert" lIns="68644" tIns="34322" rIns="68644" bIns="34322">
            <a:spAutoFit/>
          </a:bodyPr>
          <a:lstStyle/>
          <a:p>
            <a:pPr defTabSz="914062">
              <a:spcBef>
                <a:spcPct val="50000"/>
              </a:spcBef>
            </a:pPr>
            <a:endParaRPr lang="es-ES_tradnl" dirty="0"/>
          </a:p>
        </p:txBody>
      </p:sp>
      <p:sp>
        <p:nvSpPr>
          <p:cNvPr id="59" name="58 Rectángulo redondeado"/>
          <p:cNvSpPr/>
          <p:nvPr/>
        </p:nvSpPr>
        <p:spPr bwMode="auto">
          <a:xfrm flipH="1">
            <a:off x="1528845" y="500042"/>
            <a:ext cx="6757931" cy="643612"/>
          </a:xfrm>
          <a:prstGeom prst="roundRect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6200000" scaled="0"/>
          </a:gra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68644" tIns="34322" rIns="68644" bIns="34322" anchor="ctr"/>
          <a:lstStyle/>
          <a:p>
            <a:pPr algn="ctr" defTabSz="914062">
              <a:defRPr/>
            </a:pPr>
            <a:r>
              <a:rPr lang="es-MX" sz="4100" b="1" i="1" dirty="0" smtClean="0">
                <a:solidFill>
                  <a:schemeClr val="tx1"/>
                </a:solidFill>
                <a:latin typeface="Times New Roman" pitchFamily="18" charset="0"/>
              </a:rPr>
              <a:t>Empoderamiento</a:t>
            </a:r>
            <a:endParaRPr lang="es-MX" sz="4100" b="1" i="1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pic>
        <p:nvPicPr>
          <p:cNvPr id="7" name="Picture 149" descr="descarga enero 2008 38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3676" y="1500174"/>
            <a:ext cx="3251200" cy="243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64" descr="Descarga 22 de julio-08 09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1500174"/>
            <a:ext cx="3095625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H:\fotos1\fotos2 008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0166" y="4000504"/>
            <a:ext cx="3143272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57" descr="TALLER CIAT 00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14955" y="4054495"/>
            <a:ext cx="3028945" cy="2232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8" name="Text Box 54"/>
          <p:cNvSpPr txBox="1">
            <a:spLocks noChangeArrowheads="1"/>
          </p:cNvSpPr>
          <p:nvPr/>
        </p:nvSpPr>
        <p:spPr bwMode="auto">
          <a:xfrm flipH="1">
            <a:off x="7161068" y="4347929"/>
            <a:ext cx="415628" cy="13515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eaVert" lIns="68644" tIns="34322" rIns="68644" bIns="34322">
            <a:spAutoFit/>
          </a:bodyPr>
          <a:lstStyle/>
          <a:p>
            <a:pPr defTabSz="914062">
              <a:spcBef>
                <a:spcPct val="50000"/>
              </a:spcBef>
            </a:pPr>
            <a:endParaRPr lang="es-ES_tradnl" dirty="0"/>
          </a:p>
        </p:txBody>
      </p:sp>
      <p:sp>
        <p:nvSpPr>
          <p:cNvPr id="61" name="60 Redondear rectángulo de esquina diagonal"/>
          <p:cNvSpPr/>
          <p:nvPr/>
        </p:nvSpPr>
        <p:spPr bwMode="auto">
          <a:xfrm>
            <a:off x="5076056" y="3872120"/>
            <a:ext cx="3458344" cy="2757280"/>
          </a:xfrm>
          <a:prstGeom prst="round2DiagRect">
            <a:avLst/>
          </a:prstGeom>
          <a:gradFill flip="none" rotWithShape="1">
            <a:gsLst>
              <a:gs pos="0">
                <a:srgbClr val="92D050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1"/>
            <a:tileRect/>
          </a:gra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8644" tIns="34322" rIns="68644" bIns="34322" anchor="ctr"/>
          <a:lstStyle/>
          <a:p>
            <a:pPr algn="ctr" defTabSz="914062">
              <a:defRPr/>
            </a:pPr>
            <a:r>
              <a:rPr lang="es-ES" sz="2400" i="1" dirty="0" smtClean="0">
                <a:latin typeface="Times New Roman" pitchFamily="18" charset="0"/>
                <a:cs typeface="Times New Roman" pitchFamily="18" charset="0"/>
              </a:rPr>
              <a:t>Asomudepas cuenta con un Fondo Rotatorio que apoya el proceso comercial de la organización y apoya a los asociados con microcréditos</a:t>
            </a:r>
            <a:endParaRPr lang="es-MX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6 Rectángulo redondeado"/>
          <p:cNvSpPr/>
          <p:nvPr/>
        </p:nvSpPr>
        <p:spPr bwMode="auto">
          <a:xfrm flipH="1">
            <a:off x="1547664" y="265108"/>
            <a:ext cx="6757931" cy="643612"/>
          </a:xfrm>
          <a:prstGeom prst="roundRect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6200000" scaled="0"/>
          </a:gra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68644" tIns="34322" rIns="68644" bIns="34322" anchor="ctr"/>
          <a:lstStyle/>
          <a:p>
            <a:pPr algn="ctr" defTabSz="914062">
              <a:defRPr/>
            </a:pPr>
            <a:r>
              <a:rPr lang="es-MX" sz="4100" b="1" i="1" dirty="0" smtClean="0">
                <a:solidFill>
                  <a:schemeClr val="tx1"/>
                </a:solidFill>
                <a:latin typeface="Times New Roman" pitchFamily="18" charset="0"/>
              </a:rPr>
              <a:t>Comercialización</a:t>
            </a:r>
            <a:endParaRPr lang="es-MX" sz="4100" b="1" i="1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pic>
        <p:nvPicPr>
          <p:cNvPr id="1026" name="Picture 2" descr="C:\Users\Rosa María\Pictures\descarga 6-04-11\100_193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38424" y="1232936"/>
            <a:ext cx="3249600" cy="2437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Rosa María\Pictures\descarga 6-04-11\100_194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1207824"/>
            <a:ext cx="3249600" cy="2437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Rosa María\Pictures\descarga 6-04-11\100_2040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3872120"/>
            <a:ext cx="3249600" cy="2437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build="allAtOnce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8" name="Text Box 54"/>
          <p:cNvSpPr txBox="1">
            <a:spLocks noChangeArrowheads="1"/>
          </p:cNvSpPr>
          <p:nvPr/>
        </p:nvSpPr>
        <p:spPr bwMode="auto">
          <a:xfrm flipH="1">
            <a:off x="7161068" y="4347929"/>
            <a:ext cx="415628" cy="13515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eaVert" lIns="68644" tIns="34322" rIns="68644" bIns="34322">
            <a:spAutoFit/>
          </a:bodyPr>
          <a:lstStyle/>
          <a:p>
            <a:pPr defTabSz="914062">
              <a:spcBef>
                <a:spcPct val="50000"/>
              </a:spcBef>
            </a:pPr>
            <a:endParaRPr lang="es-ES_tradnl" dirty="0"/>
          </a:p>
        </p:txBody>
      </p:sp>
      <p:sp>
        <p:nvSpPr>
          <p:cNvPr id="59" name="58 Rectángulo redondeado"/>
          <p:cNvSpPr/>
          <p:nvPr/>
        </p:nvSpPr>
        <p:spPr bwMode="auto">
          <a:xfrm flipH="1">
            <a:off x="1528845" y="697156"/>
            <a:ext cx="6757931" cy="643612"/>
          </a:xfrm>
          <a:prstGeom prst="roundRect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6200000" scaled="0"/>
          </a:gra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68644" tIns="34322" rIns="68644" bIns="34322" anchor="ctr"/>
          <a:lstStyle/>
          <a:p>
            <a:pPr algn="ctr" defTabSz="914062">
              <a:defRPr/>
            </a:pPr>
            <a:r>
              <a:rPr lang="es-MX" sz="4100" b="1" i="1" dirty="0" smtClean="0">
                <a:solidFill>
                  <a:schemeClr val="tx1"/>
                </a:solidFill>
                <a:latin typeface="Times New Roman" pitchFamily="18" charset="0"/>
              </a:rPr>
              <a:t>Líderes multiplicadores</a:t>
            </a:r>
            <a:endParaRPr lang="es-MX" sz="4100" b="1" i="1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pic>
        <p:nvPicPr>
          <p:cNvPr id="1026" name="Picture 2" descr="H:\fotos1\fotos2 00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48280" y="1571612"/>
            <a:ext cx="3667124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64 Pentágono"/>
          <p:cNvSpPr>
            <a:spLocks noChangeArrowheads="1"/>
          </p:cNvSpPr>
          <p:nvPr/>
        </p:nvSpPr>
        <p:spPr bwMode="auto">
          <a:xfrm>
            <a:off x="1229333" y="2214554"/>
            <a:ext cx="3556981" cy="928694"/>
          </a:xfrm>
          <a:prstGeom prst="homePlate">
            <a:avLst>
              <a:gd name="adj" fmla="val 49989"/>
            </a:avLst>
          </a:prstGeom>
          <a:gradFill rotWithShape="1">
            <a:gsLst>
              <a:gs pos="0">
                <a:srgbClr val="92D050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0800000" scaled="1"/>
          </a:gra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68644" tIns="34322" rIns="68644" bIns="34322" anchor="ctr"/>
          <a:lstStyle/>
          <a:p>
            <a:pPr algn="ctr" defTabSz="914062"/>
            <a:r>
              <a:rPr lang="es-MX" b="1" i="1" dirty="0" smtClean="0">
                <a:latin typeface="Times New Roman" pitchFamily="18" charset="0"/>
                <a:cs typeface="Times New Roman" pitchFamily="18" charset="0"/>
              </a:rPr>
              <a:t>Fortalecimiento a los programas de Desarrollo y Paz , con el apoyo de Ecopetrol</a:t>
            </a:r>
            <a:endParaRPr lang="es-MX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H:\FOTOS3\fotos taller 23-27 ago 01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2066" y="4071942"/>
            <a:ext cx="3667124" cy="2428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64 Pentágono"/>
          <p:cNvSpPr>
            <a:spLocks noChangeArrowheads="1"/>
          </p:cNvSpPr>
          <p:nvPr/>
        </p:nvSpPr>
        <p:spPr bwMode="auto">
          <a:xfrm>
            <a:off x="1214414" y="4653136"/>
            <a:ext cx="3556981" cy="1368152"/>
          </a:xfrm>
          <a:prstGeom prst="homePlate">
            <a:avLst>
              <a:gd name="adj" fmla="val 49989"/>
            </a:avLst>
          </a:prstGeom>
          <a:gradFill rotWithShape="1">
            <a:gsLst>
              <a:gs pos="0">
                <a:srgbClr val="92D050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0800000" scaled="1"/>
          </a:gra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68644" tIns="34322" rIns="68644" bIns="34322" anchor="ctr"/>
          <a:lstStyle/>
          <a:p>
            <a:pPr algn="ctr" defTabSz="914062"/>
            <a:r>
              <a:rPr lang="es-MX" b="1" i="1" dirty="0" smtClean="0">
                <a:latin typeface="Times New Roman" pitchFamily="18" charset="0"/>
                <a:cs typeface="Times New Roman" pitchFamily="18" charset="0"/>
              </a:rPr>
              <a:t>Apoyo a instituciones técnicas agrícolas en la implementación de laboratorio de bajo </a:t>
            </a:r>
            <a:r>
              <a:rPr lang="es-MX" b="1" i="1" dirty="0">
                <a:latin typeface="Times New Roman" pitchFamily="18" charset="0"/>
                <a:cs typeface="Times New Roman" pitchFamily="18" charset="0"/>
              </a:rPr>
              <a:t>costo, con el apoyo de </a:t>
            </a:r>
            <a:r>
              <a:rPr lang="es-MX" b="1" i="1" dirty="0" smtClean="0">
                <a:latin typeface="Times New Roman" pitchFamily="18" charset="0"/>
                <a:cs typeface="Times New Roman" pitchFamily="18" charset="0"/>
              </a:rPr>
              <a:t>Ecopetrol, Cementos Argos y Gobierno Japón </a:t>
            </a:r>
            <a:endParaRPr lang="es-MX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Imagen 6" descr="http://sisviso.plades.org.pe/sisviso/noticias/img/N00002444/Ecopetrol_0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9766" y="-27384"/>
            <a:ext cx="1750746" cy="666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4089003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title"/>
          </p:nvPr>
        </p:nvSpPr>
        <p:spPr>
          <a:xfrm>
            <a:off x="2124075" y="71438"/>
            <a:ext cx="6805613" cy="1143000"/>
          </a:xfrm>
        </p:spPr>
        <p:txBody>
          <a:bodyPr/>
          <a:lstStyle/>
          <a:p>
            <a:pPr algn="r" eaLnBrk="1" hangingPunct="1"/>
            <a:r>
              <a:rPr lang="es-CO" sz="2800" b="1" i="1">
                <a:solidFill>
                  <a:srgbClr val="7B9899"/>
                </a:solidFill>
                <a:latin typeface="Tahoma" charset="0"/>
                <a:ea typeface="ＭＳ Ｐゴシック" charset="0"/>
                <a:cs typeface="ＭＳ Ｐゴシック" charset="0"/>
              </a:rPr>
              <a:t>Acerca de la Corporación PBA</a:t>
            </a:r>
          </a:p>
        </p:txBody>
      </p:sp>
      <p:sp>
        <p:nvSpPr>
          <p:cNvPr id="67588" name="Rectangle 4"/>
          <p:cNvSpPr>
            <a:spLocks noGrp="1" noChangeArrowheads="1"/>
          </p:cNvSpPr>
          <p:nvPr>
            <p:ph sz="quarter" idx="1"/>
          </p:nvPr>
        </p:nvSpPr>
        <p:spPr>
          <a:xfrm>
            <a:off x="0" y="1916113"/>
            <a:ext cx="8991600" cy="3646487"/>
          </a:xfrm>
        </p:spPr>
        <p:txBody>
          <a:bodyPr/>
          <a:lstStyle/>
          <a:p>
            <a:pPr algn="ctr" eaLnBrk="1" hangingPunct="1">
              <a:lnSpc>
                <a:spcPct val="130000"/>
              </a:lnSpc>
              <a:spcAft>
                <a:spcPts val="1200"/>
              </a:spcAft>
              <a:buFontTx/>
              <a:buNone/>
            </a:pPr>
            <a:r>
              <a:rPr lang="es-CO" sz="2400" dirty="0">
                <a:latin typeface="Arial" charset="0"/>
                <a:ea typeface="ＭＳ Ｐゴシック" charset="0"/>
                <a:cs typeface="Arial" charset="0"/>
              </a:rPr>
              <a:t>	 Entidad sin ánimo de lucro que busca contribuir al </a:t>
            </a:r>
            <a:r>
              <a:rPr lang="es-CO" sz="2400" b="1" dirty="0">
                <a:latin typeface="Arial" charset="0"/>
                <a:ea typeface="ＭＳ Ｐゴシック" charset="0"/>
                <a:cs typeface="Arial" charset="0"/>
              </a:rPr>
              <a:t>mejoramiento del nivel y la calidad de vida</a:t>
            </a:r>
            <a:r>
              <a:rPr lang="es-CO" sz="2400" dirty="0">
                <a:latin typeface="Arial" charset="0"/>
                <a:ea typeface="ＭＳ Ｐゴシック" charset="0"/>
                <a:cs typeface="Arial" charset="0"/>
              </a:rPr>
              <a:t> y a la </a:t>
            </a:r>
            <a:r>
              <a:rPr lang="es-CO" sz="2400" b="1" dirty="0">
                <a:latin typeface="Arial" charset="0"/>
                <a:ea typeface="ＭＳ Ｐゴシック" charset="0"/>
                <a:cs typeface="Arial" charset="0"/>
              </a:rPr>
              <a:t>superación de las condiciones de pobreza </a:t>
            </a:r>
            <a:r>
              <a:rPr lang="es-CO" sz="2400" dirty="0">
                <a:latin typeface="Arial" charset="0"/>
                <a:ea typeface="ＭＳ Ｐゴシック" charset="0"/>
                <a:cs typeface="Arial" charset="0"/>
              </a:rPr>
              <a:t>de los pequeños productores rurales con base en el fomento de </a:t>
            </a:r>
            <a:r>
              <a:rPr lang="es-CO" sz="2400" i="1" dirty="0">
                <a:latin typeface="Arial" charset="0"/>
                <a:ea typeface="ＭＳ Ｐゴシック" charset="0"/>
                <a:cs typeface="Arial" charset="0"/>
              </a:rPr>
              <a:t>procesos participativos de innovación</a:t>
            </a:r>
            <a:r>
              <a:rPr lang="es-CO" sz="2400" dirty="0">
                <a:latin typeface="Arial" charset="0"/>
                <a:ea typeface="ＭＳ Ｐゴシック" charset="0"/>
                <a:cs typeface="Arial" charset="0"/>
              </a:rPr>
              <a:t> tendientes a </a:t>
            </a:r>
            <a:r>
              <a:rPr lang="es-CO" sz="2400" b="1" dirty="0">
                <a:latin typeface="Arial" charset="0"/>
                <a:ea typeface="ＭＳ Ｐゴシック" charset="0"/>
                <a:cs typeface="Arial" charset="0"/>
              </a:rPr>
              <a:t>lograr el desarrollo sostenible y pacífico</a:t>
            </a:r>
            <a:r>
              <a:rPr lang="es-CO" sz="2400" dirty="0">
                <a:latin typeface="Arial" charset="0"/>
                <a:ea typeface="ＭＳ Ｐゴシック" charset="0"/>
                <a:cs typeface="Arial" charset="0"/>
              </a:rPr>
              <a:t> de sus comunidades y la preservación del medio ambiente</a:t>
            </a:r>
          </a:p>
          <a:p>
            <a:pPr eaLnBrk="1" hangingPunct="1">
              <a:lnSpc>
                <a:spcPct val="130000"/>
              </a:lnSpc>
              <a:spcAft>
                <a:spcPts val="1200"/>
              </a:spcAft>
            </a:pPr>
            <a:endParaRPr lang="es-CO" sz="2400" dirty="0">
              <a:latin typeface="Arial" charset="0"/>
              <a:ea typeface="ＭＳ Ｐゴシック" charset="0"/>
              <a:cs typeface="Arial" charset="0"/>
            </a:endParaRPr>
          </a:p>
        </p:txBody>
      </p:sp>
      <p:pic>
        <p:nvPicPr>
          <p:cNvPr id="16388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92882"/>
            <a:ext cx="1470025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001605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8" grpId="0" build="p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4" name="4 Marcador de fecha"/>
          <p:cNvSpPr txBox="1">
            <a:spLocks noGrp="1"/>
          </p:cNvSpPr>
          <p:nvPr/>
        </p:nvSpPr>
        <p:spPr bwMode="auto">
          <a:xfrm>
            <a:off x="457677" y="6295439"/>
            <a:ext cx="2019022" cy="40165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9987" tIns="46793" rIns="89987" bIns="46793"/>
          <a:lstStyle/>
          <a:p>
            <a:pPr defTabSz="914062">
              <a:buClr>
                <a:srgbClr val="000000"/>
              </a:buClr>
              <a:buSzPct val="100000"/>
            </a:pPr>
            <a:r>
              <a:rPr lang="en-GB" sz="1400" dirty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       </a:t>
            </a:r>
          </a:p>
        </p:txBody>
      </p:sp>
      <p:graphicFrame>
        <p:nvGraphicFramePr>
          <p:cNvPr id="8" name="7 Diagrama"/>
          <p:cNvGraphicFramePr/>
          <p:nvPr>
            <p:extLst>
              <p:ext uri="{D42A27DB-BD31-4B8C-83A1-F6EECF244321}">
                <p14:modId xmlns:p14="http://schemas.microsoft.com/office/powerpoint/2010/main" val="2202918440"/>
              </p:ext>
            </p:extLst>
          </p:nvPr>
        </p:nvGraphicFramePr>
        <p:xfrm>
          <a:off x="785199" y="666288"/>
          <a:ext cx="8215957" cy="5715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Imagen 6" descr="http://sisviso.plades.org.pe/sisviso/noticias/img/N00002444/Ecopetrol_01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85750" y="-27384"/>
            <a:ext cx="1894762" cy="721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90E5BED-C883-46C6-A817-C72ED9CB1A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graphicEl>
                                              <a:dgm id="{890E5BED-C883-46C6-A817-C72ED9CB1A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323E3D8-2809-4AD7-9E3A-559D61BBC1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graphicEl>
                                              <a:dgm id="{6323E3D8-2809-4AD7-9E3A-559D61BBC1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4239393-9DD6-4B8F-B7A9-13CD578B66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graphicEl>
                                              <a:dgm id="{54239393-9DD6-4B8F-B7A9-13CD578B66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965E025-3BFC-4D19-8329-2CD18E18D1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graphicEl>
                                              <a:dgm id="{9965E025-3BFC-4D19-8329-2CD18E18D16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B7C9660-7A04-49C9-A897-DCD71DE54E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graphicEl>
                                              <a:dgm id="{CB7C9660-7A04-49C9-A897-DCD71DE54E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322EBE5-CADA-4944-9534-12D233E2B2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graphicEl>
                                              <a:dgm id="{8322EBE5-CADA-4944-9534-12D233E2B2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CC0A1A9-DA02-4855-BD44-E740F0A2AB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graphicEl>
                                              <a:dgm id="{CCC0A1A9-DA02-4855-BD44-E740F0A2ABF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7EFEAF0F-06A1-4DC7-B30C-B6450413C6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graphicEl>
                                              <a:dgm id="{7EFEAF0F-06A1-4DC7-B30C-B6450413C6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428477B-42B0-4A44-9653-7486882B1F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>
                                            <p:graphicEl>
                                              <a:dgm id="{5428477B-42B0-4A44-9653-7486882B1F6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7D8C65A8-9722-41C2-95CF-5CD26EAC4F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>
                                            <p:graphicEl>
                                              <a:dgm id="{7D8C65A8-9722-41C2-95CF-5CD26EAC4FC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286DBB3-4744-4379-8D7D-33A6BD107A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>
                                            <p:graphicEl>
                                              <a:dgm id="{B286DBB3-4744-4379-8D7D-33A6BD107A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36744A09-453B-49FB-9FBD-C4EB6D2AC8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>
                                            <p:graphicEl>
                                              <a:dgm id="{36744A09-453B-49FB-9FBD-C4EB6D2AC8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EA7DB9F-F853-4CAB-B74E-FB76AAC4AC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">
                                            <p:graphicEl>
                                              <a:dgm id="{AEA7DB9F-F853-4CAB-B74E-FB76AAC4AC1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0AF70BA7-A014-4B74-8574-5391DA9335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">
                                            <p:graphicEl>
                                              <a:dgm id="{0AF70BA7-A014-4B74-8574-5391DA9335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one"/>
        </p:bldSub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endParaRPr lang="es-ES" dirty="0" smtClean="0">
              <a:ea typeface="+mj-ea"/>
              <a:cs typeface="+mj-c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s-ES" dirty="0" smtClean="0">
              <a:ea typeface="+mn-ea"/>
              <a:cs typeface="+mn-cs"/>
            </a:endParaRPr>
          </a:p>
        </p:txBody>
      </p:sp>
      <p:pic>
        <p:nvPicPr>
          <p:cNvPr id="14340" name="Picture 4" descr="Venta de Aji 003"/>
          <p:cNvPicPr>
            <a:picLocks noChangeAspect="1" noChangeArrowheads="1"/>
          </p:cNvPicPr>
          <p:nvPr/>
        </p:nvPicPr>
        <p:blipFill>
          <a:blip r:embed="rId2">
            <a:lum bright="2000" contrast="-4000"/>
            <a:alphaModFix amt="8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FF00">
              <a:alpha val="85881"/>
            </a:srgbClr>
          </a:solidFill>
          <a:ln w="57150">
            <a:solidFill>
              <a:schemeClr val="folHlink"/>
            </a:solidFill>
            <a:miter lim="800000"/>
            <a:headEnd/>
            <a:tailEnd/>
          </a:ln>
        </p:spPr>
      </p:pic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5107422" y="5286375"/>
            <a:ext cx="3982180" cy="646331"/>
          </a:xfrm>
          <a:prstGeom prst="rect">
            <a:avLst/>
          </a:prstGeom>
          <a:solidFill>
            <a:schemeClr val="accent1">
              <a:lumMod val="40000"/>
              <a:lumOff val="60000"/>
              <a:alpha val="72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s-ES_tradnl" b="1" dirty="0">
                <a:solidFill>
                  <a:srgbClr val="000000"/>
                </a:solidFill>
                <a:latin typeface="Tahoma" pitchFamily="1" charset="0"/>
                <a:ea typeface="+mn-ea"/>
                <a:cs typeface="+mn-cs"/>
              </a:rPr>
              <a:t>Karen Silva Benítez</a:t>
            </a:r>
          </a:p>
          <a:p>
            <a:pPr algn="ctr">
              <a:defRPr/>
            </a:pPr>
            <a:r>
              <a:rPr lang="es-ES_tradnl" b="1" dirty="0" smtClean="0">
                <a:solidFill>
                  <a:srgbClr val="000000"/>
                </a:solidFill>
                <a:latin typeface="Tahoma" pitchFamily="1" charset="0"/>
                <a:ea typeface="+mn-ea"/>
                <a:cs typeface="+mn-cs"/>
              </a:rPr>
              <a:t> Campesina y Multiplicadora PBA</a:t>
            </a:r>
            <a:endParaRPr lang="es-ES_tradnl" b="1" dirty="0">
              <a:solidFill>
                <a:srgbClr val="000000"/>
              </a:solidFill>
              <a:latin typeface="Tahoma" pitchFamily="1" charset="0"/>
              <a:ea typeface="+mn-ea"/>
              <a:cs typeface="+mn-cs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67544" y="858838"/>
            <a:ext cx="8204969" cy="1569660"/>
          </a:xfrm>
          <a:prstGeom prst="rect">
            <a:avLst/>
          </a:prstGeom>
          <a:solidFill>
            <a:schemeClr val="accent1">
              <a:lumMod val="40000"/>
              <a:lumOff val="60000"/>
              <a:alpha val="72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ES_tradnl" sz="2400" b="1" dirty="0">
                <a:solidFill>
                  <a:srgbClr val="000000"/>
                </a:solidFill>
                <a:latin typeface="Tahoma" pitchFamily="1" charset="0"/>
                <a:ea typeface="+mn-ea"/>
                <a:cs typeface="+mn-cs"/>
              </a:rPr>
              <a:t>EXPERIENCIAS DE  “ASOPEPAMA”  </a:t>
            </a:r>
          </a:p>
          <a:p>
            <a:pPr algn="ctr">
              <a:defRPr/>
            </a:pPr>
            <a:r>
              <a:rPr lang="es-ES_tradnl" sz="2400" b="1" dirty="0">
                <a:solidFill>
                  <a:srgbClr val="000000"/>
                </a:solidFill>
                <a:latin typeface="Tahoma" pitchFamily="1" charset="0"/>
                <a:ea typeface="+mn-ea"/>
                <a:cs typeface="+mn-cs"/>
              </a:rPr>
              <a:t>EN EL PROCESO DE INNOVACIÓN PARTICIPATIVA </a:t>
            </a:r>
          </a:p>
          <a:p>
            <a:pPr algn="ctr">
              <a:defRPr/>
            </a:pPr>
            <a:r>
              <a:rPr lang="es-ES_tradnl" sz="2400" b="1" dirty="0">
                <a:solidFill>
                  <a:srgbClr val="000000"/>
                </a:solidFill>
                <a:latin typeface="Tahoma" pitchFamily="1" charset="0"/>
                <a:ea typeface="+mn-ea"/>
                <a:cs typeface="+mn-cs"/>
              </a:rPr>
              <a:t>EN EL VALLE DEL ARIGUANI,</a:t>
            </a:r>
          </a:p>
          <a:p>
            <a:pPr algn="ctr">
              <a:defRPr/>
            </a:pPr>
            <a:r>
              <a:rPr lang="es-ES_tradnl" sz="2400" b="1" dirty="0">
                <a:solidFill>
                  <a:srgbClr val="000000"/>
                </a:solidFill>
                <a:latin typeface="Tahoma" pitchFamily="1" charset="0"/>
                <a:ea typeface="+mn-ea"/>
                <a:cs typeface="+mn-cs"/>
              </a:rPr>
              <a:t> DEPARTAMENTO DEL MAGDALENA</a:t>
            </a:r>
          </a:p>
        </p:txBody>
      </p:sp>
    </p:spTree>
    <p:extLst>
      <p:ext uri="{BB962C8B-B14F-4D97-AF65-F5344CB8AC3E}">
        <p14:creationId xmlns:p14="http://schemas.microsoft.com/office/powerpoint/2010/main" val="3655312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71463" y="274638"/>
            <a:ext cx="8229600" cy="1143000"/>
          </a:xfrm>
        </p:spPr>
        <p:txBody>
          <a:bodyPr/>
          <a:lstStyle/>
          <a:p>
            <a:pPr eaLnBrk="1" hangingPunct="1"/>
            <a:r>
              <a:rPr lang="es-ES_tradnl" sz="3600" b="1">
                <a:solidFill>
                  <a:schemeClr val="folHlink"/>
                </a:solidFill>
                <a:latin typeface="Tahoma" charset="0"/>
              </a:rPr>
              <a:t>COMO SURGIO ASOPEPAMA</a:t>
            </a:r>
            <a:r>
              <a:rPr lang="es-ES_tradnl" sz="3600">
                <a:latin typeface="Arial" charset="0"/>
              </a:rPr>
              <a:t> 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06896" y="1340768"/>
            <a:ext cx="8229600" cy="1828800"/>
          </a:xfrm>
        </p:spPr>
        <p:txBody>
          <a:bodyPr/>
          <a:lstStyle/>
          <a:p>
            <a:pPr eaLnBrk="1" hangingPunct="1"/>
            <a:r>
              <a:rPr lang="es-ES_tradnl" sz="2000" dirty="0">
                <a:latin typeface="Arial" charset="0"/>
              </a:rPr>
              <a:t>Por iniciativa de la Alcaldía, año 2001 con 100 asociados </a:t>
            </a:r>
          </a:p>
          <a:p>
            <a:pPr eaLnBrk="1" hangingPunct="1"/>
            <a:endParaRPr lang="es-ES_tradnl" sz="2000" dirty="0">
              <a:latin typeface="Arial" charset="0"/>
            </a:endParaRPr>
          </a:p>
          <a:p>
            <a:pPr eaLnBrk="1" hangingPunct="1"/>
            <a:r>
              <a:rPr lang="es-ES_tradnl" sz="2000" dirty="0">
                <a:latin typeface="Arial" charset="0"/>
              </a:rPr>
              <a:t>En el 2003 llega la </a:t>
            </a:r>
            <a:r>
              <a:rPr lang="es-ES_tradnl" sz="2000" dirty="0">
                <a:solidFill>
                  <a:srgbClr val="A6A6A6"/>
                </a:solidFill>
                <a:latin typeface="Arial" charset="0"/>
              </a:rPr>
              <a:t>CORPORACION</a:t>
            </a:r>
            <a:r>
              <a:rPr lang="es-ES_tradnl" sz="2000" dirty="0">
                <a:latin typeface="Arial" charset="0"/>
              </a:rPr>
              <a:t> </a:t>
            </a:r>
            <a:r>
              <a:rPr lang="es-ES_tradnl" sz="2000" dirty="0">
                <a:solidFill>
                  <a:srgbClr val="A6A6A6"/>
                </a:solidFill>
                <a:latin typeface="Arial" charset="0"/>
              </a:rPr>
              <a:t>PBA </a:t>
            </a:r>
            <a:r>
              <a:rPr lang="es-ES_tradnl" sz="2000" dirty="0">
                <a:latin typeface="Arial" charset="0"/>
              </a:rPr>
              <a:t>y Corpoica, e iniciamos a investigar en variedades de yuca para obtención de semillas de buena calidad, con apoyo de la UMATA</a:t>
            </a:r>
          </a:p>
          <a:p>
            <a:pPr eaLnBrk="1" hangingPunct="1"/>
            <a:endParaRPr lang="es-ES_tradnl" sz="2000" dirty="0">
              <a:latin typeface="Arial" charset="0"/>
            </a:endParaRPr>
          </a:p>
        </p:txBody>
      </p:sp>
      <p:pic>
        <p:nvPicPr>
          <p:cNvPr id="7" name="Picture 2" descr="Lote de Yuca 0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8408" y="3462338"/>
            <a:ext cx="4357688" cy="3198812"/>
          </a:xfrm>
          <a:prstGeom prst="rect">
            <a:avLst/>
          </a:prstGeom>
          <a:noFill/>
          <a:ln w="57150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000_033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19527" y="3462338"/>
            <a:ext cx="2928937" cy="3190875"/>
          </a:xfrm>
          <a:prstGeom prst="rect">
            <a:avLst/>
          </a:prstGeom>
          <a:noFill/>
          <a:ln w="57150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03685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806896" y="188640"/>
            <a:ext cx="8229600" cy="1143000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s-ES_tradnl" sz="2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 el 2004 se formula participativamente el primer proyecto en ASOPEPAMA y se presenta a la alianza </a:t>
            </a:r>
            <a:r>
              <a:rPr lang="es-ES_tradnl" sz="22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Fondo Acción Ambiental – CORPORACION PBA </a:t>
            </a:r>
            <a:br>
              <a:rPr lang="es-ES_tradnl" sz="22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es-ES_tradnl" sz="22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charset="0"/>
            </a:endParaRPr>
          </a:p>
        </p:txBody>
      </p:sp>
      <p:sp>
        <p:nvSpPr>
          <p:cNvPr id="16387" name="2 Rectángulo"/>
          <p:cNvSpPr>
            <a:spLocks noChangeArrowheads="1"/>
          </p:cNvSpPr>
          <p:nvPr/>
        </p:nvSpPr>
        <p:spPr bwMode="auto">
          <a:xfrm>
            <a:off x="2160240" y="1428750"/>
            <a:ext cx="4572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s-ES_tradnl" sz="2000" dirty="0">
                <a:latin typeface="Tahoma" charset="0"/>
              </a:rPr>
              <a:t>PROYECTO AGROFORESTERIA EN EL DEPARTAMENTO DEL MAGDALENA</a:t>
            </a:r>
          </a:p>
        </p:txBody>
      </p:sp>
      <p:pic>
        <p:nvPicPr>
          <p:cNvPr id="4" name="Picture 4" descr="000_00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25" y="3000375"/>
            <a:ext cx="3810000" cy="3025775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9" name="4 Rectángulo"/>
          <p:cNvSpPr>
            <a:spLocks noChangeArrowheads="1"/>
          </p:cNvSpPr>
          <p:nvPr/>
        </p:nvSpPr>
        <p:spPr bwMode="auto">
          <a:xfrm>
            <a:off x="820613" y="6165304"/>
            <a:ext cx="81438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ES_tradnl" dirty="0">
                <a:latin typeface="Tahoma" charset="0"/>
              </a:rPr>
              <a:t>Viveros para la producción de Árboles Maderables Y Vinculación de jóvenes en los procesos de reforestación</a:t>
            </a:r>
          </a:p>
        </p:txBody>
      </p:sp>
      <p:pic>
        <p:nvPicPr>
          <p:cNvPr id="6" name="Picture 9" descr="Vivero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1813" y="3000375"/>
            <a:ext cx="3800475" cy="3071813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29300" y="2930525"/>
            <a:ext cx="3243263" cy="3216275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8365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1 Rectángulo"/>
          <p:cNvSpPr>
            <a:spLocks noChangeArrowheads="1"/>
          </p:cNvSpPr>
          <p:nvPr/>
        </p:nvSpPr>
        <p:spPr bwMode="auto">
          <a:xfrm>
            <a:off x="5929313" y="71438"/>
            <a:ext cx="3214687" cy="677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ES_tradnl" dirty="0">
                <a:latin typeface="Tahoma" charset="0"/>
              </a:rPr>
              <a:t>Investigación participativa </a:t>
            </a:r>
          </a:p>
          <a:p>
            <a:r>
              <a:rPr lang="es-ES_tradnl" dirty="0">
                <a:latin typeface="Tahoma" charset="0"/>
              </a:rPr>
              <a:t>de plátano y yuca.</a:t>
            </a:r>
          </a:p>
          <a:p>
            <a:endParaRPr lang="es-ES_tradnl" dirty="0">
              <a:latin typeface="Tahoma" charset="0"/>
            </a:endParaRPr>
          </a:p>
          <a:p>
            <a:endParaRPr lang="es-ES_tradnl" dirty="0">
              <a:latin typeface="Tahoma" charset="0"/>
            </a:endParaRPr>
          </a:p>
          <a:p>
            <a:endParaRPr lang="es-ES_tradnl" dirty="0">
              <a:latin typeface="Tahoma" charset="0"/>
            </a:endParaRPr>
          </a:p>
          <a:p>
            <a:endParaRPr lang="es-ES_tradnl" dirty="0">
              <a:latin typeface="Tahoma" charset="0"/>
            </a:endParaRPr>
          </a:p>
          <a:p>
            <a:endParaRPr lang="es-ES_tradnl" dirty="0">
              <a:latin typeface="Tahoma" charset="0"/>
            </a:endParaRPr>
          </a:p>
          <a:p>
            <a:endParaRPr lang="es-ES_tradnl" dirty="0">
              <a:latin typeface="Tahoma" charset="0"/>
            </a:endParaRPr>
          </a:p>
          <a:p>
            <a:endParaRPr lang="es-ES_tradnl" dirty="0">
              <a:latin typeface="Tahoma" charset="0"/>
            </a:endParaRPr>
          </a:p>
          <a:p>
            <a:endParaRPr lang="es-ES_tradnl" dirty="0">
              <a:latin typeface="Tahoma" charset="0"/>
            </a:endParaRPr>
          </a:p>
          <a:p>
            <a:endParaRPr lang="es-ES_tradnl" dirty="0">
              <a:latin typeface="Tahoma" charset="0"/>
            </a:endParaRPr>
          </a:p>
          <a:p>
            <a:endParaRPr lang="es-ES_tradnl" dirty="0">
              <a:latin typeface="Tahoma" charset="0"/>
            </a:endParaRPr>
          </a:p>
          <a:p>
            <a:r>
              <a:rPr lang="es-ES_tradnl" dirty="0">
                <a:latin typeface="Tahoma" charset="0"/>
              </a:rPr>
              <a:t>Producción  e investigación </a:t>
            </a:r>
          </a:p>
          <a:p>
            <a:r>
              <a:rPr lang="es-ES_tradnl" dirty="0">
                <a:latin typeface="Tahoma" charset="0"/>
              </a:rPr>
              <a:t>En abonos orgánicos y </a:t>
            </a:r>
          </a:p>
          <a:p>
            <a:r>
              <a:rPr lang="es-ES_tradnl" dirty="0" err="1">
                <a:latin typeface="Tahoma" charset="0"/>
              </a:rPr>
              <a:t>Biofertilizantes</a:t>
            </a:r>
            <a:r>
              <a:rPr lang="es-ES_tradnl" dirty="0">
                <a:latin typeface="Tahoma" charset="0"/>
              </a:rPr>
              <a:t>:</a:t>
            </a:r>
          </a:p>
          <a:p>
            <a:endParaRPr lang="es-ES_tradnl" dirty="0">
              <a:latin typeface="Tahoma" charset="0"/>
            </a:endParaRPr>
          </a:p>
          <a:p>
            <a:r>
              <a:rPr lang="es-ES_tradnl" sz="1600" dirty="0">
                <a:solidFill>
                  <a:srgbClr val="000000"/>
                </a:solidFill>
              </a:rPr>
              <a:t>Algunos ingresos de este aprendizaje se dieron como resultado de asesoría técnica que hicimos los pequeños productores a los compradores en cultivos de mango, cítricos y pasto de corte y venta de nuestros abonos.</a:t>
            </a:r>
          </a:p>
          <a:p>
            <a:endParaRPr lang="es-ES" dirty="0"/>
          </a:p>
        </p:txBody>
      </p:sp>
      <p:pic>
        <p:nvPicPr>
          <p:cNvPr id="3" name="Picture 8" descr="Variedades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6759" y="142880"/>
            <a:ext cx="5061385" cy="2871216"/>
          </a:xfrm>
          <a:prstGeom prst="rect">
            <a:avLst/>
          </a:prstGeom>
          <a:noFill/>
          <a:ln w="57150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26"/>
          <p:cNvGrpSpPr>
            <a:grpSpLocks/>
          </p:cNvGrpSpPr>
          <p:nvPr/>
        </p:nvGrpSpPr>
        <p:grpSpPr bwMode="auto">
          <a:xfrm>
            <a:off x="819512" y="3356992"/>
            <a:ext cx="5065776" cy="2868452"/>
            <a:chOff x="1039" y="1253"/>
            <a:chExt cx="4624" cy="2887"/>
          </a:xfrm>
        </p:grpSpPr>
        <p:pic>
          <p:nvPicPr>
            <p:cNvPr id="17413" name="Picture 23" descr="kit organico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9" y="1253"/>
              <a:ext cx="4580" cy="2887"/>
            </a:xfrm>
            <a:prstGeom prst="rect">
              <a:avLst/>
            </a:prstGeom>
            <a:noFill/>
            <a:ln w="57150">
              <a:solidFill>
                <a:srgbClr val="008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414" name="Text Box 24"/>
            <p:cNvSpPr txBox="1">
              <a:spLocks noChangeArrowheads="1"/>
            </p:cNvSpPr>
            <p:nvPr/>
          </p:nvSpPr>
          <p:spPr bwMode="auto">
            <a:xfrm>
              <a:off x="4364" y="1945"/>
              <a:ext cx="1299" cy="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s-ES" sz="1800" b="1">
                  <a:solidFill>
                    <a:srgbClr val="B3B3FF"/>
                  </a:solidFill>
                </a:rPr>
                <a:t>Kit Orgánico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22383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166813" y="188640"/>
            <a:ext cx="80284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s-ES" b="1" dirty="0">
                <a:solidFill>
                  <a:srgbClr val="005C00"/>
                </a:solidFill>
              </a:rPr>
              <a:t>AGROFORESTERIA  Y SISTEMAS SILVOPASTORILES </a:t>
            </a:r>
          </a:p>
        </p:txBody>
      </p:sp>
      <p:graphicFrame>
        <p:nvGraphicFramePr>
          <p:cNvPr id="8203" name="Object 3"/>
          <p:cNvGraphicFramePr>
            <a:graphicFrameLocks noChangeAspect="1"/>
          </p:cNvGraphicFramePr>
          <p:nvPr/>
        </p:nvGraphicFramePr>
        <p:xfrm>
          <a:off x="5651500" y="765175"/>
          <a:ext cx="3176588" cy="295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3" name="Fotografía de Photo Editor" r:id="rId3" imgW="9752381" imgH="7314286" progId="MSPhotoEd.3">
                  <p:embed/>
                </p:oleObj>
              </mc:Choice>
              <mc:Fallback>
                <p:oleObj name="Fotografía de Photo Editor" r:id="rId3" imgW="9752381" imgH="7314286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1500" y="765175"/>
                        <a:ext cx="3176588" cy="2951163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CCFF99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0" name="Object 2"/>
          <p:cNvGraphicFramePr>
            <a:graphicFrameLocks noChangeAspect="1"/>
          </p:cNvGraphicFramePr>
          <p:nvPr/>
        </p:nvGraphicFramePr>
        <p:xfrm>
          <a:off x="5634038" y="1989138"/>
          <a:ext cx="3186112" cy="288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4" name="Fotografía de Photo Editor" r:id="rId5" imgW="9752381" imgH="7314286" progId="MSPhotoEd.3">
                  <p:embed/>
                </p:oleObj>
              </mc:Choice>
              <mc:Fallback>
                <p:oleObj name="Fotografía de Photo Editor" r:id="rId5" imgW="9752381" imgH="7314286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8820" r="4311"/>
                      <a:stretch>
                        <a:fillRect/>
                      </a:stretch>
                    </p:blipFill>
                    <p:spPr bwMode="auto">
                      <a:xfrm>
                        <a:off x="5634038" y="1989138"/>
                        <a:ext cx="3186112" cy="2884487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CCFF99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9" name="Picture 6" descr="BOVINOS 00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11850" y="2982913"/>
            <a:ext cx="2763838" cy="3686175"/>
          </a:xfrm>
          <a:prstGeom prst="rect">
            <a:avLst/>
          </a:prstGeom>
          <a:noFill/>
          <a:ln w="28575">
            <a:solidFill>
              <a:srgbClr val="CCFF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8" name="Text Box 38"/>
          <p:cNvSpPr txBox="1">
            <a:spLocks noChangeArrowheads="1"/>
          </p:cNvSpPr>
          <p:nvPr/>
        </p:nvSpPr>
        <p:spPr bwMode="auto">
          <a:xfrm>
            <a:off x="843458" y="1268413"/>
            <a:ext cx="4592638" cy="646112"/>
          </a:xfrm>
          <a:prstGeom prst="rect">
            <a:avLst/>
          </a:prstGeom>
          <a:solidFill>
            <a:srgbClr val="CCFFCC">
              <a:alpha val="52156"/>
            </a:srgbClr>
          </a:solidFill>
          <a:ln w="12700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s-ES" sz="1800" b="1"/>
              <a:t>Mango/Guayaba/Limón – Yuca</a:t>
            </a:r>
          </a:p>
          <a:p>
            <a:pPr eaLnBrk="1" hangingPunct="1"/>
            <a:r>
              <a:rPr lang="es-ES" sz="1800" b="1"/>
              <a:t>Mango/Guayaba/Limón – Pasto corte</a:t>
            </a:r>
          </a:p>
        </p:txBody>
      </p:sp>
      <p:pic>
        <p:nvPicPr>
          <p:cNvPr id="1031" name="Picture 37" descr="000_100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98563" y="2276475"/>
            <a:ext cx="3373437" cy="2952750"/>
          </a:xfrm>
          <a:prstGeom prst="rect">
            <a:avLst/>
          </a:prstGeom>
          <a:noFill/>
          <a:ln w="9525">
            <a:solidFill>
              <a:srgbClr val="99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40" name="Text Box 39"/>
          <p:cNvSpPr txBox="1">
            <a:spLocks noChangeArrowheads="1"/>
          </p:cNvSpPr>
          <p:nvPr/>
        </p:nvSpPr>
        <p:spPr bwMode="auto">
          <a:xfrm>
            <a:off x="802382" y="5589588"/>
            <a:ext cx="4057650" cy="654050"/>
          </a:xfrm>
          <a:prstGeom prst="rect">
            <a:avLst/>
          </a:prstGeom>
          <a:solidFill>
            <a:srgbClr val="CCFFCC">
              <a:alpha val="52156"/>
            </a:srgbClr>
          </a:solidFill>
          <a:ln w="12700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s-ES" sz="1800" b="1" dirty="0" err="1"/>
              <a:t>Silvopastoriles</a:t>
            </a:r>
            <a:r>
              <a:rPr lang="es-ES" sz="1800" b="1" dirty="0"/>
              <a:t>: Bovinos y caprinos</a:t>
            </a:r>
          </a:p>
        </p:txBody>
      </p:sp>
    </p:spTree>
    <p:extLst>
      <p:ext uri="{BB962C8B-B14F-4D97-AF65-F5344CB8AC3E}">
        <p14:creationId xmlns:p14="http://schemas.microsoft.com/office/powerpoint/2010/main" val="37688221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CuadroTexto"/>
          <p:cNvSpPr txBox="1">
            <a:spLocks noChangeArrowheads="1"/>
          </p:cNvSpPr>
          <p:nvPr/>
        </p:nvSpPr>
        <p:spPr bwMode="auto">
          <a:xfrm>
            <a:off x="1044054" y="116632"/>
            <a:ext cx="820846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s-MX" b="1" dirty="0"/>
              <a:t>RESULTADOS DEL APRENDIZAJE DURANTE EL PROCESO</a:t>
            </a:r>
          </a:p>
        </p:txBody>
      </p:sp>
      <p:sp>
        <p:nvSpPr>
          <p:cNvPr id="19459" name="2 CuadroTexto"/>
          <p:cNvSpPr txBox="1">
            <a:spLocks noChangeArrowheads="1"/>
          </p:cNvSpPr>
          <p:nvPr/>
        </p:nvSpPr>
        <p:spPr bwMode="auto">
          <a:xfrm>
            <a:off x="827088" y="1773238"/>
            <a:ext cx="185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es-MX" sz="1800"/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827584" y="1196975"/>
            <a:ext cx="396031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just" eaLnBrk="1" hangingPunct="1">
              <a:buFont typeface="Arial" charset="0"/>
              <a:buChar char="•"/>
            </a:pPr>
            <a:r>
              <a:rPr lang="es-ES_tradnl" sz="2000" dirty="0"/>
              <a:t>Aprendimos a utilizar herramientas participativas, para la planeación y seguimiento de actividades.</a:t>
            </a:r>
          </a:p>
        </p:txBody>
      </p:sp>
      <p:pic>
        <p:nvPicPr>
          <p:cNvPr id="5" name="Picture 2" descr="F:\CAPACITACION EN LA VEREDA TORONGIL JUNIO  7 AB ONOS\CAPACITACION EN LA VEREDA TORONGIL JUNIO  7 AB ONOS 00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764704"/>
            <a:ext cx="4071938" cy="277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5 Rectángulo"/>
          <p:cNvSpPr>
            <a:spLocks noChangeArrowheads="1"/>
          </p:cNvSpPr>
          <p:nvPr/>
        </p:nvSpPr>
        <p:spPr bwMode="auto">
          <a:xfrm>
            <a:off x="755576" y="4543425"/>
            <a:ext cx="4032448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buFont typeface="Arial" charset="0"/>
              <a:buChar char="•"/>
            </a:pPr>
            <a:r>
              <a:rPr lang="es-ES_tradnl" dirty="0"/>
              <a:t>El acompañamiento en crecimiento personal y empoderamiento, ha </a:t>
            </a:r>
            <a:r>
              <a:rPr lang="es-MX" dirty="0"/>
              <a:t>motivado a los asociados para poder asumir el reto colectivo del desarrollo y fortalecimiento </a:t>
            </a:r>
            <a:r>
              <a:rPr lang="es-ES" dirty="0"/>
              <a:t>organizacional. </a:t>
            </a:r>
          </a:p>
        </p:txBody>
      </p:sp>
      <p:pic>
        <p:nvPicPr>
          <p:cNvPr id="9221" name="Picture 5" descr="F:\CAPACITACION DE SEGURIDAD ALIMENTARIA\CAPACITACION DE SEGURIDAD ALIMENTARIA 01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3805238"/>
            <a:ext cx="4071938" cy="305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1695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>
            <a:spLocks noChangeArrowheads="1"/>
          </p:cNvSpPr>
          <p:nvPr/>
        </p:nvSpPr>
        <p:spPr bwMode="auto">
          <a:xfrm>
            <a:off x="864791" y="476250"/>
            <a:ext cx="4067249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Char char="•"/>
            </a:pPr>
            <a:endParaRPr lang="es-ES" dirty="0"/>
          </a:p>
          <a:p>
            <a:pPr>
              <a:buFont typeface="Arial" charset="0"/>
              <a:buChar char="•"/>
            </a:pPr>
            <a:r>
              <a:rPr lang="es-ES_tradnl" dirty="0"/>
              <a:t>Aprendimos a formular proyectos y planes de negocios. </a:t>
            </a:r>
            <a:endParaRPr lang="es-MX" dirty="0"/>
          </a:p>
        </p:txBody>
      </p:sp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44450"/>
            <a:ext cx="3931096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8" name="Picture 2" descr="E:\Laboral y Academico\CORPORACION PBA\LBedoya\ARCHIVO CSECO 2005-2008\ARIGUANI\VISITA S PERRY\Hortalizas autoconsumo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325" y="3171826"/>
            <a:ext cx="2447925" cy="3452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Rectángulo"/>
          <p:cNvSpPr>
            <a:spLocks noChangeArrowheads="1"/>
          </p:cNvSpPr>
          <p:nvPr/>
        </p:nvSpPr>
        <p:spPr bwMode="auto">
          <a:xfrm>
            <a:off x="899592" y="1628800"/>
            <a:ext cx="4104456" cy="1754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s-ES_tradnl" dirty="0"/>
              <a:t>Un aspecto innovador fue la experiencia de llevar capacitaciones a otros productores sobre la importancia del abono en la conservación de suelo; esto generó reconocimiento de la organización y mejoramiento de ingresos por asesorías</a:t>
            </a:r>
            <a:endParaRPr lang="es-MX" dirty="0"/>
          </a:p>
        </p:txBody>
      </p:sp>
      <p:pic>
        <p:nvPicPr>
          <p:cNvPr id="29699" name="Picture 3" descr="E:\Laboral y Academico\CORPORACION PBA\LBedoya\ARCHIVO CSECO 2005-2008\ARIGUANI\000_099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7171" y="3789363"/>
            <a:ext cx="4712941" cy="283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59134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5 CuadroTexto"/>
          <p:cNvSpPr txBox="1">
            <a:spLocks noChangeArrowheads="1"/>
          </p:cNvSpPr>
          <p:nvPr/>
        </p:nvSpPr>
        <p:spPr bwMode="auto">
          <a:xfrm>
            <a:off x="1043608" y="230188"/>
            <a:ext cx="74519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s-MX" sz="2000" b="1" dirty="0"/>
              <a:t>RESULTADOS DEL APRENDIZAJE DURANTE EL PROCESO</a:t>
            </a:r>
          </a:p>
        </p:txBody>
      </p:sp>
      <p:sp>
        <p:nvSpPr>
          <p:cNvPr id="21507" name="6 CuadroTexto"/>
          <p:cNvSpPr txBox="1">
            <a:spLocks noChangeArrowheads="1"/>
          </p:cNvSpPr>
          <p:nvPr/>
        </p:nvSpPr>
        <p:spPr bwMode="auto">
          <a:xfrm>
            <a:off x="684361" y="1009650"/>
            <a:ext cx="6911975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s-MX" sz="2200" dirty="0" smtClean="0"/>
              <a:t> Mejoramiento </a:t>
            </a:r>
            <a:r>
              <a:rPr lang="es-MX" sz="2200" dirty="0"/>
              <a:t>de ingresos por:</a:t>
            </a:r>
          </a:p>
          <a:p>
            <a:pPr lvl="1" algn="just" eaLnBrk="1" hangingPunct="1">
              <a:buFont typeface="Arial" charset="0"/>
              <a:buChar char="•"/>
            </a:pPr>
            <a:r>
              <a:rPr lang="es-MX" sz="2200" dirty="0"/>
              <a:t>El uso de tecnologías, incrementó rendimientos y en consecuencia, los ingresos derivados de las cosechas.</a:t>
            </a:r>
          </a:p>
          <a:p>
            <a:pPr lvl="1" algn="just" eaLnBrk="1" hangingPunct="1"/>
            <a:endParaRPr lang="es-MX" sz="2200" dirty="0"/>
          </a:p>
          <a:p>
            <a:pPr lvl="1" algn="just" eaLnBrk="1" hangingPunct="1">
              <a:buFont typeface="Arial" charset="0"/>
              <a:buChar char="•"/>
            </a:pPr>
            <a:r>
              <a:rPr lang="es-MX" sz="2200" dirty="0"/>
              <a:t>Aprendimos a reconocer y valorar el trabajo con un pago justo.</a:t>
            </a:r>
          </a:p>
        </p:txBody>
      </p:sp>
      <p:pic>
        <p:nvPicPr>
          <p:cNvPr id="21508" name="Picture 4" descr="E:\Laboral y Academico\CORPORACION PBA\LBedoya\ARCHIVO CSECO 2005-2008\ARIGUANI\000_079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4918" y="3511550"/>
            <a:ext cx="4351338" cy="323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83314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_tradnl">
                <a:latin typeface="Arial" charset="0"/>
              </a:rPr>
              <a:t> </a:t>
            </a:r>
          </a:p>
        </p:txBody>
      </p:sp>
      <p:pic>
        <p:nvPicPr>
          <p:cNvPr id="51204" name="Picture 4" descr="Animales en Asopepama 00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73516" y="2278063"/>
            <a:ext cx="3902940" cy="292608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32" name="Text Box 5"/>
          <p:cNvSpPr txBox="1">
            <a:spLocks noChangeArrowheads="1"/>
          </p:cNvSpPr>
          <p:nvPr/>
        </p:nvSpPr>
        <p:spPr bwMode="auto">
          <a:xfrm>
            <a:off x="1835150" y="168275"/>
            <a:ext cx="54006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s-ES_tradnl" sz="2800" b="1"/>
              <a:t>NUESTRO MAYOR LOGRO</a:t>
            </a:r>
          </a:p>
        </p:txBody>
      </p:sp>
      <p:pic>
        <p:nvPicPr>
          <p:cNvPr id="11269" name="Picture 2" descr="E:\Laboral y Academico\CORPORACION PBA\LBedoya\ARCHIVO CSECO 2005-2008\ARIGUANI\VILLA ASOPEPAMA 04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055" y="2276872"/>
            <a:ext cx="3902961" cy="2926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900113" y="5445224"/>
            <a:ext cx="7580312" cy="1200150"/>
          </a:xfrm>
          <a:prstGeom prst="rect">
            <a:avLst/>
          </a:prstGeom>
          <a:solidFill>
            <a:srgbClr val="FFFF99">
              <a:alpha val="6470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buFontTx/>
              <a:buChar char="•"/>
            </a:pPr>
            <a:r>
              <a:rPr lang="es-ES_tradnl" sz="1800" dirty="0">
                <a:solidFill>
                  <a:srgbClr val="0000FF"/>
                </a:solidFill>
              </a:rPr>
              <a:t> </a:t>
            </a:r>
            <a:r>
              <a:rPr lang="es-ES_tradnl" sz="1800" b="1" dirty="0">
                <a:solidFill>
                  <a:srgbClr val="0000FF"/>
                </a:solidFill>
              </a:rPr>
              <a:t>PRODUCCION Y VENTA DE LOS BIOINSUMOS  SE COMPRÓ UN LOTE DE 5 HECTAREAS PARA ACTIVIDADES PRODUCTIVAS IMPLEMENTANDO LOS RESULTADOS DE NUESTRAS INVESTIGACIONES Y EXPERIMENTANDO OTRAS </a:t>
            </a:r>
          </a:p>
        </p:txBody>
      </p:sp>
      <p:sp>
        <p:nvSpPr>
          <p:cNvPr id="22535" name="6 Rectángulo"/>
          <p:cNvSpPr>
            <a:spLocks noChangeArrowheads="1"/>
          </p:cNvSpPr>
          <p:nvPr/>
        </p:nvSpPr>
        <p:spPr bwMode="auto">
          <a:xfrm>
            <a:off x="1763713" y="993775"/>
            <a:ext cx="6264275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charset="0"/>
              <a:buChar char="•"/>
            </a:pPr>
            <a:r>
              <a:rPr lang="es-MX" dirty="0" smtClean="0"/>
              <a:t> Como </a:t>
            </a:r>
            <a:r>
              <a:rPr lang="es-MX" dirty="0"/>
              <a:t>asociados, nos organizamos, adquirimos tierra y trabajamos como empresarios de nuestro propio proceso de desarrollo.</a:t>
            </a:r>
          </a:p>
        </p:txBody>
      </p:sp>
    </p:spTree>
    <p:extLst>
      <p:ext uri="{BB962C8B-B14F-4D97-AF65-F5344CB8AC3E}">
        <p14:creationId xmlns:p14="http://schemas.microsoft.com/office/powerpoint/2010/main" val="13235636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0" y="1447800"/>
            <a:ext cx="4572000" cy="4525963"/>
          </a:xfrm>
        </p:spPr>
        <p:txBody>
          <a:bodyPr>
            <a:normAutofit fontScale="92500" lnSpcReduction="10000"/>
          </a:bodyPr>
          <a:lstStyle/>
          <a:p>
            <a:pPr algn="ctr">
              <a:buFont typeface="Wingdings 2" charset="0"/>
              <a:buNone/>
            </a:pPr>
            <a:r>
              <a:rPr lang="es-CO" sz="2200">
                <a:latin typeface="Arial" charset="0"/>
                <a:ea typeface="ＭＳ Ｐゴシック" charset="0"/>
                <a:cs typeface="Arial" charset="0"/>
              </a:rPr>
              <a:t>Cobertura:</a:t>
            </a:r>
          </a:p>
          <a:p>
            <a:pPr algn="ctr">
              <a:buFont typeface="Arial" charset="0"/>
              <a:buChar char="•"/>
            </a:pPr>
            <a:r>
              <a:rPr lang="es-CO" sz="2200">
                <a:latin typeface="Arial" charset="0"/>
                <a:ea typeface="ＭＳ Ｐゴシック" charset="0"/>
                <a:cs typeface="Arial" charset="0"/>
              </a:rPr>
              <a:t> Inició en 1997 en 4 departamentos del Caribe.</a:t>
            </a:r>
          </a:p>
          <a:p>
            <a:pPr algn="ctr">
              <a:buFont typeface="Arial" charset="0"/>
              <a:buChar char="•"/>
            </a:pPr>
            <a:r>
              <a:rPr lang="es-CO" sz="2200">
                <a:latin typeface="Arial" charset="0"/>
                <a:ea typeface="ＭＳ Ｐゴシック" charset="0"/>
                <a:cs typeface="Arial" charset="0"/>
              </a:rPr>
              <a:t> Se extendió a los otros 3 y a la zona andina.</a:t>
            </a:r>
          </a:p>
          <a:p>
            <a:pPr algn="ctr">
              <a:buFont typeface="Arial" charset="0"/>
              <a:buChar char="•"/>
            </a:pPr>
            <a:r>
              <a:rPr lang="es-CO" sz="2200">
                <a:latin typeface="Arial" charset="0"/>
                <a:ea typeface="ＭＳ Ｐゴシック" charset="0"/>
                <a:cs typeface="Arial" charset="0"/>
              </a:rPr>
              <a:t> Hoy: más de 200 comunidades en 16 departamentos y Bogotá</a:t>
            </a:r>
          </a:p>
          <a:p>
            <a:pPr lvl="1" algn="ctr">
              <a:buFont typeface="Arial" charset="0"/>
              <a:buChar char="•"/>
            </a:pPr>
            <a:r>
              <a:rPr lang="es-CO" sz="2000">
                <a:latin typeface="Arial" charset="0"/>
                <a:ea typeface="ＭＳ Ｐゴシック" charset="0"/>
                <a:cs typeface="Arial" charset="0"/>
              </a:rPr>
              <a:t>7 en región Caribe;</a:t>
            </a:r>
          </a:p>
          <a:p>
            <a:pPr lvl="1" algn="ctr">
              <a:buFont typeface="Arial" charset="0"/>
              <a:buChar char="•"/>
            </a:pPr>
            <a:r>
              <a:rPr lang="es-CO" sz="2000">
                <a:latin typeface="Arial" charset="0"/>
                <a:ea typeface="ＭＳ Ｐゴシック" charset="0"/>
                <a:cs typeface="Arial" charset="0"/>
              </a:rPr>
              <a:t>6 en región Andina;</a:t>
            </a:r>
          </a:p>
          <a:p>
            <a:pPr lvl="1" algn="ctr">
              <a:buFont typeface="Arial" charset="0"/>
              <a:buChar char="•"/>
            </a:pPr>
            <a:r>
              <a:rPr lang="es-CO" sz="2000">
                <a:latin typeface="Arial" charset="0"/>
                <a:ea typeface="ＭＳ Ｐゴシック" charset="0"/>
                <a:cs typeface="Arial" charset="0"/>
              </a:rPr>
              <a:t>2 en Orinoquia;</a:t>
            </a:r>
          </a:p>
          <a:p>
            <a:pPr lvl="1" algn="ctr">
              <a:buFont typeface="Arial" charset="0"/>
              <a:buChar char="•"/>
            </a:pPr>
            <a:r>
              <a:rPr lang="es-CO" sz="2000">
                <a:latin typeface="Arial" charset="0"/>
                <a:ea typeface="ＭＳ Ｐゴシック" charset="0"/>
                <a:cs typeface="Arial" charset="0"/>
              </a:rPr>
              <a:t>1 en Amazonia.</a:t>
            </a:r>
          </a:p>
          <a:p>
            <a:pPr algn="ctr">
              <a:buFont typeface="Arial" charset="0"/>
              <a:buChar char="•"/>
            </a:pPr>
            <a:r>
              <a:rPr lang="es-CO" sz="2200">
                <a:latin typeface="Arial" charset="0"/>
                <a:ea typeface="ＭＳ Ｐゴシック" charset="0"/>
                <a:cs typeface="Arial" charset="0"/>
              </a:rPr>
              <a:t> Lidera el Consorcio Andino de Innovación con trabajos en 5 países.</a:t>
            </a:r>
            <a:endParaRPr lang="es-ES_tradnl" sz="2200">
              <a:latin typeface="Georgia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2063" y="1928813"/>
            <a:ext cx="3214687" cy="422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Rectang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295400"/>
          </a:xfrm>
        </p:spPr>
        <p:txBody>
          <a:bodyPr/>
          <a:lstStyle/>
          <a:p>
            <a:pPr algn="r"/>
            <a:r>
              <a:rPr lang="es-CO" sz="3600" b="1" i="1">
                <a:latin typeface="Tahoma" charset="0"/>
                <a:ea typeface="ＭＳ Ｐゴシック" charset="0"/>
                <a:cs typeface="ＭＳ Ｐゴシック" charset="0"/>
              </a:rPr>
              <a:t>Acerca de la Corporación PBA</a:t>
            </a:r>
            <a:endParaRPr lang="es-ES">
              <a:solidFill>
                <a:srgbClr val="C00000"/>
              </a:solidFill>
              <a:latin typeface="Georgia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2063" y="1928813"/>
            <a:ext cx="3090862" cy="406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29200" y="1931988"/>
            <a:ext cx="3589338" cy="470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81600" y="1928813"/>
            <a:ext cx="3000375" cy="427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50331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806896" y="4724400"/>
            <a:ext cx="8229600" cy="1225550"/>
          </a:xfrm>
        </p:spPr>
        <p:txBody>
          <a:bodyPr/>
          <a:lstStyle/>
          <a:p>
            <a:r>
              <a:rPr lang="es-MX" sz="2800">
                <a:latin typeface="Arial" charset="0"/>
              </a:rPr>
              <a:t>Adecuación y ampliación de infraestructuras, para la producción de abonos orgánicos.</a:t>
            </a:r>
          </a:p>
        </p:txBody>
      </p:sp>
      <p:pic>
        <p:nvPicPr>
          <p:cNvPr id="23555" name="Picture 2" descr="F:\casa\casa 02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6583" y="865833"/>
            <a:ext cx="3901441" cy="2926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7" descr="E:\Laboral y Academico\FOTOGRAFIAS\Ariguani\casa\casa 00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93068" y="836613"/>
            <a:ext cx="3899412" cy="2926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7071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5157788"/>
            <a:ext cx="8229600" cy="1511300"/>
          </a:xfrm>
        </p:spPr>
        <p:txBody>
          <a:bodyPr/>
          <a:lstStyle/>
          <a:p>
            <a:r>
              <a:rPr lang="es-MX" sz="2000">
                <a:latin typeface="Arial" charset="0"/>
              </a:rPr>
              <a:t>Producción diversificada y sostenible agrícola y pecuaria</a:t>
            </a:r>
          </a:p>
          <a:p>
            <a:r>
              <a:rPr lang="es-MX" sz="2000">
                <a:latin typeface="Arial" charset="0"/>
              </a:rPr>
              <a:t>Producción de semillas de yuca </a:t>
            </a:r>
          </a:p>
          <a:p>
            <a:r>
              <a:rPr lang="es-MX" sz="2000">
                <a:latin typeface="Arial" charset="0"/>
              </a:rPr>
              <a:t>Filtros para consumir agua potable y vinculación de jóvenes</a:t>
            </a:r>
          </a:p>
          <a:p>
            <a:endParaRPr lang="es-MX" sz="2000">
              <a:latin typeface="Arial" charset="0"/>
            </a:endParaRPr>
          </a:p>
          <a:p>
            <a:endParaRPr lang="es-MX" sz="2000">
              <a:latin typeface="Arial" charset="0"/>
            </a:endParaRPr>
          </a:p>
        </p:txBody>
      </p:sp>
      <p:pic>
        <p:nvPicPr>
          <p:cNvPr id="12291" name="Picture 2" descr="E:\Laboral y Academico\FOTOGRAFIAS\Ariguani\casa\casa 0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3231" y="333375"/>
            <a:ext cx="3360737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6" descr="E:\Laboral y Academico\FOTOGRAFIAS\Ariguani\CAPACITACION EN ALIMENTACIO Y NUTRICION BOVINA\alimentacion y nutricion bovina 2 0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54959" y="352053"/>
            <a:ext cx="3273425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3" descr="E:\Laboral y Academico\FOTOGRAFIAS\Ariguani\CAPACITACION DE SEGURIDAD ALIMENTARIA\CAPACITACION DE SEGURIDAD ALIMENTARIA 03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3231" y="2276475"/>
            <a:ext cx="3360737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5" descr="E:\Laboral y Academico\FOTOGRAFIAS\Ariguani\AguaPotable\FILTROS ARTESANALES 02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1851446"/>
            <a:ext cx="3127375" cy="323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6954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1 CuadroTexto"/>
          <p:cNvSpPr txBox="1">
            <a:spLocks noChangeArrowheads="1"/>
          </p:cNvSpPr>
          <p:nvPr/>
        </p:nvSpPr>
        <p:spPr bwMode="auto">
          <a:xfrm>
            <a:off x="971550" y="1268413"/>
            <a:ext cx="756126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s-MX" sz="2000"/>
              <a:t>Los aprendizajes adquiridos se difunden a más productores y jóvenes de otras comunidades.</a:t>
            </a:r>
          </a:p>
          <a:p>
            <a:pPr eaLnBrk="1" hangingPunct="1"/>
            <a:endParaRPr lang="es-MX" sz="2000"/>
          </a:p>
        </p:txBody>
      </p:sp>
      <p:sp>
        <p:nvSpPr>
          <p:cNvPr id="26628" name="2 CuadroTexto"/>
          <p:cNvSpPr txBox="1">
            <a:spLocks noChangeArrowheads="1"/>
          </p:cNvSpPr>
          <p:nvPr/>
        </p:nvSpPr>
        <p:spPr bwMode="auto">
          <a:xfrm>
            <a:off x="146050" y="692150"/>
            <a:ext cx="8890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s-MX" b="1"/>
              <a:t>RESULTADOS DEL APRENDIZAJE DURANTE EL PROCESO</a:t>
            </a:r>
          </a:p>
        </p:txBody>
      </p:sp>
      <p:sp>
        <p:nvSpPr>
          <p:cNvPr id="26629" name="3 Rectángulo"/>
          <p:cNvSpPr>
            <a:spLocks noChangeArrowheads="1"/>
          </p:cNvSpPr>
          <p:nvPr/>
        </p:nvSpPr>
        <p:spPr bwMode="auto">
          <a:xfrm>
            <a:off x="1042988" y="2422525"/>
            <a:ext cx="70580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s-MX"/>
              <a:t>Comercialización de ají picante, con Tecnoají.</a:t>
            </a:r>
          </a:p>
        </p:txBody>
      </p:sp>
      <p:graphicFrame>
        <p:nvGraphicFramePr>
          <p:cNvPr id="26626" name="Object 11"/>
          <p:cNvGraphicFramePr>
            <a:graphicFrameLocks noChangeAspect="1"/>
          </p:cNvGraphicFramePr>
          <p:nvPr/>
        </p:nvGraphicFramePr>
        <p:xfrm>
          <a:off x="2006600" y="2943225"/>
          <a:ext cx="4941888" cy="3706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0" name="Fotografía de Photo Editor" r:id="rId3" imgW="9752381" imgH="7314286" progId="MSPhotoEd.3">
                  <p:embed/>
                </p:oleObj>
              </mc:Choice>
              <mc:Fallback>
                <p:oleObj name="Fotografía de Photo Editor" r:id="rId3" imgW="9752381" imgH="7314286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6600" y="2943225"/>
                        <a:ext cx="4941888" cy="3706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454798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1 Rectángulo"/>
          <p:cNvSpPr>
            <a:spLocks noChangeArrowheads="1"/>
          </p:cNvSpPr>
          <p:nvPr/>
        </p:nvSpPr>
        <p:spPr bwMode="auto">
          <a:xfrm>
            <a:off x="5076825" y="1412875"/>
            <a:ext cx="3887788" cy="36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s-MX"/>
              <a:t>Comercialización de yuca seca, a través de APROYSA (organización de 2° grado).</a:t>
            </a:r>
          </a:p>
          <a:p>
            <a:endParaRPr lang="es-MX"/>
          </a:p>
          <a:p>
            <a:r>
              <a:rPr lang="es-MX"/>
              <a:t>25 hectáreas</a:t>
            </a:r>
          </a:p>
          <a:p>
            <a:endParaRPr lang="es-MX"/>
          </a:p>
          <a:p>
            <a:endParaRPr lang="es-MX"/>
          </a:p>
          <a:p>
            <a:endParaRPr lang="es-MX"/>
          </a:p>
          <a:p>
            <a:pPr>
              <a:buFont typeface="Arial" charset="0"/>
              <a:buChar char="•"/>
            </a:pPr>
            <a:r>
              <a:rPr lang="es-MX"/>
              <a:t>Comercialización directa de yuca seca, en alianza con  ITALCOL</a:t>
            </a:r>
          </a:p>
          <a:p>
            <a:pPr>
              <a:buFont typeface="Arial" charset="0"/>
              <a:buChar char="•"/>
            </a:pPr>
            <a:endParaRPr lang="es-MX"/>
          </a:p>
          <a:p>
            <a:r>
              <a:rPr lang="es-MX"/>
              <a:t>12 hectáreas</a:t>
            </a:r>
          </a:p>
          <a:p>
            <a:pPr>
              <a:buFont typeface="Arial" charset="0"/>
              <a:buChar char="•"/>
            </a:pPr>
            <a:endParaRPr lang="es-MX"/>
          </a:p>
        </p:txBody>
      </p:sp>
      <p:pic>
        <p:nvPicPr>
          <p:cNvPr id="27651" name="Picture 2" descr="E:\Laboral y Academico\FOTOGRAFIAS\AiferArgote\Album PBA\DSC0005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3620293"/>
            <a:ext cx="3960813" cy="297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3" descr="E:\Laboral y Academico\FOTOGRAFIAS\Ariguani\casa\Canaima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541338"/>
            <a:ext cx="4062413" cy="267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73934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1 Rectángulo"/>
          <p:cNvSpPr>
            <a:spLocks noChangeArrowheads="1"/>
          </p:cNvSpPr>
          <p:nvPr/>
        </p:nvSpPr>
        <p:spPr bwMode="auto">
          <a:xfrm>
            <a:off x="755576" y="404813"/>
            <a:ext cx="432048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Char char="•"/>
            </a:pPr>
            <a:r>
              <a:rPr lang="es-MX" dirty="0"/>
              <a:t>Alianza para la comercialización de yuca fresca, que ha vinculado a 25 productores de otras veredas del municipio y de otros municipios, a través de Asopepama.</a:t>
            </a:r>
          </a:p>
        </p:txBody>
      </p:sp>
      <p:pic>
        <p:nvPicPr>
          <p:cNvPr id="28675" name="Picture 2" descr="F:\Mis imágenes\ENTREGA DE KIT DE ABONOS ORGANICOS 11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1724" y="1817861"/>
            <a:ext cx="3779837" cy="283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3" descr="E:\Laboral y Academico\Archivos Antiguos\Mis imágenes\ARIGUANI\Agroforestal Asopepama\HPIM166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825" y="260350"/>
            <a:ext cx="3752850" cy="285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4" descr="E:\Laboral y Academico\FOTOGRAFIAS\Ariguani\YucaFresca0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725" y="3173413"/>
            <a:ext cx="3490913" cy="3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8" name="5 CuadroTexto"/>
          <p:cNvSpPr txBox="1">
            <a:spLocks noChangeArrowheads="1"/>
          </p:cNvSpPr>
          <p:nvPr/>
        </p:nvSpPr>
        <p:spPr bwMode="auto">
          <a:xfrm>
            <a:off x="683568" y="5229225"/>
            <a:ext cx="475252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s-MX" sz="1800" dirty="0"/>
              <a:t>Los precios generados han mejorado los</a:t>
            </a:r>
          </a:p>
          <a:p>
            <a:pPr eaLnBrk="1" hangingPunct="1"/>
            <a:r>
              <a:rPr lang="es-MX" sz="1800" dirty="0"/>
              <a:t>Ingresos de los productores. Este semestre se va a incrementar áreas de siembra del cultivo de yuca, por productor</a:t>
            </a:r>
          </a:p>
        </p:txBody>
      </p:sp>
    </p:spTree>
    <p:extLst>
      <p:ext uri="{BB962C8B-B14F-4D97-AF65-F5344CB8AC3E}">
        <p14:creationId xmlns:p14="http://schemas.microsoft.com/office/powerpoint/2010/main" val="8533493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4"/>
          <p:cNvGraphicFramePr>
            <a:graphicFrameLocks noChangeAspect="1"/>
          </p:cNvGraphicFramePr>
          <p:nvPr/>
        </p:nvGraphicFramePr>
        <p:xfrm>
          <a:off x="214313" y="214313"/>
          <a:ext cx="8786812" cy="6429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2" name="Fotografía de Photo Editor" r:id="rId3" imgW="9752381" imgH="7314286" progId="MSPhotoEd.3">
                  <p:embed/>
                </p:oleObj>
              </mc:Choice>
              <mc:Fallback>
                <p:oleObj name="Fotografía de Photo Editor" r:id="rId3" imgW="9752381" imgH="7314286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50000" contrast="-54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13" y="214313"/>
                        <a:ext cx="8786812" cy="6429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_tradnl">
                <a:solidFill>
                  <a:srgbClr val="001DD6"/>
                </a:solidFill>
                <a:latin typeface="Arial" charset="0"/>
              </a:rPr>
              <a:t>Nuestro fuerte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99">
              <a:alpha val="49019"/>
            </a:srgbClr>
          </a:solidFill>
        </p:spPr>
        <p:txBody>
          <a:bodyPr/>
          <a:lstStyle/>
          <a:p>
            <a:pPr eaLnBrk="1" hangingPunct="1"/>
            <a:r>
              <a:rPr lang="es-ES_tradnl" dirty="0">
                <a:solidFill>
                  <a:srgbClr val="000E6B"/>
                </a:solidFill>
                <a:effectLst/>
                <a:latin typeface="Arial" charset="0"/>
              </a:rPr>
              <a:t>Producción de abonos orgánicos y  la reforestación.</a:t>
            </a:r>
          </a:p>
          <a:p>
            <a:pPr eaLnBrk="1" hangingPunct="1"/>
            <a:r>
              <a:rPr lang="es-ES_tradnl" dirty="0">
                <a:solidFill>
                  <a:srgbClr val="000E6B"/>
                </a:solidFill>
                <a:effectLst/>
                <a:latin typeface="Arial" charset="0"/>
              </a:rPr>
              <a:t>Comercialización de yuca.</a:t>
            </a:r>
          </a:p>
          <a:p>
            <a:pPr eaLnBrk="1" hangingPunct="1"/>
            <a:r>
              <a:rPr lang="es-ES_tradnl" dirty="0">
                <a:solidFill>
                  <a:srgbClr val="000E6B"/>
                </a:solidFill>
                <a:effectLst/>
                <a:latin typeface="Arial" charset="0"/>
              </a:rPr>
              <a:t>Prestamos asesoría técnicas a pequeños y medianos productores </a:t>
            </a:r>
          </a:p>
          <a:p>
            <a:pPr eaLnBrk="1" hangingPunct="1"/>
            <a:r>
              <a:rPr lang="es-ES_tradnl" dirty="0">
                <a:solidFill>
                  <a:srgbClr val="000E6B"/>
                </a:solidFill>
                <a:effectLst/>
                <a:latin typeface="Arial" charset="0"/>
              </a:rPr>
              <a:t>Reconocimiento en la zona, por el acompañamiento a otras comunidades en </a:t>
            </a:r>
            <a:r>
              <a:rPr lang="es-ES_tradnl" dirty="0" err="1">
                <a:solidFill>
                  <a:srgbClr val="000E6B"/>
                </a:solidFill>
                <a:effectLst/>
                <a:latin typeface="Arial" charset="0"/>
              </a:rPr>
              <a:t>Ariguaní</a:t>
            </a:r>
            <a:r>
              <a:rPr lang="es-ES_tradnl" dirty="0">
                <a:solidFill>
                  <a:srgbClr val="000E6B"/>
                </a:solidFill>
                <a:effectLst/>
                <a:latin typeface="Arial" charset="0"/>
              </a:rPr>
              <a:t> y en municipios vecinos.</a:t>
            </a:r>
          </a:p>
        </p:txBody>
      </p:sp>
    </p:spTree>
    <p:extLst>
      <p:ext uri="{BB962C8B-B14F-4D97-AF65-F5344CB8AC3E}">
        <p14:creationId xmlns:p14="http://schemas.microsoft.com/office/powerpoint/2010/main" val="5079577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3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3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143001"/>
          </a:xfrm>
        </p:spPr>
        <p:txBody>
          <a:bodyPr/>
          <a:lstStyle/>
          <a:p>
            <a:r>
              <a:rPr lang="es-MX" sz="2400" b="1">
                <a:latin typeface="Arial" charset="0"/>
              </a:rPr>
              <a:t>FACTORES QUE HAN INFLUIDO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201738"/>
            <a:ext cx="8229600" cy="5395912"/>
          </a:xfrm>
        </p:spPr>
        <p:txBody>
          <a:bodyPr/>
          <a:lstStyle/>
          <a:p>
            <a:r>
              <a:rPr lang="es-MX" sz="2000">
                <a:latin typeface="Arial" charset="0"/>
              </a:rPr>
              <a:t>Acompañamiento de la Corporación PBA</a:t>
            </a:r>
          </a:p>
          <a:p>
            <a:pPr lvl="1"/>
            <a:r>
              <a:rPr lang="es-MX" sz="2000">
                <a:latin typeface="Arial" charset="0"/>
                <a:ea typeface="ＭＳ Ｐゴシック" charset="0"/>
              </a:rPr>
              <a:t>Metodologías que se trabajan integralmente.</a:t>
            </a:r>
          </a:p>
          <a:p>
            <a:pPr lvl="2"/>
            <a:r>
              <a:rPr lang="es-MX" sz="2000">
                <a:latin typeface="Arial" charset="0"/>
                <a:ea typeface="ＭＳ Ｐゴシック" charset="0"/>
              </a:rPr>
              <a:t>DOI</a:t>
            </a:r>
          </a:p>
          <a:p>
            <a:pPr lvl="2"/>
            <a:r>
              <a:rPr lang="es-MX" sz="2000">
                <a:latin typeface="Arial" charset="0"/>
                <a:ea typeface="ＭＳ Ｐゴシック" charset="0"/>
              </a:rPr>
              <a:t>EPPR</a:t>
            </a:r>
          </a:p>
          <a:p>
            <a:pPr lvl="2"/>
            <a:r>
              <a:rPr lang="es-MX" sz="2000">
                <a:latin typeface="Arial" charset="0"/>
                <a:ea typeface="ＭＳ Ｐゴシック" charset="0"/>
              </a:rPr>
              <a:t>MTP</a:t>
            </a:r>
          </a:p>
          <a:p>
            <a:pPr lvl="2"/>
            <a:r>
              <a:rPr lang="es-MX" sz="2000">
                <a:latin typeface="Arial" charset="0"/>
                <a:ea typeface="ＭＳ Ｐゴシック" charset="0"/>
              </a:rPr>
              <a:t>EPR</a:t>
            </a:r>
          </a:p>
          <a:p>
            <a:r>
              <a:rPr lang="es-MX" sz="2000">
                <a:latin typeface="Arial" charset="0"/>
              </a:rPr>
              <a:t>Uso de tecnologías para la información (TIC´s)</a:t>
            </a:r>
          </a:p>
          <a:p>
            <a:pPr lvl="1"/>
            <a:r>
              <a:rPr lang="es-MX" sz="2000">
                <a:latin typeface="Arial" charset="0"/>
                <a:ea typeface="ＭＳ Ｐゴシック" charset="0"/>
              </a:rPr>
              <a:t>Herramientas de Office</a:t>
            </a:r>
          </a:p>
          <a:p>
            <a:pPr lvl="1"/>
            <a:r>
              <a:rPr lang="es-MX" sz="2000">
                <a:latin typeface="Arial" charset="0"/>
                <a:ea typeface="ＭＳ Ｐゴシック" charset="0"/>
              </a:rPr>
              <a:t>Correo electrónico</a:t>
            </a:r>
          </a:p>
          <a:p>
            <a:pPr lvl="1"/>
            <a:r>
              <a:rPr lang="es-MX" sz="2000">
                <a:latin typeface="Arial" charset="0"/>
                <a:ea typeface="ＭＳ Ｐゴシック" charset="0"/>
              </a:rPr>
              <a:t>Plataforma e learning de la Corporación PBA </a:t>
            </a:r>
          </a:p>
          <a:p>
            <a:pPr lvl="2"/>
            <a:r>
              <a:rPr lang="es-MX" sz="2000">
                <a:latin typeface="Arial" charset="0"/>
                <a:ea typeface="ＭＳ Ｐゴシック" charset="0"/>
              </a:rPr>
              <a:t>Aprendizaje</a:t>
            </a:r>
          </a:p>
          <a:p>
            <a:pPr lvl="2"/>
            <a:r>
              <a:rPr lang="es-MX" sz="2000">
                <a:latin typeface="Arial" charset="0"/>
                <a:ea typeface="ＭＳ Ｐゴシック" charset="0"/>
              </a:rPr>
              <a:t>Redes de innovación (cadenas productivas y temáticas)</a:t>
            </a:r>
          </a:p>
          <a:p>
            <a:pPr lvl="2">
              <a:buFont typeface="Wingdings" charset="0"/>
              <a:buNone/>
            </a:pPr>
            <a:endParaRPr lang="es-MX" sz="2000">
              <a:latin typeface="Arial" charset="0"/>
              <a:ea typeface="ＭＳ Ｐゴシック" charset="0"/>
            </a:endParaRPr>
          </a:p>
          <a:p>
            <a:r>
              <a:rPr lang="es-MX" sz="2400">
                <a:latin typeface="Arial" charset="0"/>
              </a:rPr>
              <a:t>Desarrollo de capacidades individuales y grupales</a:t>
            </a:r>
          </a:p>
          <a:p>
            <a:endParaRPr lang="es-MX" sz="2400">
              <a:latin typeface="Arial" charset="0"/>
            </a:endParaRPr>
          </a:p>
          <a:p>
            <a:pPr lvl="1"/>
            <a:endParaRPr lang="es-MX" sz="2000"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94819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800">
                <a:latin typeface="Arial" charset="0"/>
              </a:rPr>
              <a:t>RESULTADOS DEL PROCESO ASOPEPAMA</a:t>
            </a:r>
            <a:br>
              <a:rPr lang="es-MX" sz="2800">
                <a:latin typeface="Arial" charset="0"/>
              </a:rPr>
            </a:br>
            <a:r>
              <a:rPr lang="es-MX" sz="2800">
                <a:latin typeface="Arial" charset="0"/>
              </a:rPr>
              <a:t>ACOMPAÑADO POR LA CORPORACIÓN PBA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sz="2200">
                <a:latin typeface="Arial" charset="0"/>
              </a:rPr>
              <a:t>ASOPEPAMA, es parte de comités directivos de instituciones educativas (Liceo Ariguaní): esto ha permitido articular actividades agropecuarias con los jóvenes.</a:t>
            </a:r>
          </a:p>
          <a:p>
            <a:r>
              <a:rPr lang="es-MX" sz="2200">
                <a:latin typeface="Arial" charset="0"/>
              </a:rPr>
              <a:t>Acompañamos a comunidades de desplazados.</a:t>
            </a:r>
          </a:p>
          <a:p>
            <a:r>
              <a:rPr lang="es-MX" sz="2200">
                <a:latin typeface="Arial" charset="0"/>
              </a:rPr>
              <a:t>Hemos gestionado ante INCODER, adquisición de tierras</a:t>
            </a:r>
          </a:p>
          <a:p>
            <a:r>
              <a:rPr lang="es-MX" sz="2200">
                <a:latin typeface="Arial" charset="0"/>
              </a:rPr>
              <a:t>Se ha logrado tener comodatos con la Alcaldía, para uso de maquinarias para beneficiar pequeños productores en la preparación de tierras.</a:t>
            </a:r>
          </a:p>
          <a:p>
            <a:r>
              <a:rPr lang="es-MX" sz="2200">
                <a:latin typeface="Arial" charset="0"/>
              </a:rPr>
              <a:t>La Revista Regional Llamada La Balsamera, cada mes se publicará un artículo del trabajo de ASOPEPAMA y la Corporación PBA.</a:t>
            </a:r>
          </a:p>
          <a:p>
            <a:pPr>
              <a:buFont typeface="Wingdings" charset="0"/>
              <a:buNone/>
            </a:pPr>
            <a:endParaRPr lang="es-MX" sz="22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2879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sz="2400" dirty="0">
                <a:latin typeface="Arial" charset="0"/>
              </a:rPr>
              <a:t>Acompañamos otras comunidades damnificadas por ola invernal en la región.</a:t>
            </a:r>
          </a:p>
          <a:p>
            <a:r>
              <a:rPr lang="es-MX" sz="2400" dirty="0">
                <a:latin typeface="Arial" charset="0"/>
              </a:rPr>
              <a:t>Somos miembros de la red de productores de yuca en la Región Caribe, articulada al proceso de encadenamientos productivos.</a:t>
            </a:r>
          </a:p>
          <a:p>
            <a:r>
              <a:rPr lang="es-MX" sz="2400" dirty="0">
                <a:latin typeface="Arial" charset="0"/>
              </a:rPr>
              <a:t>Pertenecemos a la Red Colombia Verde.</a:t>
            </a:r>
          </a:p>
          <a:p>
            <a:r>
              <a:rPr lang="es-MX" sz="2400" dirty="0">
                <a:latin typeface="Arial" charset="0"/>
              </a:rPr>
              <a:t>Iniciamos gestión ante el Banco Agrario, para conocer oportunidades de crédito para pequeños productores.</a:t>
            </a:r>
          </a:p>
          <a:p>
            <a:endParaRPr lang="es-MX" sz="2400" dirty="0">
              <a:latin typeface="Arial" charset="0"/>
            </a:endParaRPr>
          </a:p>
          <a:p>
            <a:endParaRPr lang="es-MX" sz="2400" dirty="0">
              <a:latin typeface="Arial" charset="0"/>
            </a:endParaRPr>
          </a:p>
          <a:p>
            <a:endParaRPr lang="es-MX" sz="2400" dirty="0">
              <a:latin typeface="Arial" charset="0"/>
            </a:endParaRPr>
          </a:p>
        </p:txBody>
      </p:sp>
      <p:sp>
        <p:nvSpPr>
          <p:cNvPr id="4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800">
                <a:latin typeface="Arial" charset="0"/>
              </a:rPr>
              <a:t>RESULTADOS DEL PROCESO ASOPEPAMA</a:t>
            </a:r>
            <a:br>
              <a:rPr lang="es-MX" sz="2800">
                <a:latin typeface="Arial" charset="0"/>
              </a:rPr>
            </a:br>
            <a:r>
              <a:rPr lang="es-MX" sz="2800">
                <a:latin typeface="Arial" charset="0"/>
              </a:rPr>
              <a:t>ACOMPAÑADO POR LA CORPORACIÓN PBA</a:t>
            </a:r>
          </a:p>
        </p:txBody>
      </p:sp>
    </p:spTree>
    <p:extLst>
      <p:ext uri="{BB962C8B-B14F-4D97-AF65-F5344CB8AC3E}">
        <p14:creationId xmlns:p14="http://schemas.microsoft.com/office/powerpoint/2010/main" val="19926510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899592" y="1916832"/>
            <a:ext cx="8003232" cy="1143000"/>
          </a:xfrm>
        </p:spPr>
        <p:txBody>
          <a:bodyPr>
            <a:normAutofit/>
          </a:bodyPr>
          <a:lstStyle/>
          <a:p>
            <a:r>
              <a:rPr lang="en-US" sz="5400" b="1" dirty="0" smtClean="0"/>
              <a:t>GRACIAS</a:t>
            </a:r>
            <a:endParaRPr lang="es-CO" sz="5400" b="1" dirty="0"/>
          </a:p>
        </p:txBody>
      </p:sp>
      <p:pic>
        <p:nvPicPr>
          <p:cNvPr id="6" name="Imagen 6" descr="http://sisviso.plades.org.pe/sisviso/noticias/img/N00002444/Ecopetrol_0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5856" y="3859314"/>
            <a:ext cx="1894762" cy="721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3861048"/>
            <a:ext cx="1470025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1"/>
          <p:cNvGrpSpPr>
            <a:grpSpLocks/>
          </p:cNvGrpSpPr>
          <p:nvPr/>
        </p:nvGrpSpPr>
        <p:grpSpPr bwMode="auto">
          <a:xfrm>
            <a:off x="5724128" y="3717032"/>
            <a:ext cx="1080120" cy="973717"/>
            <a:chOff x="0" y="0"/>
            <a:chExt cx="2086" cy="2087"/>
          </a:xfrm>
        </p:grpSpPr>
        <p:sp>
          <p:nvSpPr>
            <p:cNvPr id="9" name="AutoShape 2"/>
            <p:cNvSpPr>
              <a:spLocks noChangeArrowheads="1"/>
            </p:cNvSpPr>
            <p:nvPr/>
          </p:nvSpPr>
          <p:spPr bwMode="auto">
            <a:xfrm>
              <a:off x="0" y="0"/>
              <a:ext cx="2086" cy="208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58 w 21600"/>
                <a:gd name="T25" fmla="*/ 3167 h 21600"/>
                <a:gd name="T26" fmla="*/ 18442 w 21600"/>
                <a:gd name="T27" fmla="*/ 18433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2547" y="10800"/>
                  </a:moveTo>
                  <a:cubicBezTo>
                    <a:pt x="2547" y="15358"/>
                    <a:pt x="6242" y="19053"/>
                    <a:pt x="10800" y="19053"/>
                  </a:cubicBezTo>
                  <a:cubicBezTo>
                    <a:pt x="15358" y="19053"/>
                    <a:pt x="19053" y="15358"/>
                    <a:pt x="19053" y="10800"/>
                  </a:cubicBezTo>
                  <a:cubicBezTo>
                    <a:pt x="19053" y="6242"/>
                    <a:pt x="15358" y="2547"/>
                    <a:pt x="10800" y="2547"/>
                  </a:cubicBezTo>
                  <a:cubicBezTo>
                    <a:pt x="6242" y="2547"/>
                    <a:pt x="2547" y="6242"/>
                    <a:pt x="2547" y="10800"/>
                  </a:cubicBezTo>
                  <a:close/>
                </a:path>
              </a:pathLst>
            </a:custGeom>
            <a:solidFill>
              <a:srgbClr val="33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grpSp>
          <p:nvGrpSpPr>
            <p:cNvPr id="10" name="Group 3"/>
            <p:cNvGrpSpPr>
              <a:grpSpLocks/>
            </p:cNvGrpSpPr>
            <p:nvPr/>
          </p:nvGrpSpPr>
          <p:grpSpPr bwMode="auto">
            <a:xfrm>
              <a:off x="499" y="454"/>
              <a:ext cx="1039" cy="1089"/>
              <a:chOff x="499" y="454"/>
              <a:chExt cx="1039" cy="1089"/>
            </a:xfrm>
          </p:grpSpPr>
          <p:grpSp>
            <p:nvGrpSpPr>
              <p:cNvPr id="12" name="Group 4"/>
              <p:cNvGrpSpPr>
                <a:grpSpLocks/>
              </p:cNvGrpSpPr>
              <p:nvPr/>
            </p:nvGrpSpPr>
            <p:grpSpPr bwMode="auto">
              <a:xfrm flipH="1">
                <a:off x="499" y="1001"/>
                <a:ext cx="1039" cy="542"/>
                <a:chOff x="499" y="1001"/>
                <a:chExt cx="1039" cy="542"/>
              </a:xfrm>
            </p:grpSpPr>
            <p:sp>
              <p:nvSpPr>
                <p:cNvPr id="18" name="Freeform 5"/>
                <p:cNvSpPr>
                  <a:spLocks/>
                </p:cNvSpPr>
                <p:nvPr/>
              </p:nvSpPr>
              <p:spPr bwMode="auto">
                <a:xfrm>
                  <a:off x="499" y="1001"/>
                  <a:ext cx="1000" cy="542"/>
                </a:xfrm>
                <a:custGeom>
                  <a:avLst/>
                  <a:gdLst>
                    <a:gd name="T0" fmla="*/ 103 w 2000"/>
                    <a:gd name="T1" fmla="*/ 4 h 1085"/>
                    <a:gd name="T2" fmla="*/ 111 w 2000"/>
                    <a:gd name="T3" fmla="*/ 6 h 1085"/>
                    <a:gd name="T4" fmla="*/ 116 w 2000"/>
                    <a:gd name="T5" fmla="*/ 7 h 1085"/>
                    <a:gd name="T6" fmla="*/ 121 w 2000"/>
                    <a:gd name="T7" fmla="*/ 8 h 1085"/>
                    <a:gd name="T8" fmla="*/ 119 w 2000"/>
                    <a:gd name="T9" fmla="*/ 12 h 1085"/>
                    <a:gd name="T10" fmla="*/ 115 w 2000"/>
                    <a:gd name="T11" fmla="*/ 8 h 1085"/>
                    <a:gd name="T12" fmla="*/ 116 w 2000"/>
                    <a:gd name="T13" fmla="*/ 12 h 1085"/>
                    <a:gd name="T14" fmla="*/ 113 w 2000"/>
                    <a:gd name="T15" fmla="*/ 8 h 1085"/>
                    <a:gd name="T16" fmla="*/ 112 w 2000"/>
                    <a:gd name="T17" fmla="*/ 9 h 1085"/>
                    <a:gd name="T18" fmla="*/ 116 w 2000"/>
                    <a:gd name="T19" fmla="*/ 22 h 1085"/>
                    <a:gd name="T20" fmla="*/ 119 w 2000"/>
                    <a:gd name="T21" fmla="*/ 33 h 1085"/>
                    <a:gd name="T22" fmla="*/ 120 w 2000"/>
                    <a:gd name="T23" fmla="*/ 38 h 1085"/>
                    <a:gd name="T24" fmla="*/ 120 w 2000"/>
                    <a:gd name="T25" fmla="*/ 23 h 1085"/>
                    <a:gd name="T26" fmla="*/ 117 w 2000"/>
                    <a:gd name="T27" fmla="*/ 17 h 1085"/>
                    <a:gd name="T28" fmla="*/ 118 w 2000"/>
                    <a:gd name="T29" fmla="*/ 18 h 1085"/>
                    <a:gd name="T30" fmla="*/ 121 w 2000"/>
                    <a:gd name="T31" fmla="*/ 25 h 1085"/>
                    <a:gd name="T32" fmla="*/ 122 w 2000"/>
                    <a:gd name="T33" fmla="*/ 34 h 1085"/>
                    <a:gd name="T34" fmla="*/ 123 w 2000"/>
                    <a:gd name="T35" fmla="*/ 39 h 1085"/>
                    <a:gd name="T36" fmla="*/ 123 w 2000"/>
                    <a:gd name="T37" fmla="*/ 22 h 1085"/>
                    <a:gd name="T38" fmla="*/ 125 w 2000"/>
                    <a:gd name="T39" fmla="*/ 31 h 1085"/>
                    <a:gd name="T40" fmla="*/ 124 w 2000"/>
                    <a:gd name="T41" fmla="*/ 43 h 1085"/>
                    <a:gd name="T42" fmla="*/ 114 w 2000"/>
                    <a:gd name="T43" fmla="*/ 42 h 1085"/>
                    <a:gd name="T44" fmla="*/ 110 w 2000"/>
                    <a:gd name="T45" fmla="*/ 43 h 1085"/>
                    <a:gd name="T46" fmla="*/ 99 w 2000"/>
                    <a:gd name="T47" fmla="*/ 48 h 1085"/>
                    <a:gd name="T48" fmla="*/ 88 w 2000"/>
                    <a:gd name="T49" fmla="*/ 53 h 1085"/>
                    <a:gd name="T50" fmla="*/ 79 w 2000"/>
                    <a:gd name="T51" fmla="*/ 56 h 1085"/>
                    <a:gd name="T52" fmla="*/ 71 w 2000"/>
                    <a:gd name="T53" fmla="*/ 61 h 1085"/>
                    <a:gd name="T54" fmla="*/ 65 w 2000"/>
                    <a:gd name="T55" fmla="*/ 63 h 1085"/>
                    <a:gd name="T56" fmla="*/ 57 w 2000"/>
                    <a:gd name="T57" fmla="*/ 63 h 1085"/>
                    <a:gd name="T58" fmla="*/ 46 w 2000"/>
                    <a:gd name="T59" fmla="*/ 66 h 1085"/>
                    <a:gd name="T60" fmla="*/ 38 w 2000"/>
                    <a:gd name="T61" fmla="*/ 67 h 1085"/>
                    <a:gd name="T62" fmla="*/ 31 w 2000"/>
                    <a:gd name="T63" fmla="*/ 65 h 1085"/>
                    <a:gd name="T64" fmla="*/ 22 w 2000"/>
                    <a:gd name="T65" fmla="*/ 60 h 1085"/>
                    <a:gd name="T66" fmla="*/ 15 w 2000"/>
                    <a:gd name="T67" fmla="*/ 57 h 1085"/>
                    <a:gd name="T68" fmla="*/ 9 w 2000"/>
                    <a:gd name="T69" fmla="*/ 51 h 1085"/>
                    <a:gd name="T70" fmla="*/ 5 w 2000"/>
                    <a:gd name="T71" fmla="*/ 45 h 1085"/>
                    <a:gd name="T72" fmla="*/ 1 w 2000"/>
                    <a:gd name="T73" fmla="*/ 40 h 1085"/>
                    <a:gd name="T74" fmla="*/ 3 w 2000"/>
                    <a:gd name="T75" fmla="*/ 35 h 1085"/>
                    <a:gd name="T76" fmla="*/ 8 w 2000"/>
                    <a:gd name="T77" fmla="*/ 35 h 1085"/>
                    <a:gd name="T78" fmla="*/ 11 w 2000"/>
                    <a:gd name="T79" fmla="*/ 26 h 1085"/>
                    <a:gd name="T80" fmla="*/ 18 w 2000"/>
                    <a:gd name="T81" fmla="*/ 30 h 1085"/>
                    <a:gd name="T82" fmla="*/ 24 w 2000"/>
                    <a:gd name="T83" fmla="*/ 31 h 1085"/>
                    <a:gd name="T84" fmla="*/ 32 w 2000"/>
                    <a:gd name="T85" fmla="*/ 35 h 1085"/>
                    <a:gd name="T86" fmla="*/ 44 w 2000"/>
                    <a:gd name="T87" fmla="*/ 31 h 1085"/>
                    <a:gd name="T88" fmla="*/ 50 w 2000"/>
                    <a:gd name="T89" fmla="*/ 31 h 1085"/>
                    <a:gd name="T90" fmla="*/ 58 w 2000"/>
                    <a:gd name="T91" fmla="*/ 23 h 1085"/>
                    <a:gd name="T92" fmla="*/ 58 w 2000"/>
                    <a:gd name="T93" fmla="*/ 16 h 1085"/>
                    <a:gd name="T94" fmla="*/ 50 w 2000"/>
                    <a:gd name="T95" fmla="*/ 16 h 1085"/>
                    <a:gd name="T96" fmla="*/ 39 w 2000"/>
                    <a:gd name="T97" fmla="*/ 15 h 1085"/>
                    <a:gd name="T98" fmla="*/ 32 w 2000"/>
                    <a:gd name="T99" fmla="*/ 6 h 1085"/>
                    <a:gd name="T100" fmla="*/ 39 w 2000"/>
                    <a:gd name="T101" fmla="*/ 0 h 1085"/>
                    <a:gd name="T102" fmla="*/ 46 w 2000"/>
                    <a:gd name="T103" fmla="*/ 1 h 1085"/>
                    <a:gd name="T104" fmla="*/ 55 w 2000"/>
                    <a:gd name="T105" fmla="*/ 2 h 1085"/>
                    <a:gd name="T106" fmla="*/ 64 w 2000"/>
                    <a:gd name="T107" fmla="*/ 2 h 1085"/>
                    <a:gd name="T108" fmla="*/ 73 w 2000"/>
                    <a:gd name="T109" fmla="*/ 1 h 1085"/>
                    <a:gd name="T110" fmla="*/ 82 w 2000"/>
                    <a:gd name="T111" fmla="*/ 0 h 1085"/>
                    <a:gd name="T112" fmla="*/ 91 w 2000"/>
                    <a:gd name="T113" fmla="*/ 0 h 108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000"/>
                    <a:gd name="T172" fmla="*/ 0 h 1085"/>
                    <a:gd name="T173" fmla="*/ 2000 w 2000"/>
                    <a:gd name="T174" fmla="*/ 1085 h 108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000" h="1085">
                      <a:moveTo>
                        <a:pt x="1509" y="23"/>
                      </a:moveTo>
                      <a:lnTo>
                        <a:pt x="1526" y="29"/>
                      </a:lnTo>
                      <a:lnTo>
                        <a:pt x="1542" y="35"/>
                      </a:lnTo>
                      <a:lnTo>
                        <a:pt x="1559" y="40"/>
                      </a:lnTo>
                      <a:lnTo>
                        <a:pt x="1575" y="45"/>
                      </a:lnTo>
                      <a:lnTo>
                        <a:pt x="1592" y="50"/>
                      </a:lnTo>
                      <a:lnTo>
                        <a:pt x="1608" y="56"/>
                      </a:lnTo>
                      <a:lnTo>
                        <a:pt x="1624" y="60"/>
                      </a:lnTo>
                      <a:lnTo>
                        <a:pt x="1640" y="65"/>
                      </a:lnTo>
                      <a:lnTo>
                        <a:pt x="1656" y="71"/>
                      </a:lnTo>
                      <a:lnTo>
                        <a:pt x="1672" y="75"/>
                      </a:lnTo>
                      <a:lnTo>
                        <a:pt x="1688" y="80"/>
                      </a:lnTo>
                      <a:lnTo>
                        <a:pt x="1704" y="84"/>
                      </a:lnTo>
                      <a:lnTo>
                        <a:pt x="1721" y="90"/>
                      </a:lnTo>
                      <a:lnTo>
                        <a:pt x="1738" y="95"/>
                      </a:lnTo>
                      <a:lnTo>
                        <a:pt x="1755" y="99"/>
                      </a:lnTo>
                      <a:lnTo>
                        <a:pt x="1772" y="104"/>
                      </a:lnTo>
                      <a:lnTo>
                        <a:pt x="1776" y="105"/>
                      </a:lnTo>
                      <a:lnTo>
                        <a:pt x="1779" y="108"/>
                      </a:lnTo>
                      <a:lnTo>
                        <a:pt x="1782" y="108"/>
                      </a:lnTo>
                      <a:lnTo>
                        <a:pt x="1785" y="105"/>
                      </a:lnTo>
                      <a:lnTo>
                        <a:pt x="1791" y="110"/>
                      </a:lnTo>
                      <a:lnTo>
                        <a:pt x="1799" y="112"/>
                      </a:lnTo>
                      <a:lnTo>
                        <a:pt x="1806" y="113"/>
                      </a:lnTo>
                      <a:lnTo>
                        <a:pt x="1813" y="117"/>
                      </a:lnTo>
                      <a:lnTo>
                        <a:pt x="1830" y="119"/>
                      </a:lnTo>
                      <a:lnTo>
                        <a:pt x="1847" y="121"/>
                      </a:lnTo>
                      <a:lnTo>
                        <a:pt x="1866" y="124"/>
                      </a:lnTo>
                      <a:lnTo>
                        <a:pt x="1883" y="126"/>
                      </a:lnTo>
                      <a:lnTo>
                        <a:pt x="1900" y="129"/>
                      </a:lnTo>
                      <a:lnTo>
                        <a:pt x="1917" y="131"/>
                      </a:lnTo>
                      <a:lnTo>
                        <a:pt x="1936" y="133"/>
                      </a:lnTo>
                      <a:lnTo>
                        <a:pt x="1954" y="133"/>
                      </a:lnTo>
                      <a:lnTo>
                        <a:pt x="1945" y="134"/>
                      </a:lnTo>
                      <a:lnTo>
                        <a:pt x="1935" y="135"/>
                      </a:lnTo>
                      <a:lnTo>
                        <a:pt x="1925" y="136"/>
                      </a:lnTo>
                      <a:lnTo>
                        <a:pt x="1915" y="138"/>
                      </a:lnTo>
                      <a:lnTo>
                        <a:pt x="1906" y="138"/>
                      </a:lnTo>
                      <a:lnTo>
                        <a:pt x="1896" y="139"/>
                      </a:lnTo>
                      <a:lnTo>
                        <a:pt x="1885" y="139"/>
                      </a:lnTo>
                      <a:lnTo>
                        <a:pt x="1875" y="139"/>
                      </a:lnTo>
                      <a:lnTo>
                        <a:pt x="1879" y="152"/>
                      </a:lnTo>
                      <a:lnTo>
                        <a:pt x="1887" y="166"/>
                      </a:lnTo>
                      <a:lnTo>
                        <a:pt x="1893" y="181"/>
                      </a:lnTo>
                      <a:lnTo>
                        <a:pt x="1896" y="197"/>
                      </a:lnTo>
                      <a:lnTo>
                        <a:pt x="1887" y="194"/>
                      </a:lnTo>
                      <a:lnTo>
                        <a:pt x="1889" y="193"/>
                      </a:lnTo>
                      <a:lnTo>
                        <a:pt x="1860" y="136"/>
                      </a:lnTo>
                      <a:lnTo>
                        <a:pt x="1855" y="135"/>
                      </a:lnTo>
                      <a:lnTo>
                        <a:pt x="1851" y="134"/>
                      </a:lnTo>
                      <a:lnTo>
                        <a:pt x="1846" y="134"/>
                      </a:lnTo>
                      <a:lnTo>
                        <a:pt x="1841" y="133"/>
                      </a:lnTo>
                      <a:lnTo>
                        <a:pt x="1837" y="133"/>
                      </a:lnTo>
                      <a:lnTo>
                        <a:pt x="1832" y="133"/>
                      </a:lnTo>
                      <a:lnTo>
                        <a:pt x="1828" y="132"/>
                      </a:lnTo>
                      <a:lnTo>
                        <a:pt x="1823" y="131"/>
                      </a:lnTo>
                      <a:lnTo>
                        <a:pt x="1826" y="140"/>
                      </a:lnTo>
                      <a:lnTo>
                        <a:pt x="1830" y="150"/>
                      </a:lnTo>
                      <a:lnTo>
                        <a:pt x="1835" y="161"/>
                      </a:lnTo>
                      <a:lnTo>
                        <a:pt x="1840" y="170"/>
                      </a:lnTo>
                      <a:lnTo>
                        <a:pt x="1843" y="178"/>
                      </a:lnTo>
                      <a:lnTo>
                        <a:pt x="1846" y="185"/>
                      </a:lnTo>
                      <a:lnTo>
                        <a:pt x="1848" y="193"/>
                      </a:lnTo>
                      <a:lnTo>
                        <a:pt x="1845" y="201"/>
                      </a:lnTo>
                      <a:lnTo>
                        <a:pt x="1841" y="192"/>
                      </a:lnTo>
                      <a:lnTo>
                        <a:pt x="1837" y="184"/>
                      </a:lnTo>
                      <a:lnTo>
                        <a:pt x="1832" y="174"/>
                      </a:lnTo>
                      <a:lnTo>
                        <a:pt x="1826" y="165"/>
                      </a:lnTo>
                      <a:lnTo>
                        <a:pt x="1821" y="157"/>
                      </a:lnTo>
                      <a:lnTo>
                        <a:pt x="1815" y="148"/>
                      </a:lnTo>
                      <a:lnTo>
                        <a:pt x="1810" y="140"/>
                      </a:lnTo>
                      <a:lnTo>
                        <a:pt x="1805" y="131"/>
                      </a:lnTo>
                      <a:lnTo>
                        <a:pt x="1798" y="128"/>
                      </a:lnTo>
                      <a:lnTo>
                        <a:pt x="1790" y="128"/>
                      </a:lnTo>
                      <a:lnTo>
                        <a:pt x="1782" y="128"/>
                      </a:lnTo>
                      <a:lnTo>
                        <a:pt x="1776" y="127"/>
                      </a:lnTo>
                      <a:lnTo>
                        <a:pt x="1776" y="132"/>
                      </a:lnTo>
                      <a:lnTo>
                        <a:pt x="1777" y="134"/>
                      </a:lnTo>
                      <a:lnTo>
                        <a:pt x="1779" y="135"/>
                      </a:lnTo>
                      <a:lnTo>
                        <a:pt x="1782" y="136"/>
                      </a:lnTo>
                      <a:lnTo>
                        <a:pt x="1788" y="154"/>
                      </a:lnTo>
                      <a:lnTo>
                        <a:pt x="1794" y="171"/>
                      </a:lnTo>
                      <a:lnTo>
                        <a:pt x="1797" y="188"/>
                      </a:lnTo>
                      <a:lnTo>
                        <a:pt x="1799" y="205"/>
                      </a:lnTo>
                      <a:lnTo>
                        <a:pt x="1806" y="231"/>
                      </a:lnTo>
                      <a:lnTo>
                        <a:pt x="1815" y="256"/>
                      </a:lnTo>
                      <a:lnTo>
                        <a:pt x="1825" y="280"/>
                      </a:lnTo>
                      <a:lnTo>
                        <a:pt x="1836" y="306"/>
                      </a:lnTo>
                      <a:lnTo>
                        <a:pt x="1846" y="330"/>
                      </a:lnTo>
                      <a:lnTo>
                        <a:pt x="1856" y="354"/>
                      </a:lnTo>
                      <a:lnTo>
                        <a:pt x="1866" y="378"/>
                      </a:lnTo>
                      <a:lnTo>
                        <a:pt x="1874" y="403"/>
                      </a:lnTo>
                      <a:lnTo>
                        <a:pt x="1878" y="407"/>
                      </a:lnTo>
                      <a:lnTo>
                        <a:pt x="1881" y="431"/>
                      </a:lnTo>
                      <a:lnTo>
                        <a:pt x="1885" y="457"/>
                      </a:lnTo>
                      <a:lnTo>
                        <a:pt x="1890" y="483"/>
                      </a:lnTo>
                      <a:lnTo>
                        <a:pt x="1898" y="507"/>
                      </a:lnTo>
                      <a:lnTo>
                        <a:pt x="1894" y="518"/>
                      </a:lnTo>
                      <a:lnTo>
                        <a:pt x="1894" y="528"/>
                      </a:lnTo>
                      <a:lnTo>
                        <a:pt x="1894" y="540"/>
                      </a:lnTo>
                      <a:lnTo>
                        <a:pt x="1896" y="550"/>
                      </a:lnTo>
                      <a:lnTo>
                        <a:pt x="1894" y="578"/>
                      </a:lnTo>
                      <a:lnTo>
                        <a:pt x="1891" y="605"/>
                      </a:lnTo>
                      <a:lnTo>
                        <a:pt x="1889" y="633"/>
                      </a:lnTo>
                      <a:lnTo>
                        <a:pt x="1891" y="660"/>
                      </a:lnTo>
                      <a:lnTo>
                        <a:pt x="1900" y="648"/>
                      </a:lnTo>
                      <a:lnTo>
                        <a:pt x="1907" y="635"/>
                      </a:lnTo>
                      <a:lnTo>
                        <a:pt x="1913" y="622"/>
                      </a:lnTo>
                      <a:lnTo>
                        <a:pt x="1917" y="608"/>
                      </a:lnTo>
                      <a:lnTo>
                        <a:pt x="1922" y="594"/>
                      </a:lnTo>
                      <a:lnTo>
                        <a:pt x="1925" y="580"/>
                      </a:lnTo>
                      <a:lnTo>
                        <a:pt x="1929" y="566"/>
                      </a:lnTo>
                      <a:lnTo>
                        <a:pt x="1932" y="552"/>
                      </a:lnTo>
                      <a:lnTo>
                        <a:pt x="1932" y="506"/>
                      </a:lnTo>
                      <a:lnTo>
                        <a:pt x="1927" y="458"/>
                      </a:lnTo>
                      <a:lnTo>
                        <a:pt x="1917" y="411"/>
                      </a:lnTo>
                      <a:lnTo>
                        <a:pt x="1906" y="368"/>
                      </a:lnTo>
                      <a:lnTo>
                        <a:pt x="1899" y="359"/>
                      </a:lnTo>
                      <a:lnTo>
                        <a:pt x="1894" y="350"/>
                      </a:lnTo>
                      <a:lnTo>
                        <a:pt x="1889" y="339"/>
                      </a:lnTo>
                      <a:lnTo>
                        <a:pt x="1885" y="329"/>
                      </a:lnTo>
                      <a:lnTo>
                        <a:pt x="1881" y="318"/>
                      </a:lnTo>
                      <a:lnTo>
                        <a:pt x="1875" y="308"/>
                      </a:lnTo>
                      <a:lnTo>
                        <a:pt x="1870" y="298"/>
                      </a:lnTo>
                      <a:lnTo>
                        <a:pt x="1863" y="288"/>
                      </a:lnTo>
                      <a:lnTo>
                        <a:pt x="1862" y="277"/>
                      </a:lnTo>
                      <a:lnTo>
                        <a:pt x="1860" y="264"/>
                      </a:lnTo>
                      <a:lnTo>
                        <a:pt x="1858" y="252"/>
                      </a:lnTo>
                      <a:lnTo>
                        <a:pt x="1853" y="240"/>
                      </a:lnTo>
                      <a:lnTo>
                        <a:pt x="1859" y="250"/>
                      </a:lnTo>
                      <a:lnTo>
                        <a:pt x="1863" y="260"/>
                      </a:lnTo>
                      <a:lnTo>
                        <a:pt x="1868" y="270"/>
                      </a:lnTo>
                      <a:lnTo>
                        <a:pt x="1873" y="282"/>
                      </a:lnTo>
                      <a:lnTo>
                        <a:pt x="1877" y="292"/>
                      </a:lnTo>
                      <a:lnTo>
                        <a:pt x="1882" y="301"/>
                      </a:lnTo>
                      <a:lnTo>
                        <a:pt x="1889" y="310"/>
                      </a:lnTo>
                      <a:lnTo>
                        <a:pt x="1896" y="320"/>
                      </a:lnTo>
                      <a:lnTo>
                        <a:pt x="1904" y="337"/>
                      </a:lnTo>
                      <a:lnTo>
                        <a:pt x="1911" y="354"/>
                      </a:lnTo>
                      <a:lnTo>
                        <a:pt x="1916" y="371"/>
                      </a:lnTo>
                      <a:lnTo>
                        <a:pt x="1921" y="390"/>
                      </a:lnTo>
                      <a:lnTo>
                        <a:pt x="1927" y="394"/>
                      </a:lnTo>
                      <a:lnTo>
                        <a:pt x="1928" y="400"/>
                      </a:lnTo>
                      <a:lnTo>
                        <a:pt x="1928" y="407"/>
                      </a:lnTo>
                      <a:lnTo>
                        <a:pt x="1929" y="413"/>
                      </a:lnTo>
                      <a:lnTo>
                        <a:pt x="1936" y="441"/>
                      </a:lnTo>
                      <a:lnTo>
                        <a:pt x="1942" y="467"/>
                      </a:lnTo>
                      <a:lnTo>
                        <a:pt x="1947" y="495"/>
                      </a:lnTo>
                      <a:lnTo>
                        <a:pt x="1951" y="524"/>
                      </a:lnTo>
                      <a:lnTo>
                        <a:pt x="1949" y="533"/>
                      </a:lnTo>
                      <a:lnTo>
                        <a:pt x="1947" y="541"/>
                      </a:lnTo>
                      <a:lnTo>
                        <a:pt x="1947" y="549"/>
                      </a:lnTo>
                      <a:lnTo>
                        <a:pt x="1951" y="556"/>
                      </a:lnTo>
                      <a:lnTo>
                        <a:pt x="1947" y="588"/>
                      </a:lnTo>
                      <a:lnTo>
                        <a:pt x="1942" y="620"/>
                      </a:lnTo>
                      <a:lnTo>
                        <a:pt x="1937" y="653"/>
                      </a:lnTo>
                      <a:lnTo>
                        <a:pt x="1935" y="683"/>
                      </a:lnTo>
                      <a:lnTo>
                        <a:pt x="1942" y="672"/>
                      </a:lnTo>
                      <a:lnTo>
                        <a:pt x="1947" y="662"/>
                      </a:lnTo>
                      <a:lnTo>
                        <a:pt x="1953" y="650"/>
                      </a:lnTo>
                      <a:lnTo>
                        <a:pt x="1959" y="640"/>
                      </a:lnTo>
                      <a:lnTo>
                        <a:pt x="1963" y="628"/>
                      </a:lnTo>
                      <a:lnTo>
                        <a:pt x="1968" y="617"/>
                      </a:lnTo>
                      <a:lnTo>
                        <a:pt x="1974" y="605"/>
                      </a:lnTo>
                      <a:lnTo>
                        <a:pt x="1978" y="594"/>
                      </a:lnTo>
                      <a:lnTo>
                        <a:pt x="1983" y="556"/>
                      </a:lnTo>
                      <a:lnTo>
                        <a:pt x="1984" y="517"/>
                      </a:lnTo>
                      <a:lnTo>
                        <a:pt x="1982" y="477"/>
                      </a:lnTo>
                      <a:lnTo>
                        <a:pt x="1976" y="437"/>
                      </a:lnTo>
                      <a:lnTo>
                        <a:pt x="1968" y="399"/>
                      </a:lnTo>
                      <a:lnTo>
                        <a:pt x="1957" y="361"/>
                      </a:lnTo>
                      <a:lnTo>
                        <a:pt x="1943" y="324"/>
                      </a:lnTo>
                      <a:lnTo>
                        <a:pt x="1925" y="288"/>
                      </a:lnTo>
                      <a:lnTo>
                        <a:pt x="1943" y="316"/>
                      </a:lnTo>
                      <a:lnTo>
                        <a:pt x="1958" y="344"/>
                      </a:lnTo>
                      <a:lnTo>
                        <a:pt x="1970" y="374"/>
                      </a:lnTo>
                      <a:lnTo>
                        <a:pt x="1982" y="404"/>
                      </a:lnTo>
                      <a:lnTo>
                        <a:pt x="1990" y="436"/>
                      </a:lnTo>
                      <a:lnTo>
                        <a:pt x="1996" y="468"/>
                      </a:lnTo>
                      <a:lnTo>
                        <a:pt x="1999" y="501"/>
                      </a:lnTo>
                      <a:lnTo>
                        <a:pt x="2000" y="534"/>
                      </a:lnTo>
                      <a:lnTo>
                        <a:pt x="1997" y="555"/>
                      </a:lnTo>
                      <a:lnTo>
                        <a:pt x="1996" y="575"/>
                      </a:lnTo>
                      <a:lnTo>
                        <a:pt x="1996" y="596"/>
                      </a:lnTo>
                      <a:lnTo>
                        <a:pt x="1995" y="617"/>
                      </a:lnTo>
                      <a:lnTo>
                        <a:pt x="1993" y="636"/>
                      </a:lnTo>
                      <a:lnTo>
                        <a:pt x="1990" y="657"/>
                      </a:lnTo>
                      <a:lnTo>
                        <a:pt x="1983" y="676"/>
                      </a:lnTo>
                      <a:lnTo>
                        <a:pt x="1972" y="694"/>
                      </a:lnTo>
                      <a:lnTo>
                        <a:pt x="1972" y="706"/>
                      </a:lnTo>
                      <a:lnTo>
                        <a:pt x="1954" y="701"/>
                      </a:lnTo>
                      <a:lnTo>
                        <a:pt x="1936" y="695"/>
                      </a:lnTo>
                      <a:lnTo>
                        <a:pt x="1917" y="691"/>
                      </a:lnTo>
                      <a:lnTo>
                        <a:pt x="1899" y="686"/>
                      </a:lnTo>
                      <a:lnTo>
                        <a:pt x="1881" y="683"/>
                      </a:lnTo>
                      <a:lnTo>
                        <a:pt x="1862" y="681"/>
                      </a:lnTo>
                      <a:lnTo>
                        <a:pt x="1843" y="680"/>
                      </a:lnTo>
                      <a:lnTo>
                        <a:pt x="1824" y="683"/>
                      </a:lnTo>
                      <a:lnTo>
                        <a:pt x="1817" y="680"/>
                      </a:lnTo>
                      <a:lnTo>
                        <a:pt x="1810" y="680"/>
                      </a:lnTo>
                      <a:lnTo>
                        <a:pt x="1803" y="680"/>
                      </a:lnTo>
                      <a:lnTo>
                        <a:pt x="1798" y="681"/>
                      </a:lnTo>
                      <a:lnTo>
                        <a:pt x="1791" y="683"/>
                      </a:lnTo>
                      <a:lnTo>
                        <a:pt x="1784" y="685"/>
                      </a:lnTo>
                      <a:lnTo>
                        <a:pt x="1778" y="686"/>
                      </a:lnTo>
                      <a:lnTo>
                        <a:pt x="1771" y="687"/>
                      </a:lnTo>
                      <a:lnTo>
                        <a:pt x="1750" y="695"/>
                      </a:lnTo>
                      <a:lnTo>
                        <a:pt x="1730" y="703"/>
                      </a:lnTo>
                      <a:lnTo>
                        <a:pt x="1709" y="713"/>
                      </a:lnTo>
                      <a:lnTo>
                        <a:pt x="1688" y="723"/>
                      </a:lnTo>
                      <a:lnTo>
                        <a:pt x="1669" y="732"/>
                      </a:lnTo>
                      <a:lnTo>
                        <a:pt x="1648" y="743"/>
                      </a:lnTo>
                      <a:lnTo>
                        <a:pt x="1628" y="753"/>
                      </a:lnTo>
                      <a:lnTo>
                        <a:pt x="1609" y="763"/>
                      </a:lnTo>
                      <a:lnTo>
                        <a:pt x="1589" y="774"/>
                      </a:lnTo>
                      <a:lnTo>
                        <a:pt x="1570" y="783"/>
                      </a:lnTo>
                      <a:lnTo>
                        <a:pt x="1550" y="793"/>
                      </a:lnTo>
                      <a:lnTo>
                        <a:pt x="1529" y="804"/>
                      </a:lnTo>
                      <a:lnTo>
                        <a:pt x="1510" y="813"/>
                      </a:lnTo>
                      <a:lnTo>
                        <a:pt x="1489" y="822"/>
                      </a:lnTo>
                      <a:lnTo>
                        <a:pt x="1468" y="831"/>
                      </a:lnTo>
                      <a:lnTo>
                        <a:pt x="1448" y="839"/>
                      </a:lnTo>
                      <a:lnTo>
                        <a:pt x="1431" y="845"/>
                      </a:lnTo>
                      <a:lnTo>
                        <a:pt x="1417" y="851"/>
                      </a:lnTo>
                      <a:lnTo>
                        <a:pt x="1400" y="857"/>
                      </a:lnTo>
                      <a:lnTo>
                        <a:pt x="1385" y="862"/>
                      </a:lnTo>
                      <a:lnTo>
                        <a:pt x="1369" y="868"/>
                      </a:lnTo>
                      <a:lnTo>
                        <a:pt x="1354" y="874"/>
                      </a:lnTo>
                      <a:lnTo>
                        <a:pt x="1338" y="880"/>
                      </a:lnTo>
                      <a:lnTo>
                        <a:pt x="1323" y="885"/>
                      </a:lnTo>
                      <a:lnTo>
                        <a:pt x="1307" y="891"/>
                      </a:lnTo>
                      <a:lnTo>
                        <a:pt x="1292" y="898"/>
                      </a:lnTo>
                      <a:lnTo>
                        <a:pt x="1277" y="904"/>
                      </a:lnTo>
                      <a:lnTo>
                        <a:pt x="1261" y="911"/>
                      </a:lnTo>
                      <a:lnTo>
                        <a:pt x="1246" y="918"/>
                      </a:lnTo>
                      <a:lnTo>
                        <a:pt x="1231" y="925"/>
                      </a:lnTo>
                      <a:lnTo>
                        <a:pt x="1217" y="932"/>
                      </a:lnTo>
                      <a:lnTo>
                        <a:pt x="1202" y="940"/>
                      </a:lnTo>
                      <a:lnTo>
                        <a:pt x="1197" y="944"/>
                      </a:lnTo>
                      <a:lnTo>
                        <a:pt x="1192" y="948"/>
                      </a:lnTo>
                      <a:lnTo>
                        <a:pt x="1187" y="950"/>
                      </a:lnTo>
                      <a:lnTo>
                        <a:pt x="1182" y="950"/>
                      </a:lnTo>
                      <a:lnTo>
                        <a:pt x="1125" y="983"/>
                      </a:lnTo>
                      <a:lnTo>
                        <a:pt x="1116" y="985"/>
                      </a:lnTo>
                      <a:lnTo>
                        <a:pt x="1107" y="988"/>
                      </a:lnTo>
                      <a:lnTo>
                        <a:pt x="1099" y="993"/>
                      </a:lnTo>
                      <a:lnTo>
                        <a:pt x="1092" y="997"/>
                      </a:lnTo>
                      <a:lnTo>
                        <a:pt x="1080" y="1004"/>
                      </a:lnTo>
                      <a:lnTo>
                        <a:pt x="1068" y="1009"/>
                      </a:lnTo>
                      <a:lnTo>
                        <a:pt x="1056" y="1012"/>
                      </a:lnTo>
                      <a:lnTo>
                        <a:pt x="1043" y="1014"/>
                      </a:lnTo>
                      <a:lnTo>
                        <a:pt x="1031" y="1017"/>
                      </a:lnTo>
                      <a:lnTo>
                        <a:pt x="1017" y="1018"/>
                      </a:lnTo>
                      <a:lnTo>
                        <a:pt x="1004" y="1018"/>
                      </a:lnTo>
                      <a:lnTo>
                        <a:pt x="990" y="1018"/>
                      </a:lnTo>
                      <a:lnTo>
                        <a:pt x="977" y="1019"/>
                      </a:lnTo>
                      <a:lnTo>
                        <a:pt x="964" y="1019"/>
                      </a:lnTo>
                      <a:lnTo>
                        <a:pt x="950" y="1019"/>
                      </a:lnTo>
                      <a:lnTo>
                        <a:pt x="936" y="1019"/>
                      </a:lnTo>
                      <a:lnTo>
                        <a:pt x="923" y="1020"/>
                      </a:lnTo>
                      <a:lnTo>
                        <a:pt x="910" y="1023"/>
                      </a:lnTo>
                      <a:lnTo>
                        <a:pt x="896" y="1026"/>
                      </a:lnTo>
                      <a:lnTo>
                        <a:pt x="883" y="1029"/>
                      </a:lnTo>
                      <a:lnTo>
                        <a:pt x="860" y="1031"/>
                      </a:lnTo>
                      <a:lnTo>
                        <a:pt x="838" y="1034"/>
                      </a:lnTo>
                      <a:lnTo>
                        <a:pt x="818" y="1040"/>
                      </a:lnTo>
                      <a:lnTo>
                        <a:pt x="798" y="1048"/>
                      </a:lnTo>
                      <a:lnTo>
                        <a:pt x="777" y="1056"/>
                      </a:lnTo>
                      <a:lnTo>
                        <a:pt x="757" y="1063"/>
                      </a:lnTo>
                      <a:lnTo>
                        <a:pt x="735" y="1069"/>
                      </a:lnTo>
                      <a:lnTo>
                        <a:pt x="712" y="1072"/>
                      </a:lnTo>
                      <a:lnTo>
                        <a:pt x="699" y="1074"/>
                      </a:lnTo>
                      <a:lnTo>
                        <a:pt x="685" y="1076"/>
                      </a:lnTo>
                      <a:lnTo>
                        <a:pt x="671" y="1078"/>
                      </a:lnTo>
                      <a:lnTo>
                        <a:pt x="658" y="1080"/>
                      </a:lnTo>
                      <a:lnTo>
                        <a:pt x="644" y="1081"/>
                      </a:lnTo>
                      <a:lnTo>
                        <a:pt x="630" y="1084"/>
                      </a:lnTo>
                      <a:lnTo>
                        <a:pt x="616" y="1085"/>
                      </a:lnTo>
                      <a:lnTo>
                        <a:pt x="602" y="1085"/>
                      </a:lnTo>
                      <a:lnTo>
                        <a:pt x="589" y="1085"/>
                      </a:lnTo>
                      <a:lnTo>
                        <a:pt x="575" y="1084"/>
                      </a:lnTo>
                      <a:lnTo>
                        <a:pt x="561" y="1082"/>
                      </a:lnTo>
                      <a:lnTo>
                        <a:pt x="548" y="1080"/>
                      </a:lnTo>
                      <a:lnTo>
                        <a:pt x="534" y="1076"/>
                      </a:lnTo>
                      <a:lnTo>
                        <a:pt x="522" y="1071"/>
                      </a:lnTo>
                      <a:lnTo>
                        <a:pt x="509" y="1065"/>
                      </a:lnTo>
                      <a:lnTo>
                        <a:pt x="498" y="1057"/>
                      </a:lnTo>
                      <a:lnTo>
                        <a:pt x="484" y="1047"/>
                      </a:lnTo>
                      <a:lnTo>
                        <a:pt x="469" y="1038"/>
                      </a:lnTo>
                      <a:lnTo>
                        <a:pt x="454" y="1027"/>
                      </a:lnTo>
                      <a:lnTo>
                        <a:pt x="440" y="1018"/>
                      </a:lnTo>
                      <a:lnTo>
                        <a:pt x="425" y="1009"/>
                      </a:lnTo>
                      <a:lnTo>
                        <a:pt x="410" y="1000"/>
                      </a:lnTo>
                      <a:lnTo>
                        <a:pt x="395" y="990"/>
                      </a:lnTo>
                      <a:lnTo>
                        <a:pt x="379" y="982"/>
                      </a:lnTo>
                      <a:lnTo>
                        <a:pt x="364" y="974"/>
                      </a:lnTo>
                      <a:lnTo>
                        <a:pt x="348" y="966"/>
                      </a:lnTo>
                      <a:lnTo>
                        <a:pt x="333" y="959"/>
                      </a:lnTo>
                      <a:lnTo>
                        <a:pt x="317" y="952"/>
                      </a:lnTo>
                      <a:lnTo>
                        <a:pt x="301" y="946"/>
                      </a:lnTo>
                      <a:lnTo>
                        <a:pt x="285" y="941"/>
                      </a:lnTo>
                      <a:lnTo>
                        <a:pt x="268" y="935"/>
                      </a:lnTo>
                      <a:lnTo>
                        <a:pt x="252" y="930"/>
                      </a:lnTo>
                      <a:lnTo>
                        <a:pt x="245" y="928"/>
                      </a:lnTo>
                      <a:lnTo>
                        <a:pt x="240" y="923"/>
                      </a:lnTo>
                      <a:lnTo>
                        <a:pt x="235" y="919"/>
                      </a:lnTo>
                      <a:lnTo>
                        <a:pt x="230" y="914"/>
                      </a:lnTo>
                      <a:lnTo>
                        <a:pt x="226" y="908"/>
                      </a:lnTo>
                      <a:lnTo>
                        <a:pt x="220" y="904"/>
                      </a:lnTo>
                      <a:lnTo>
                        <a:pt x="214" y="902"/>
                      </a:lnTo>
                      <a:lnTo>
                        <a:pt x="207" y="899"/>
                      </a:lnTo>
                      <a:lnTo>
                        <a:pt x="192" y="879"/>
                      </a:lnTo>
                      <a:lnTo>
                        <a:pt x="175" y="860"/>
                      </a:lnTo>
                      <a:lnTo>
                        <a:pt x="157" y="842"/>
                      </a:lnTo>
                      <a:lnTo>
                        <a:pt x="137" y="824"/>
                      </a:lnTo>
                      <a:lnTo>
                        <a:pt x="118" y="807"/>
                      </a:lnTo>
                      <a:lnTo>
                        <a:pt x="98" y="790"/>
                      </a:lnTo>
                      <a:lnTo>
                        <a:pt x="81" y="771"/>
                      </a:lnTo>
                      <a:lnTo>
                        <a:pt x="65" y="752"/>
                      </a:lnTo>
                      <a:lnTo>
                        <a:pt x="63" y="746"/>
                      </a:lnTo>
                      <a:lnTo>
                        <a:pt x="61" y="741"/>
                      </a:lnTo>
                      <a:lnTo>
                        <a:pt x="59" y="736"/>
                      </a:lnTo>
                      <a:lnTo>
                        <a:pt x="60" y="730"/>
                      </a:lnTo>
                      <a:lnTo>
                        <a:pt x="65" y="724"/>
                      </a:lnTo>
                      <a:lnTo>
                        <a:pt x="68" y="718"/>
                      </a:lnTo>
                      <a:lnTo>
                        <a:pt x="72" y="713"/>
                      </a:lnTo>
                      <a:lnTo>
                        <a:pt x="76" y="708"/>
                      </a:lnTo>
                      <a:lnTo>
                        <a:pt x="66" y="696"/>
                      </a:lnTo>
                      <a:lnTo>
                        <a:pt x="55" y="685"/>
                      </a:lnTo>
                      <a:lnTo>
                        <a:pt x="45" y="675"/>
                      </a:lnTo>
                      <a:lnTo>
                        <a:pt x="35" y="663"/>
                      </a:lnTo>
                      <a:lnTo>
                        <a:pt x="25" y="651"/>
                      </a:lnTo>
                      <a:lnTo>
                        <a:pt x="16" y="640"/>
                      </a:lnTo>
                      <a:lnTo>
                        <a:pt x="7" y="628"/>
                      </a:lnTo>
                      <a:lnTo>
                        <a:pt x="0" y="615"/>
                      </a:lnTo>
                      <a:lnTo>
                        <a:pt x="5" y="603"/>
                      </a:lnTo>
                      <a:lnTo>
                        <a:pt x="12" y="593"/>
                      </a:lnTo>
                      <a:lnTo>
                        <a:pt x="20" y="585"/>
                      </a:lnTo>
                      <a:lnTo>
                        <a:pt x="29" y="575"/>
                      </a:lnTo>
                      <a:lnTo>
                        <a:pt x="32" y="574"/>
                      </a:lnTo>
                      <a:lnTo>
                        <a:pt x="38" y="572"/>
                      </a:lnTo>
                      <a:lnTo>
                        <a:pt x="43" y="569"/>
                      </a:lnTo>
                      <a:lnTo>
                        <a:pt x="47" y="565"/>
                      </a:lnTo>
                      <a:lnTo>
                        <a:pt x="57" y="563"/>
                      </a:lnTo>
                      <a:lnTo>
                        <a:pt x="66" y="562"/>
                      </a:lnTo>
                      <a:lnTo>
                        <a:pt x="76" y="562"/>
                      </a:lnTo>
                      <a:lnTo>
                        <a:pt x="85" y="562"/>
                      </a:lnTo>
                      <a:lnTo>
                        <a:pt x="95" y="563"/>
                      </a:lnTo>
                      <a:lnTo>
                        <a:pt x="104" y="564"/>
                      </a:lnTo>
                      <a:lnTo>
                        <a:pt x="113" y="565"/>
                      </a:lnTo>
                      <a:lnTo>
                        <a:pt x="122" y="565"/>
                      </a:lnTo>
                      <a:lnTo>
                        <a:pt x="61" y="489"/>
                      </a:lnTo>
                      <a:lnTo>
                        <a:pt x="62" y="472"/>
                      </a:lnTo>
                      <a:lnTo>
                        <a:pt x="70" y="457"/>
                      </a:lnTo>
                      <a:lnTo>
                        <a:pt x="81" y="444"/>
                      </a:lnTo>
                      <a:lnTo>
                        <a:pt x="92" y="433"/>
                      </a:lnTo>
                      <a:lnTo>
                        <a:pt x="113" y="426"/>
                      </a:lnTo>
                      <a:lnTo>
                        <a:pt x="135" y="423"/>
                      </a:lnTo>
                      <a:lnTo>
                        <a:pt x="156" y="424"/>
                      </a:lnTo>
                      <a:lnTo>
                        <a:pt x="176" y="429"/>
                      </a:lnTo>
                      <a:lnTo>
                        <a:pt x="197" y="436"/>
                      </a:lnTo>
                      <a:lnTo>
                        <a:pt x="218" y="444"/>
                      </a:lnTo>
                      <a:lnTo>
                        <a:pt x="237" y="452"/>
                      </a:lnTo>
                      <a:lnTo>
                        <a:pt x="256" y="461"/>
                      </a:lnTo>
                      <a:lnTo>
                        <a:pt x="260" y="465"/>
                      </a:lnTo>
                      <a:lnTo>
                        <a:pt x="266" y="468"/>
                      </a:lnTo>
                      <a:lnTo>
                        <a:pt x="271" y="473"/>
                      </a:lnTo>
                      <a:lnTo>
                        <a:pt x="275" y="477"/>
                      </a:lnTo>
                      <a:lnTo>
                        <a:pt x="280" y="482"/>
                      </a:lnTo>
                      <a:lnTo>
                        <a:pt x="285" y="487"/>
                      </a:lnTo>
                      <a:lnTo>
                        <a:pt x="289" y="492"/>
                      </a:lnTo>
                      <a:lnTo>
                        <a:pt x="293" y="497"/>
                      </a:lnTo>
                      <a:lnTo>
                        <a:pt x="305" y="501"/>
                      </a:lnTo>
                      <a:lnTo>
                        <a:pt x="319" y="503"/>
                      </a:lnTo>
                      <a:lnTo>
                        <a:pt x="333" y="504"/>
                      </a:lnTo>
                      <a:lnTo>
                        <a:pt x="347" y="505"/>
                      </a:lnTo>
                      <a:lnTo>
                        <a:pt x="359" y="506"/>
                      </a:lnTo>
                      <a:lnTo>
                        <a:pt x="373" y="507"/>
                      </a:lnTo>
                      <a:lnTo>
                        <a:pt x="385" y="510"/>
                      </a:lnTo>
                      <a:lnTo>
                        <a:pt x="396" y="512"/>
                      </a:lnTo>
                      <a:lnTo>
                        <a:pt x="412" y="517"/>
                      </a:lnTo>
                      <a:lnTo>
                        <a:pt x="427" y="522"/>
                      </a:lnTo>
                      <a:lnTo>
                        <a:pt x="442" y="528"/>
                      </a:lnTo>
                      <a:lnTo>
                        <a:pt x="456" y="535"/>
                      </a:lnTo>
                      <a:lnTo>
                        <a:pt x="471" y="543"/>
                      </a:lnTo>
                      <a:lnTo>
                        <a:pt x="485" y="551"/>
                      </a:lnTo>
                      <a:lnTo>
                        <a:pt x="499" y="560"/>
                      </a:lnTo>
                      <a:lnTo>
                        <a:pt x="513" y="569"/>
                      </a:lnTo>
                      <a:lnTo>
                        <a:pt x="534" y="559"/>
                      </a:lnTo>
                      <a:lnTo>
                        <a:pt x="556" y="550"/>
                      </a:lnTo>
                      <a:lnTo>
                        <a:pt x="577" y="541"/>
                      </a:lnTo>
                      <a:lnTo>
                        <a:pt x="599" y="532"/>
                      </a:lnTo>
                      <a:lnTo>
                        <a:pt x="620" y="524"/>
                      </a:lnTo>
                      <a:lnTo>
                        <a:pt x="642" y="518"/>
                      </a:lnTo>
                      <a:lnTo>
                        <a:pt x="665" y="513"/>
                      </a:lnTo>
                      <a:lnTo>
                        <a:pt x="689" y="511"/>
                      </a:lnTo>
                      <a:lnTo>
                        <a:pt x="701" y="510"/>
                      </a:lnTo>
                      <a:lnTo>
                        <a:pt x="713" y="509"/>
                      </a:lnTo>
                      <a:lnTo>
                        <a:pt x="726" y="506"/>
                      </a:lnTo>
                      <a:lnTo>
                        <a:pt x="737" y="505"/>
                      </a:lnTo>
                      <a:lnTo>
                        <a:pt x="750" y="504"/>
                      </a:lnTo>
                      <a:lnTo>
                        <a:pt x="761" y="503"/>
                      </a:lnTo>
                      <a:lnTo>
                        <a:pt x="774" y="503"/>
                      </a:lnTo>
                      <a:lnTo>
                        <a:pt x="785" y="504"/>
                      </a:lnTo>
                      <a:lnTo>
                        <a:pt x="800" y="496"/>
                      </a:lnTo>
                      <a:lnTo>
                        <a:pt x="818" y="488"/>
                      </a:lnTo>
                      <a:lnTo>
                        <a:pt x="834" y="479"/>
                      </a:lnTo>
                      <a:lnTo>
                        <a:pt x="851" y="469"/>
                      </a:lnTo>
                      <a:lnTo>
                        <a:pt x="866" y="458"/>
                      </a:lnTo>
                      <a:lnTo>
                        <a:pt x="880" y="444"/>
                      </a:lnTo>
                      <a:lnTo>
                        <a:pt x="890" y="429"/>
                      </a:lnTo>
                      <a:lnTo>
                        <a:pt x="898" y="411"/>
                      </a:lnTo>
                      <a:lnTo>
                        <a:pt x="909" y="393"/>
                      </a:lnTo>
                      <a:lnTo>
                        <a:pt x="919" y="376"/>
                      </a:lnTo>
                      <a:lnTo>
                        <a:pt x="928" y="358"/>
                      </a:lnTo>
                      <a:lnTo>
                        <a:pt x="937" y="339"/>
                      </a:lnTo>
                      <a:lnTo>
                        <a:pt x="948" y="322"/>
                      </a:lnTo>
                      <a:lnTo>
                        <a:pt x="958" y="305"/>
                      </a:lnTo>
                      <a:lnTo>
                        <a:pt x="969" y="287"/>
                      </a:lnTo>
                      <a:lnTo>
                        <a:pt x="980" y="271"/>
                      </a:lnTo>
                      <a:lnTo>
                        <a:pt x="959" y="269"/>
                      </a:lnTo>
                      <a:lnTo>
                        <a:pt x="939" y="268"/>
                      </a:lnTo>
                      <a:lnTo>
                        <a:pt x="917" y="267"/>
                      </a:lnTo>
                      <a:lnTo>
                        <a:pt x="896" y="265"/>
                      </a:lnTo>
                      <a:lnTo>
                        <a:pt x="875" y="267"/>
                      </a:lnTo>
                      <a:lnTo>
                        <a:pt x="853" y="268"/>
                      </a:lnTo>
                      <a:lnTo>
                        <a:pt x="833" y="269"/>
                      </a:lnTo>
                      <a:lnTo>
                        <a:pt x="812" y="271"/>
                      </a:lnTo>
                      <a:lnTo>
                        <a:pt x="806" y="271"/>
                      </a:lnTo>
                      <a:lnTo>
                        <a:pt x="802" y="269"/>
                      </a:lnTo>
                      <a:lnTo>
                        <a:pt x="797" y="268"/>
                      </a:lnTo>
                      <a:lnTo>
                        <a:pt x="792" y="270"/>
                      </a:lnTo>
                      <a:lnTo>
                        <a:pt x="772" y="270"/>
                      </a:lnTo>
                      <a:lnTo>
                        <a:pt x="751" y="270"/>
                      </a:lnTo>
                      <a:lnTo>
                        <a:pt x="731" y="268"/>
                      </a:lnTo>
                      <a:lnTo>
                        <a:pt x="712" y="264"/>
                      </a:lnTo>
                      <a:lnTo>
                        <a:pt x="692" y="261"/>
                      </a:lnTo>
                      <a:lnTo>
                        <a:pt x="674" y="256"/>
                      </a:lnTo>
                      <a:lnTo>
                        <a:pt x="654" y="252"/>
                      </a:lnTo>
                      <a:lnTo>
                        <a:pt x="635" y="246"/>
                      </a:lnTo>
                      <a:lnTo>
                        <a:pt x="616" y="240"/>
                      </a:lnTo>
                      <a:lnTo>
                        <a:pt x="598" y="232"/>
                      </a:lnTo>
                      <a:lnTo>
                        <a:pt x="581" y="224"/>
                      </a:lnTo>
                      <a:lnTo>
                        <a:pt x="564" y="214"/>
                      </a:lnTo>
                      <a:lnTo>
                        <a:pt x="549" y="202"/>
                      </a:lnTo>
                      <a:lnTo>
                        <a:pt x="534" y="188"/>
                      </a:lnTo>
                      <a:lnTo>
                        <a:pt x="522" y="173"/>
                      </a:lnTo>
                      <a:lnTo>
                        <a:pt x="511" y="156"/>
                      </a:lnTo>
                      <a:lnTo>
                        <a:pt x="507" y="131"/>
                      </a:lnTo>
                      <a:lnTo>
                        <a:pt x="508" y="105"/>
                      </a:lnTo>
                      <a:lnTo>
                        <a:pt x="516" y="81"/>
                      </a:lnTo>
                      <a:lnTo>
                        <a:pt x="529" y="60"/>
                      </a:lnTo>
                      <a:lnTo>
                        <a:pt x="539" y="49"/>
                      </a:lnTo>
                      <a:lnTo>
                        <a:pt x="549" y="40"/>
                      </a:lnTo>
                      <a:lnTo>
                        <a:pt x="561" y="31"/>
                      </a:lnTo>
                      <a:lnTo>
                        <a:pt x="572" y="26"/>
                      </a:lnTo>
                      <a:lnTo>
                        <a:pt x="585" y="21"/>
                      </a:lnTo>
                      <a:lnTo>
                        <a:pt x="598" y="18"/>
                      </a:lnTo>
                      <a:lnTo>
                        <a:pt x="610" y="15"/>
                      </a:lnTo>
                      <a:lnTo>
                        <a:pt x="624" y="14"/>
                      </a:lnTo>
                      <a:lnTo>
                        <a:pt x="638" y="14"/>
                      </a:lnTo>
                      <a:lnTo>
                        <a:pt x="651" y="14"/>
                      </a:lnTo>
                      <a:lnTo>
                        <a:pt x="665" y="15"/>
                      </a:lnTo>
                      <a:lnTo>
                        <a:pt x="678" y="15"/>
                      </a:lnTo>
                      <a:lnTo>
                        <a:pt x="692" y="18"/>
                      </a:lnTo>
                      <a:lnTo>
                        <a:pt x="706" y="19"/>
                      </a:lnTo>
                      <a:lnTo>
                        <a:pt x="719" y="19"/>
                      </a:lnTo>
                      <a:lnTo>
                        <a:pt x="733" y="20"/>
                      </a:lnTo>
                      <a:lnTo>
                        <a:pt x="749" y="23"/>
                      </a:lnTo>
                      <a:lnTo>
                        <a:pt x="766" y="26"/>
                      </a:lnTo>
                      <a:lnTo>
                        <a:pt x="782" y="29"/>
                      </a:lnTo>
                      <a:lnTo>
                        <a:pt x="798" y="33"/>
                      </a:lnTo>
                      <a:lnTo>
                        <a:pt x="814" y="35"/>
                      </a:lnTo>
                      <a:lnTo>
                        <a:pt x="830" y="37"/>
                      </a:lnTo>
                      <a:lnTo>
                        <a:pt x="848" y="40"/>
                      </a:lnTo>
                      <a:lnTo>
                        <a:pt x="864" y="42"/>
                      </a:lnTo>
                      <a:lnTo>
                        <a:pt x="879" y="43"/>
                      </a:lnTo>
                      <a:lnTo>
                        <a:pt x="895" y="44"/>
                      </a:lnTo>
                      <a:lnTo>
                        <a:pt x="911" y="45"/>
                      </a:lnTo>
                      <a:lnTo>
                        <a:pt x="927" y="45"/>
                      </a:lnTo>
                      <a:lnTo>
                        <a:pt x="943" y="44"/>
                      </a:lnTo>
                      <a:lnTo>
                        <a:pt x="959" y="43"/>
                      </a:lnTo>
                      <a:lnTo>
                        <a:pt x="974" y="41"/>
                      </a:lnTo>
                      <a:lnTo>
                        <a:pt x="990" y="38"/>
                      </a:lnTo>
                      <a:lnTo>
                        <a:pt x="1008" y="40"/>
                      </a:lnTo>
                      <a:lnTo>
                        <a:pt x="1024" y="40"/>
                      </a:lnTo>
                      <a:lnTo>
                        <a:pt x="1040" y="40"/>
                      </a:lnTo>
                      <a:lnTo>
                        <a:pt x="1057" y="38"/>
                      </a:lnTo>
                      <a:lnTo>
                        <a:pt x="1073" y="36"/>
                      </a:lnTo>
                      <a:lnTo>
                        <a:pt x="1088" y="34"/>
                      </a:lnTo>
                      <a:lnTo>
                        <a:pt x="1104" y="31"/>
                      </a:lnTo>
                      <a:lnTo>
                        <a:pt x="1121" y="28"/>
                      </a:lnTo>
                      <a:lnTo>
                        <a:pt x="1137" y="25"/>
                      </a:lnTo>
                      <a:lnTo>
                        <a:pt x="1153" y="22"/>
                      </a:lnTo>
                      <a:lnTo>
                        <a:pt x="1168" y="19"/>
                      </a:lnTo>
                      <a:lnTo>
                        <a:pt x="1184" y="16"/>
                      </a:lnTo>
                      <a:lnTo>
                        <a:pt x="1201" y="14"/>
                      </a:lnTo>
                      <a:lnTo>
                        <a:pt x="1217" y="12"/>
                      </a:lnTo>
                      <a:lnTo>
                        <a:pt x="1233" y="11"/>
                      </a:lnTo>
                      <a:lnTo>
                        <a:pt x="1251" y="11"/>
                      </a:lnTo>
                      <a:lnTo>
                        <a:pt x="1266" y="7"/>
                      </a:lnTo>
                      <a:lnTo>
                        <a:pt x="1281" y="5"/>
                      </a:lnTo>
                      <a:lnTo>
                        <a:pt x="1296" y="4"/>
                      </a:lnTo>
                      <a:lnTo>
                        <a:pt x="1309" y="4"/>
                      </a:lnTo>
                      <a:lnTo>
                        <a:pt x="1323" y="4"/>
                      </a:lnTo>
                      <a:lnTo>
                        <a:pt x="1337" y="4"/>
                      </a:lnTo>
                      <a:lnTo>
                        <a:pt x="1351" y="3"/>
                      </a:lnTo>
                      <a:lnTo>
                        <a:pt x="1365" y="0"/>
                      </a:lnTo>
                      <a:lnTo>
                        <a:pt x="1383" y="3"/>
                      </a:lnTo>
                      <a:lnTo>
                        <a:pt x="1402" y="4"/>
                      </a:lnTo>
                      <a:lnTo>
                        <a:pt x="1419" y="6"/>
                      </a:lnTo>
                      <a:lnTo>
                        <a:pt x="1436" y="8"/>
                      </a:lnTo>
                      <a:lnTo>
                        <a:pt x="1453" y="12"/>
                      </a:lnTo>
                      <a:lnTo>
                        <a:pt x="1472" y="15"/>
                      </a:lnTo>
                      <a:lnTo>
                        <a:pt x="1490" y="19"/>
                      </a:lnTo>
                      <a:lnTo>
                        <a:pt x="1509" y="2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CO"/>
                </a:p>
              </p:txBody>
            </p:sp>
            <p:sp>
              <p:nvSpPr>
                <p:cNvPr id="19" name="Freeform 6"/>
                <p:cNvSpPr>
                  <a:spLocks/>
                </p:cNvSpPr>
                <p:nvPr/>
              </p:nvSpPr>
              <p:spPr bwMode="auto">
                <a:xfrm>
                  <a:off x="774" y="1008"/>
                  <a:ext cx="661" cy="483"/>
                </a:xfrm>
                <a:custGeom>
                  <a:avLst/>
                  <a:gdLst>
                    <a:gd name="T0" fmla="*/ 64 w 1322"/>
                    <a:gd name="T1" fmla="*/ 3 h 966"/>
                    <a:gd name="T2" fmla="*/ 70 w 1322"/>
                    <a:gd name="T3" fmla="*/ 6 h 966"/>
                    <a:gd name="T4" fmla="*/ 74 w 1322"/>
                    <a:gd name="T5" fmla="*/ 8 h 966"/>
                    <a:gd name="T6" fmla="*/ 78 w 1322"/>
                    <a:gd name="T7" fmla="*/ 14 h 966"/>
                    <a:gd name="T8" fmla="*/ 82 w 1322"/>
                    <a:gd name="T9" fmla="*/ 38 h 966"/>
                    <a:gd name="T10" fmla="*/ 80 w 1322"/>
                    <a:gd name="T11" fmla="*/ 28 h 966"/>
                    <a:gd name="T12" fmla="*/ 77 w 1322"/>
                    <a:gd name="T13" fmla="*/ 32 h 966"/>
                    <a:gd name="T14" fmla="*/ 76 w 1322"/>
                    <a:gd name="T15" fmla="*/ 39 h 966"/>
                    <a:gd name="T16" fmla="*/ 71 w 1322"/>
                    <a:gd name="T17" fmla="*/ 27 h 966"/>
                    <a:gd name="T18" fmla="*/ 71 w 1322"/>
                    <a:gd name="T19" fmla="*/ 39 h 966"/>
                    <a:gd name="T20" fmla="*/ 69 w 1322"/>
                    <a:gd name="T21" fmla="*/ 40 h 966"/>
                    <a:gd name="T22" fmla="*/ 66 w 1322"/>
                    <a:gd name="T23" fmla="*/ 39 h 966"/>
                    <a:gd name="T24" fmla="*/ 62 w 1322"/>
                    <a:gd name="T25" fmla="*/ 38 h 966"/>
                    <a:gd name="T26" fmla="*/ 59 w 1322"/>
                    <a:gd name="T27" fmla="*/ 38 h 966"/>
                    <a:gd name="T28" fmla="*/ 57 w 1322"/>
                    <a:gd name="T29" fmla="*/ 41 h 966"/>
                    <a:gd name="T30" fmla="*/ 56 w 1322"/>
                    <a:gd name="T31" fmla="*/ 48 h 966"/>
                    <a:gd name="T32" fmla="*/ 52 w 1322"/>
                    <a:gd name="T33" fmla="*/ 39 h 966"/>
                    <a:gd name="T34" fmla="*/ 53 w 1322"/>
                    <a:gd name="T35" fmla="*/ 50 h 966"/>
                    <a:gd name="T36" fmla="*/ 50 w 1322"/>
                    <a:gd name="T37" fmla="*/ 52 h 966"/>
                    <a:gd name="T38" fmla="*/ 47 w 1322"/>
                    <a:gd name="T39" fmla="*/ 44 h 966"/>
                    <a:gd name="T40" fmla="*/ 46 w 1322"/>
                    <a:gd name="T41" fmla="*/ 47 h 966"/>
                    <a:gd name="T42" fmla="*/ 41 w 1322"/>
                    <a:gd name="T43" fmla="*/ 38 h 966"/>
                    <a:gd name="T44" fmla="*/ 45 w 1322"/>
                    <a:gd name="T45" fmla="*/ 50 h 966"/>
                    <a:gd name="T46" fmla="*/ 39 w 1322"/>
                    <a:gd name="T47" fmla="*/ 39 h 966"/>
                    <a:gd name="T48" fmla="*/ 41 w 1322"/>
                    <a:gd name="T49" fmla="*/ 52 h 966"/>
                    <a:gd name="T50" fmla="*/ 35 w 1322"/>
                    <a:gd name="T51" fmla="*/ 40 h 966"/>
                    <a:gd name="T52" fmla="*/ 39 w 1322"/>
                    <a:gd name="T53" fmla="*/ 56 h 966"/>
                    <a:gd name="T54" fmla="*/ 31 w 1322"/>
                    <a:gd name="T55" fmla="*/ 39 h 966"/>
                    <a:gd name="T56" fmla="*/ 37 w 1322"/>
                    <a:gd name="T57" fmla="*/ 56 h 966"/>
                    <a:gd name="T58" fmla="*/ 31 w 1322"/>
                    <a:gd name="T59" fmla="*/ 45 h 966"/>
                    <a:gd name="T60" fmla="*/ 30 w 1322"/>
                    <a:gd name="T61" fmla="*/ 46 h 966"/>
                    <a:gd name="T62" fmla="*/ 30 w 1322"/>
                    <a:gd name="T63" fmla="*/ 50 h 966"/>
                    <a:gd name="T64" fmla="*/ 26 w 1322"/>
                    <a:gd name="T65" fmla="*/ 40 h 966"/>
                    <a:gd name="T66" fmla="*/ 24 w 1322"/>
                    <a:gd name="T67" fmla="*/ 32 h 966"/>
                    <a:gd name="T68" fmla="*/ 27 w 1322"/>
                    <a:gd name="T69" fmla="*/ 38 h 966"/>
                    <a:gd name="T70" fmla="*/ 23 w 1322"/>
                    <a:gd name="T71" fmla="*/ 25 h 966"/>
                    <a:gd name="T72" fmla="*/ 28 w 1322"/>
                    <a:gd name="T73" fmla="*/ 37 h 966"/>
                    <a:gd name="T74" fmla="*/ 27 w 1322"/>
                    <a:gd name="T75" fmla="*/ 29 h 966"/>
                    <a:gd name="T76" fmla="*/ 28 w 1322"/>
                    <a:gd name="T77" fmla="*/ 27 h 966"/>
                    <a:gd name="T78" fmla="*/ 33 w 1322"/>
                    <a:gd name="T79" fmla="*/ 37 h 966"/>
                    <a:gd name="T80" fmla="*/ 26 w 1322"/>
                    <a:gd name="T81" fmla="*/ 20 h 966"/>
                    <a:gd name="T82" fmla="*/ 33 w 1322"/>
                    <a:gd name="T83" fmla="*/ 34 h 966"/>
                    <a:gd name="T84" fmla="*/ 31 w 1322"/>
                    <a:gd name="T85" fmla="*/ 27 h 966"/>
                    <a:gd name="T86" fmla="*/ 30 w 1322"/>
                    <a:gd name="T87" fmla="*/ 19 h 966"/>
                    <a:gd name="T88" fmla="*/ 37 w 1322"/>
                    <a:gd name="T89" fmla="*/ 35 h 966"/>
                    <a:gd name="T90" fmla="*/ 35 w 1322"/>
                    <a:gd name="T91" fmla="*/ 28 h 966"/>
                    <a:gd name="T92" fmla="*/ 31 w 1322"/>
                    <a:gd name="T93" fmla="*/ 13 h 966"/>
                    <a:gd name="T94" fmla="*/ 29 w 1322"/>
                    <a:gd name="T95" fmla="*/ 15 h 966"/>
                    <a:gd name="T96" fmla="*/ 27 w 1322"/>
                    <a:gd name="T97" fmla="*/ 13 h 966"/>
                    <a:gd name="T98" fmla="*/ 25 w 1322"/>
                    <a:gd name="T99" fmla="*/ 10 h 966"/>
                    <a:gd name="T100" fmla="*/ 22 w 1322"/>
                    <a:gd name="T101" fmla="*/ 7 h 966"/>
                    <a:gd name="T102" fmla="*/ 20 w 1322"/>
                    <a:gd name="T103" fmla="*/ 8 h 966"/>
                    <a:gd name="T104" fmla="*/ 17 w 1322"/>
                    <a:gd name="T105" fmla="*/ 11 h 966"/>
                    <a:gd name="T106" fmla="*/ 14 w 1322"/>
                    <a:gd name="T107" fmla="*/ 7 h 966"/>
                    <a:gd name="T108" fmla="*/ 11 w 1322"/>
                    <a:gd name="T109" fmla="*/ 11 h 966"/>
                    <a:gd name="T110" fmla="*/ 8 w 1322"/>
                    <a:gd name="T111" fmla="*/ 8 h 966"/>
                    <a:gd name="T112" fmla="*/ 5 w 1322"/>
                    <a:gd name="T113" fmla="*/ 9 h 966"/>
                    <a:gd name="T114" fmla="*/ 3 w 1322"/>
                    <a:gd name="T115" fmla="*/ 11 h 966"/>
                    <a:gd name="T116" fmla="*/ 2 w 1322"/>
                    <a:gd name="T117" fmla="*/ 4 h 966"/>
                    <a:gd name="T118" fmla="*/ 1 w 1322"/>
                    <a:gd name="T119" fmla="*/ 4 h 966"/>
                    <a:gd name="T120" fmla="*/ 14 w 1322"/>
                    <a:gd name="T121" fmla="*/ 2 h 966"/>
                    <a:gd name="T122" fmla="*/ 27 w 1322"/>
                    <a:gd name="T123" fmla="*/ 3 h 966"/>
                    <a:gd name="T124" fmla="*/ 44 w 1322"/>
                    <a:gd name="T125" fmla="*/ 1 h 96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1322"/>
                    <a:gd name="T190" fmla="*/ 0 h 966"/>
                    <a:gd name="T191" fmla="*/ 1322 w 1322"/>
                    <a:gd name="T192" fmla="*/ 966 h 966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1322" h="966">
                      <a:moveTo>
                        <a:pt x="810" y="7"/>
                      </a:moveTo>
                      <a:lnTo>
                        <a:pt x="824" y="7"/>
                      </a:lnTo>
                      <a:lnTo>
                        <a:pt x="837" y="7"/>
                      </a:lnTo>
                      <a:lnTo>
                        <a:pt x="851" y="8"/>
                      </a:lnTo>
                      <a:lnTo>
                        <a:pt x="865" y="9"/>
                      </a:lnTo>
                      <a:lnTo>
                        <a:pt x="877" y="11"/>
                      </a:lnTo>
                      <a:lnTo>
                        <a:pt x="891" y="12"/>
                      </a:lnTo>
                      <a:lnTo>
                        <a:pt x="905" y="14"/>
                      </a:lnTo>
                      <a:lnTo>
                        <a:pt x="919" y="16"/>
                      </a:lnTo>
                      <a:lnTo>
                        <a:pt x="931" y="19"/>
                      </a:lnTo>
                      <a:lnTo>
                        <a:pt x="945" y="22"/>
                      </a:lnTo>
                      <a:lnTo>
                        <a:pt x="958" y="26"/>
                      </a:lnTo>
                      <a:lnTo>
                        <a:pt x="972" y="29"/>
                      </a:lnTo>
                      <a:lnTo>
                        <a:pt x="984" y="34"/>
                      </a:lnTo>
                      <a:lnTo>
                        <a:pt x="997" y="38"/>
                      </a:lnTo>
                      <a:lnTo>
                        <a:pt x="1010" y="44"/>
                      </a:lnTo>
                      <a:lnTo>
                        <a:pt x="1021" y="50"/>
                      </a:lnTo>
                      <a:lnTo>
                        <a:pt x="1028" y="49"/>
                      </a:lnTo>
                      <a:lnTo>
                        <a:pt x="1034" y="49"/>
                      </a:lnTo>
                      <a:lnTo>
                        <a:pt x="1041" y="50"/>
                      </a:lnTo>
                      <a:lnTo>
                        <a:pt x="1048" y="52"/>
                      </a:lnTo>
                      <a:lnTo>
                        <a:pt x="1055" y="56"/>
                      </a:lnTo>
                      <a:lnTo>
                        <a:pt x="1061" y="58"/>
                      </a:lnTo>
                      <a:lnTo>
                        <a:pt x="1068" y="59"/>
                      </a:lnTo>
                      <a:lnTo>
                        <a:pt x="1075" y="60"/>
                      </a:lnTo>
                      <a:lnTo>
                        <a:pt x="1079" y="65"/>
                      </a:lnTo>
                      <a:lnTo>
                        <a:pt x="1083" y="68"/>
                      </a:lnTo>
                      <a:lnTo>
                        <a:pt x="1088" y="70"/>
                      </a:lnTo>
                      <a:lnTo>
                        <a:pt x="1094" y="73"/>
                      </a:lnTo>
                      <a:lnTo>
                        <a:pt x="1099" y="74"/>
                      </a:lnTo>
                      <a:lnTo>
                        <a:pt x="1104" y="76"/>
                      </a:lnTo>
                      <a:lnTo>
                        <a:pt x="1107" y="81"/>
                      </a:lnTo>
                      <a:lnTo>
                        <a:pt x="1110" y="85"/>
                      </a:lnTo>
                      <a:lnTo>
                        <a:pt x="1134" y="107"/>
                      </a:lnTo>
                      <a:lnTo>
                        <a:pt x="1135" y="99"/>
                      </a:lnTo>
                      <a:lnTo>
                        <a:pt x="1132" y="92"/>
                      </a:lnTo>
                      <a:lnTo>
                        <a:pt x="1127" y="85"/>
                      </a:lnTo>
                      <a:lnTo>
                        <a:pt x="1122" y="80"/>
                      </a:lnTo>
                      <a:lnTo>
                        <a:pt x="1129" y="80"/>
                      </a:lnTo>
                      <a:lnTo>
                        <a:pt x="1135" y="81"/>
                      </a:lnTo>
                      <a:lnTo>
                        <a:pt x="1141" y="83"/>
                      </a:lnTo>
                      <a:lnTo>
                        <a:pt x="1147" y="87"/>
                      </a:lnTo>
                      <a:lnTo>
                        <a:pt x="1152" y="90"/>
                      </a:lnTo>
                      <a:lnTo>
                        <a:pt x="1157" y="96"/>
                      </a:lnTo>
                      <a:lnTo>
                        <a:pt x="1162" y="102"/>
                      </a:lnTo>
                      <a:lnTo>
                        <a:pt x="1166" y="107"/>
                      </a:lnTo>
                      <a:lnTo>
                        <a:pt x="1167" y="114"/>
                      </a:lnTo>
                      <a:lnTo>
                        <a:pt x="1169" y="122"/>
                      </a:lnTo>
                      <a:lnTo>
                        <a:pt x="1172" y="129"/>
                      </a:lnTo>
                      <a:lnTo>
                        <a:pt x="1179" y="134"/>
                      </a:lnTo>
                      <a:lnTo>
                        <a:pt x="1185" y="133"/>
                      </a:lnTo>
                      <a:lnTo>
                        <a:pt x="1187" y="129"/>
                      </a:lnTo>
                      <a:lnTo>
                        <a:pt x="1187" y="125"/>
                      </a:lnTo>
                      <a:lnTo>
                        <a:pt x="1185" y="121"/>
                      </a:lnTo>
                      <a:lnTo>
                        <a:pt x="1171" y="90"/>
                      </a:lnTo>
                      <a:lnTo>
                        <a:pt x="1187" y="95"/>
                      </a:lnTo>
                      <a:lnTo>
                        <a:pt x="1198" y="103"/>
                      </a:lnTo>
                      <a:lnTo>
                        <a:pt x="1208" y="114"/>
                      </a:lnTo>
                      <a:lnTo>
                        <a:pt x="1215" y="127"/>
                      </a:lnTo>
                      <a:lnTo>
                        <a:pt x="1220" y="142"/>
                      </a:lnTo>
                      <a:lnTo>
                        <a:pt x="1225" y="157"/>
                      </a:lnTo>
                      <a:lnTo>
                        <a:pt x="1231" y="171"/>
                      </a:lnTo>
                      <a:lnTo>
                        <a:pt x="1236" y="185"/>
                      </a:lnTo>
                      <a:lnTo>
                        <a:pt x="1245" y="220"/>
                      </a:lnTo>
                      <a:lnTo>
                        <a:pt x="1256" y="254"/>
                      </a:lnTo>
                      <a:lnTo>
                        <a:pt x="1270" y="288"/>
                      </a:lnTo>
                      <a:lnTo>
                        <a:pt x="1285" y="322"/>
                      </a:lnTo>
                      <a:lnTo>
                        <a:pt x="1299" y="355"/>
                      </a:lnTo>
                      <a:lnTo>
                        <a:pt x="1310" y="390"/>
                      </a:lnTo>
                      <a:lnTo>
                        <a:pt x="1318" y="425"/>
                      </a:lnTo>
                      <a:lnTo>
                        <a:pt x="1321" y="462"/>
                      </a:lnTo>
                      <a:lnTo>
                        <a:pt x="1322" y="478"/>
                      </a:lnTo>
                      <a:lnTo>
                        <a:pt x="1322" y="496"/>
                      </a:lnTo>
                      <a:lnTo>
                        <a:pt x="1322" y="513"/>
                      </a:lnTo>
                      <a:lnTo>
                        <a:pt x="1322" y="531"/>
                      </a:lnTo>
                      <a:lnTo>
                        <a:pt x="1312" y="542"/>
                      </a:lnTo>
                      <a:lnTo>
                        <a:pt x="1309" y="556"/>
                      </a:lnTo>
                      <a:lnTo>
                        <a:pt x="1307" y="571"/>
                      </a:lnTo>
                      <a:lnTo>
                        <a:pt x="1304" y="586"/>
                      </a:lnTo>
                      <a:lnTo>
                        <a:pt x="1301" y="599"/>
                      </a:lnTo>
                      <a:lnTo>
                        <a:pt x="1295" y="611"/>
                      </a:lnTo>
                      <a:lnTo>
                        <a:pt x="1288" y="624"/>
                      </a:lnTo>
                      <a:lnTo>
                        <a:pt x="1283" y="636"/>
                      </a:lnTo>
                      <a:lnTo>
                        <a:pt x="1283" y="620"/>
                      </a:lnTo>
                      <a:lnTo>
                        <a:pt x="1284" y="606"/>
                      </a:lnTo>
                      <a:lnTo>
                        <a:pt x="1284" y="593"/>
                      </a:lnTo>
                      <a:lnTo>
                        <a:pt x="1283" y="581"/>
                      </a:lnTo>
                      <a:lnTo>
                        <a:pt x="1285" y="556"/>
                      </a:lnTo>
                      <a:lnTo>
                        <a:pt x="1284" y="531"/>
                      </a:lnTo>
                      <a:lnTo>
                        <a:pt x="1281" y="510"/>
                      </a:lnTo>
                      <a:lnTo>
                        <a:pt x="1284" y="487"/>
                      </a:lnTo>
                      <a:lnTo>
                        <a:pt x="1280" y="480"/>
                      </a:lnTo>
                      <a:lnTo>
                        <a:pt x="1279" y="472"/>
                      </a:lnTo>
                      <a:lnTo>
                        <a:pt x="1279" y="465"/>
                      </a:lnTo>
                      <a:lnTo>
                        <a:pt x="1276" y="458"/>
                      </a:lnTo>
                      <a:lnTo>
                        <a:pt x="1269" y="445"/>
                      </a:lnTo>
                      <a:lnTo>
                        <a:pt x="1265" y="432"/>
                      </a:lnTo>
                      <a:lnTo>
                        <a:pt x="1261" y="420"/>
                      </a:lnTo>
                      <a:lnTo>
                        <a:pt x="1253" y="409"/>
                      </a:lnTo>
                      <a:lnTo>
                        <a:pt x="1255" y="439"/>
                      </a:lnTo>
                      <a:lnTo>
                        <a:pt x="1262" y="470"/>
                      </a:lnTo>
                      <a:lnTo>
                        <a:pt x="1268" y="501"/>
                      </a:lnTo>
                      <a:lnTo>
                        <a:pt x="1266" y="531"/>
                      </a:lnTo>
                      <a:lnTo>
                        <a:pt x="1259" y="549"/>
                      </a:lnTo>
                      <a:lnTo>
                        <a:pt x="1258" y="567"/>
                      </a:lnTo>
                      <a:lnTo>
                        <a:pt x="1256" y="586"/>
                      </a:lnTo>
                      <a:lnTo>
                        <a:pt x="1247" y="603"/>
                      </a:lnTo>
                      <a:lnTo>
                        <a:pt x="1233" y="628"/>
                      </a:lnTo>
                      <a:lnTo>
                        <a:pt x="1230" y="596"/>
                      </a:lnTo>
                      <a:lnTo>
                        <a:pt x="1231" y="566"/>
                      </a:lnTo>
                      <a:lnTo>
                        <a:pt x="1230" y="537"/>
                      </a:lnTo>
                      <a:lnTo>
                        <a:pt x="1220" y="508"/>
                      </a:lnTo>
                      <a:lnTo>
                        <a:pt x="1218" y="490"/>
                      </a:lnTo>
                      <a:lnTo>
                        <a:pt x="1213" y="470"/>
                      </a:lnTo>
                      <a:lnTo>
                        <a:pt x="1205" y="453"/>
                      </a:lnTo>
                      <a:lnTo>
                        <a:pt x="1198" y="436"/>
                      </a:lnTo>
                      <a:lnTo>
                        <a:pt x="1196" y="436"/>
                      </a:lnTo>
                      <a:lnTo>
                        <a:pt x="1194" y="436"/>
                      </a:lnTo>
                      <a:lnTo>
                        <a:pt x="1192" y="437"/>
                      </a:lnTo>
                      <a:lnTo>
                        <a:pt x="1189" y="439"/>
                      </a:lnTo>
                      <a:lnTo>
                        <a:pt x="1196" y="467"/>
                      </a:lnTo>
                      <a:lnTo>
                        <a:pt x="1203" y="493"/>
                      </a:lnTo>
                      <a:lnTo>
                        <a:pt x="1209" y="520"/>
                      </a:lnTo>
                      <a:lnTo>
                        <a:pt x="1211" y="548"/>
                      </a:lnTo>
                      <a:lnTo>
                        <a:pt x="1205" y="561"/>
                      </a:lnTo>
                      <a:lnTo>
                        <a:pt x="1204" y="578"/>
                      </a:lnTo>
                      <a:lnTo>
                        <a:pt x="1204" y="595"/>
                      </a:lnTo>
                      <a:lnTo>
                        <a:pt x="1202" y="611"/>
                      </a:lnTo>
                      <a:lnTo>
                        <a:pt x="1198" y="622"/>
                      </a:lnTo>
                      <a:lnTo>
                        <a:pt x="1195" y="634"/>
                      </a:lnTo>
                      <a:lnTo>
                        <a:pt x="1190" y="647"/>
                      </a:lnTo>
                      <a:lnTo>
                        <a:pt x="1185" y="658"/>
                      </a:lnTo>
                      <a:lnTo>
                        <a:pt x="1183" y="612"/>
                      </a:lnTo>
                      <a:lnTo>
                        <a:pt x="1180" y="567"/>
                      </a:lnTo>
                      <a:lnTo>
                        <a:pt x="1172" y="525"/>
                      </a:lnTo>
                      <a:lnTo>
                        <a:pt x="1159" y="484"/>
                      </a:lnTo>
                      <a:lnTo>
                        <a:pt x="1150" y="470"/>
                      </a:lnTo>
                      <a:lnTo>
                        <a:pt x="1143" y="455"/>
                      </a:lnTo>
                      <a:lnTo>
                        <a:pt x="1137" y="439"/>
                      </a:lnTo>
                      <a:lnTo>
                        <a:pt x="1131" y="424"/>
                      </a:lnTo>
                      <a:lnTo>
                        <a:pt x="1128" y="424"/>
                      </a:lnTo>
                      <a:lnTo>
                        <a:pt x="1127" y="424"/>
                      </a:lnTo>
                      <a:lnTo>
                        <a:pt x="1125" y="425"/>
                      </a:lnTo>
                      <a:lnTo>
                        <a:pt x="1124" y="427"/>
                      </a:lnTo>
                      <a:lnTo>
                        <a:pt x="1132" y="446"/>
                      </a:lnTo>
                      <a:lnTo>
                        <a:pt x="1139" y="465"/>
                      </a:lnTo>
                      <a:lnTo>
                        <a:pt x="1144" y="484"/>
                      </a:lnTo>
                      <a:lnTo>
                        <a:pt x="1149" y="503"/>
                      </a:lnTo>
                      <a:lnTo>
                        <a:pt x="1155" y="530"/>
                      </a:lnTo>
                      <a:lnTo>
                        <a:pt x="1156" y="560"/>
                      </a:lnTo>
                      <a:lnTo>
                        <a:pt x="1155" y="590"/>
                      </a:lnTo>
                      <a:lnTo>
                        <a:pt x="1154" y="619"/>
                      </a:lnTo>
                      <a:lnTo>
                        <a:pt x="1151" y="632"/>
                      </a:lnTo>
                      <a:lnTo>
                        <a:pt x="1148" y="644"/>
                      </a:lnTo>
                      <a:lnTo>
                        <a:pt x="1141" y="657"/>
                      </a:lnTo>
                      <a:lnTo>
                        <a:pt x="1132" y="669"/>
                      </a:lnTo>
                      <a:lnTo>
                        <a:pt x="1129" y="654"/>
                      </a:lnTo>
                      <a:lnTo>
                        <a:pt x="1127" y="639"/>
                      </a:lnTo>
                      <a:lnTo>
                        <a:pt x="1125" y="625"/>
                      </a:lnTo>
                      <a:lnTo>
                        <a:pt x="1122" y="611"/>
                      </a:lnTo>
                      <a:lnTo>
                        <a:pt x="1117" y="602"/>
                      </a:lnTo>
                      <a:lnTo>
                        <a:pt x="1113" y="564"/>
                      </a:lnTo>
                      <a:lnTo>
                        <a:pt x="1107" y="526"/>
                      </a:lnTo>
                      <a:lnTo>
                        <a:pt x="1098" y="490"/>
                      </a:lnTo>
                      <a:lnTo>
                        <a:pt x="1083" y="455"/>
                      </a:lnTo>
                      <a:lnTo>
                        <a:pt x="1081" y="469"/>
                      </a:lnTo>
                      <a:lnTo>
                        <a:pt x="1083" y="482"/>
                      </a:lnTo>
                      <a:lnTo>
                        <a:pt x="1088" y="496"/>
                      </a:lnTo>
                      <a:lnTo>
                        <a:pt x="1091" y="508"/>
                      </a:lnTo>
                      <a:lnTo>
                        <a:pt x="1094" y="528"/>
                      </a:lnTo>
                      <a:lnTo>
                        <a:pt x="1097" y="548"/>
                      </a:lnTo>
                      <a:lnTo>
                        <a:pt x="1099" y="567"/>
                      </a:lnTo>
                      <a:lnTo>
                        <a:pt x="1101" y="589"/>
                      </a:lnTo>
                      <a:lnTo>
                        <a:pt x="1099" y="602"/>
                      </a:lnTo>
                      <a:lnTo>
                        <a:pt x="1101" y="617"/>
                      </a:lnTo>
                      <a:lnTo>
                        <a:pt x="1101" y="632"/>
                      </a:lnTo>
                      <a:lnTo>
                        <a:pt x="1097" y="646"/>
                      </a:lnTo>
                      <a:lnTo>
                        <a:pt x="1097" y="659"/>
                      </a:lnTo>
                      <a:lnTo>
                        <a:pt x="1095" y="671"/>
                      </a:lnTo>
                      <a:lnTo>
                        <a:pt x="1090" y="682"/>
                      </a:lnTo>
                      <a:lnTo>
                        <a:pt x="1084" y="694"/>
                      </a:lnTo>
                      <a:lnTo>
                        <a:pt x="1079" y="670"/>
                      </a:lnTo>
                      <a:lnTo>
                        <a:pt x="1076" y="644"/>
                      </a:lnTo>
                      <a:lnTo>
                        <a:pt x="1073" y="621"/>
                      </a:lnTo>
                      <a:lnTo>
                        <a:pt x="1063" y="603"/>
                      </a:lnTo>
                      <a:lnTo>
                        <a:pt x="1058" y="584"/>
                      </a:lnTo>
                      <a:lnTo>
                        <a:pt x="1051" y="566"/>
                      </a:lnTo>
                      <a:lnTo>
                        <a:pt x="1044" y="548"/>
                      </a:lnTo>
                      <a:lnTo>
                        <a:pt x="1036" y="530"/>
                      </a:lnTo>
                      <a:lnTo>
                        <a:pt x="1041" y="557"/>
                      </a:lnTo>
                      <a:lnTo>
                        <a:pt x="1045" y="583"/>
                      </a:lnTo>
                      <a:lnTo>
                        <a:pt x="1049" y="610"/>
                      </a:lnTo>
                      <a:lnTo>
                        <a:pt x="1048" y="637"/>
                      </a:lnTo>
                      <a:lnTo>
                        <a:pt x="1046" y="659"/>
                      </a:lnTo>
                      <a:lnTo>
                        <a:pt x="1046" y="684"/>
                      </a:lnTo>
                      <a:lnTo>
                        <a:pt x="1043" y="708"/>
                      </a:lnTo>
                      <a:lnTo>
                        <a:pt x="1030" y="727"/>
                      </a:lnTo>
                      <a:lnTo>
                        <a:pt x="1028" y="720"/>
                      </a:lnTo>
                      <a:lnTo>
                        <a:pt x="1027" y="711"/>
                      </a:lnTo>
                      <a:lnTo>
                        <a:pt x="1025" y="700"/>
                      </a:lnTo>
                      <a:lnTo>
                        <a:pt x="1019" y="692"/>
                      </a:lnTo>
                      <a:lnTo>
                        <a:pt x="1020" y="689"/>
                      </a:lnTo>
                      <a:lnTo>
                        <a:pt x="1019" y="686"/>
                      </a:lnTo>
                      <a:lnTo>
                        <a:pt x="1017" y="685"/>
                      </a:lnTo>
                      <a:lnTo>
                        <a:pt x="1015" y="685"/>
                      </a:lnTo>
                      <a:lnTo>
                        <a:pt x="1011" y="654"/>
                      </a:lnTo>
                      <a:lnTo>
                        <a:pt x="1004" y="622"/>
                      </a:lnTo>
                      <a:lnTo>
                        <a:pt x="993" y="594"/>
                      </a:lnTo>
                      <a:lnTo>
                        <a:pt x="982" y="565"/>
                      </a:lnTo>
                      <a:lnTo>
                        <a:pt x="980" y="565"/>
                      </a:lnTo>
                      <a:lnTo>
                        <a:pt x="977" y="565"/>
                      </a:lnTo>
                      <a:lnTo>
                        <a:pt x="975" y="566"/>
                      </a:lnTo>
                      <a:lnTo>
                        <a:pt x="974" y="568"/>
                      </a:lnTo>
                      <a:lnTo>
                        <a:pt x="988" y="614"/>
                      </a:lnTo>
                      <a:lnTo>
                        <a:pt x="993" y="663"/>
                      </a:lnTo>
                      <a:lnTo>
                        <a:pt x="990" y="711"/>
                      </a:lnTo>
                      <a:lnTo>
                        <a:pt x="975" y="754"/>
                      </a:lnTo>
                      <a:lnTo>
                        <a:pt x="974" y="733"/>
                      </a:lnTo>
                      <a:lnTo>
                        <a:pt x="972" y="710"/>
                      </a:lnTo>
                      <a:lnTo>
                        <a:pt x="968" y="688"/>
                      </a:lnTo>
                      <a:lnTo>
                        <a:pt x="964" y="665"/>
                      </a:lnTo>
                      <a:lnTo>
                        <a:pt x="957" y="643"/>
                      </a:lnTo>
                      <a:lnTo>
                        <a:pt x="949" y="621"/>
                      </a:lnTo>
                      <a:lnTo>
                        <a:pt x="939" y="599"/>
                      </a:lnTo>
                      <a:lnTo>
                        <a:pt x="929" y="580"/>
                      </a:lnTo>
                      <a:lnTo>
                        <a:pt x="924" y="586"/>
                      </a:lnTo>
                      <a:lnTo>
                        <a:pt x="937" y="622"/>
                      </a:lnTo>
                      <a:lnTo>
                        <a:pt x="942" y="662"/>
                      </a:lnTo>
                      <a:lnTo>
                        <a:pt x="944" y="701"/>
                      </a:lnTo>
                      <a:lnTo>
                        <a:pt x="944" y="741"/>
                      </a:lnTo>
                      <a:lnTo>
                        <a:pt x="941" y="749"/>
                      </a:lnTo>
                      <a:lnTo>
                        <a:pt x="938" y="760"/>
                      </a:lnTo>
                      <a:lnTo>
                        <a:pt x="935" y="769"/>
                      </a:lnTo>
                      <a:lnTo>
                        <a:pt x="931" y="778"/>
                      </a:lnTo>
                      <a:lnTo>
                        <a:pt x="929" y="756"/>
                      </a:lnTo>
                      <a:lnTo>
                        <a:pt x="926" y="735"/>
                      </a:lnTo>
                      <a:lnTo>
                        <a:pt x="921" y="715"/>
                      </a:lnTo>
                      <a:lnTo>
                        <a:pt x="914" y="694"/>
                      </a:lnTo>
                      <a:lnTo>
                        <a:pt x="907" y="673"/>
                      </a:lnTo>
                      <a:lnTo>
                        <a:pt x="898" y="654"/>
                      </a:lnTo>
                      <a:lnTo>
                        <a:pt x="890" y="633"/>
                      </a:lnTo>
                      <a:lnTo>
                        <a:pt x="881" y="612"/>
                      </a:lnTo>
                      <a:lnTo>
                        <a:pt x="877" y="612"/>
                      </a:lnTo>
                      <a:lnTo>
                        <a:pt x="876" y="613"/>
                      </a:lnTo>
                      <a:lnTo>
                        <a:pt x="875" y="616"/>
                      </a:lnTo>
                      <a:lnTo>
                        <a:pt x="874" y="618"/>
                      </a:lnTo>
                      <a:lnTo>
                        <a:pt x="881" y="639"/>
                      </a:lnTo>
                      <a:lnTo>
                        <a:pt x="886" y="659"/>
                      </a:lnTo>
                      <a:lnTo>
                        <a:pt x="892" y="681"/>
                      </a:lnTo>
                      <a:lnTo>
                        <a:pt x="899" y="702"/>
                      </a:lnTo>
                      <a:lnTo>
                        <a:pt x="897" y="711"/>
                      </a:lnTo>
                      <a:lnTo>
                        <a:pt x="898" y="722"/>
                      </a:lnTo>
                      <a:lnTo>
                        <a:pt x="899" y="732"/>
                      </a:lnTo>
                      <a:lnTo>
                        <a:pt x="899" y="741"/>
                      </a:lnTo>
                      <a:lnTo>
                        <a:pt x="897" y="754"/>
                      </a:lnTo>
                      <a:lnTo>
                        <a:pt x="896" y="767"/>
                      </a:lnTo>
                      <a:lnTo>
                        <a:pt x="893" y="779"/>
                      </a:lnTo>
                      <a:lnTo>
                        <a:pt x="889" y="790"/>
                      </a:lnTo>
                      <a:lnTo>
                        <a:pt x="883" y="762"/>
                      </a:lnTo>
                      <a:lnTo>
                        <a:pt x="875" y="737"/>
                      </a:lnTo>
                      <a:lnTo>
                        <a:pt x="866" y="710"/>
                      </a:lnTo>
                      <a:lnTo>
                        <a:pt x="860" y="685"/>
                      </a:lnTo>
                      <a:lnTo>
                        <a:pt x="855" y="672"/>
                      </a:lnTo>
                      <a:lnTo>
                        <a:pt x="851" y="661"/>
                      </a:lnTo>
                      <a:lnTo>
                        <a:pt x="846" y="648"/>
                      </a:lnTo>
                      <a:lnTo>
                        <a:pt x="841" y="635"/>
                      </a:lnTo>
                      <a:lnTo>
                        <a:pt x="836" y="624"/>
                      </a:lnTo>
                      <a:lnTo>
                        <a:pt x="830" y="612"/>
                      </a:lnTo>
                      <a:lnTo>
                        <a:pt x="823" y="601"/>
                      </a:lnTo>
                      <a:lnTo>
                        <a:pt x="816" y="589"/>
                      </a:lnTo>
                      <a:lnTo>
                        <a:pt x="813" y="593"/>
                      </a:lnTo>
                      <a:lnTo>
                        <a:pt x="821" y="609"/>
                      </a:lnTo>
                      <a:lnTo>
                        <a:pt x="827" y="625"/>
                      </a:lnTo>
                      <a:lnTo>
                        <a:pt x="831" y="642"/>
                      </a:lnTo>
                      <a:lnTo>
                        <a:pt x="836" y="661"/>
                      </a:lnTo>
                      <a:lnTo>
                        <a:pt x="839" y="678"/>
                      </a:lnTo>
                      <a:lnTo>
                        <a:pt x="843" y="695"/>
                      </a:lnTo>
                      <a:lnTo>
                        <a:pt x="847" y="712"/>
                      </a:lnTo>
                      <a:lnTo>
                        <a:pt x="852" y="729"/>
                      </a:lnTo>
                      <a:lnTo>
                        <a:pt x="847" y="739"/>
                      </a:lnTo>
                      <a:lnTo>
                        <a:pt x="847" y="750"/>
                      </a:lnTo>
                      <a:lnTo>
                        <a:pt x="850" y="763"/>
                      </a:lnTo>
                      <a:lnTo>
                        <a:pt x="850" y="776"/>
                      </a:lnTo>
                      <a:lnTo>
                        <a:pt x="848" y="786"/>
                      </a:lnTo>
                      <a:lnTo>
                        <a:pt x="846" y="797"/>
                      </a:lnTo>
                      <a:lnTo>
                        <a:pt x="844" y="806"/>
                      </a:lnTo>
                      <a:lnTo>
                        <a:pt x="841" y="815"/>
                      </a:lnTo>
                      <a:lnTo>
                        <a:pt x="836" y="786"/>
                      </a:lnTo>
                      <a:lnTo>
                        <a:pt x="828" y="758"/>
                      </a:lnTo>
                      <a:lnTo>
                        <a:pt x="820" y="731"/>
                      </a:lnTo>
                      <a:lnTo>
                        <a:pt x="810" y="703"/>
                      </a:lnTo>
                      <a:lnTo>
                        <a:pt x="800" y="677"/>
                      </a:lnTo>
                      <a:lnTo>
                        <a:pt x="791" y="649"/>
                      </a:lnTo>
                      <a:lnTo>
                        <a:pt x="780" y="622"/>
                      </a:lnTo>
                      <a:lnTo>
                        <a:pt x="770" y="595"/>
                      </a:lnTo>
                      <a:lnTo>
                        <a:pt x="767" y="595"/>
                      </a:lnTo>
                      <a:lnTo>
                        <a:pt x="769" y="616"/>
                      </a:lnTo>
                      <a:lnTo>
                        <a:pt x="774" y="636"/>
                      </a:lnTo>
                      <a:lnTo>
                        <a:pt x="782" y="658"/>
                      </a:lnTo>
                      <a:lnTo>
                        <a:pt x="791" y="678"/>
                      </a:lnTo>
                      <a:lnTo>
                        <a:pt x="797" y="716"/>
                      </a:lnTo>
                      <a:lnTo>
                        <a:pt x="803" y="755"/>
                      </a:lnTo>
                      <a:lnTo>
                        <a:pt x="805" y="793"/>
                      </a:lnTo>
                      <a:lnTo>
                        <a:pt x="797" y="831"/>
                      </a:lnTo>
                      <a:lnTo>
                        <a:pt x="793" y="811"/>
                      </a:lnTo>
                      <a:lnTo>
                        <a:pt x="789" y="793"/>
                      </a:lnTo>
                      <a:lnTo>
                        <a:pt x="784" y="773"/>
                      </a:lnTo>
                      <a:lnTo>
                        <a:pt x="779" y="755"/>
                      </a:lnTo>
                      <a:lnTo>
                        <a:pt x="772" y="737"/>
                      </a:lnTo>
                      <a:lnTo>
                        <a:pt x="765" y="719"/>
                      </a:lnTo>
                      <a:lnTo>
                        <a:pt x="757" y="702"/>
                      </a:lnTo>
                      <a:lnTo>
                        <a:pt x="748" y="685"/>
                      </a:lnTo>
                      <a:lnTo>
                        <a:pt x="741" y="667"/>
                      </a:lnTo>
                      <a:lnTo>
                        <a:pt x="736" y="650"/>
                      </a:lnTo>
                      <a:lnTo>
                        <a:pt x="727" y="634"/>
                      </a:lnTo>
                      <a:lnTo>
                        <a:pt x="716" y="619"/>
                      </a:lnTo>
                      <a:lnTo>
                        <a:pt x="716" y="636"/>
                      </a:lnTo>
                      <a:lnTo>
                        <a:pt x="725" y="658"/>
                      </a:lnTo>
                      <a:lnTo>
                        <a:pt x="736" y="680"/>
                      </a:lnTo>
                      <a:lnTo>
                        <a:pt x="745" y="702"/>
                      </a:lnTo>
                      <a:lnTo>
                        <a:pt x="753" y="725"/>
                      </a:lnTo>
                      <a:lnTo>
                        <a:pt x="760" y="747"/>
                      </a:lnTo>
                      <a:lnTo>
                        <a:pt x="764" y="771"/>
                      </a:lnTo>
                      <a:lnTo>
                        <a:pt x="765" y="795"/>
                      </a:lnTo>
                      <a:lnTo>
                        <a:pt x="762" y="821"/>
                      </a:lnTo>
                      <a:lnTo>
                        <a:pt x="761" y="824"/>
                      </a:lnTo>
                      <a:lnTo>
                        <a:pt x="759" y="829"/>
                      </a:lnTo>
                      <a:lnTo>
                        <a:pt x="759" y="833"/>
                      </a:lnTo>
                      <a:lnTo>
                        <a:pt x="759" y="839"/>
                      </a:lnTo>
                      <a:lnTo>
                        <a:pt x="755" y="853"/>
                      </a:lnTo>
                      <a:lnTo>
                        <a:pt x="749" y="836"/>
                      </a:lnTo>
                      <a:lnTo>
                        <a:pt x="745" y="815"/>
                      </a:lnTo>
                      <a:lnTo>
                        <a:pt x="741" y="794"/>
                      </a:lnTo>
                      <a:lnTo>
                        <a:pt x="734" y="775"/>
                      </a:lnTo>
                      <a:lnTo>
                        <a:pt x="730" y="762"/>
                      </a:lnTo>
                      <a:lnTo>
                        <a:pt x="725" y="747"/>
                      </a:lnTo>
                      <a:lnTo>
                        <a:pt x="721" y="732"/>
                      </a:lnTo>
                      <a:lnTo>
                        <a:pt x="716" y="717"/>
                      </a:lnTo>
                      <a:lnTo>
                        <a:pt x="711" y="708"/>
                      </a:lnTo>
                      <a:lnTo>
                        <a:pt x="707" y="700"/>
                      </a:lnTo>
                      <a:lnTo>
                        <a:pt x="702" y="690"/>
                      </a:lnTo>
                      <a:lnTo>
                        <a:pt x="699" y="681"/>
                      </a:lnTo>
                      <a:lnTo>
                        <a:pt x="694" y="673"/>
                      </a:lnTo>
                      <a:lnTo>
                        <a:pt x="689" y="664"/>
                      </a:lnTo>
                      <a:lnTo>
                        <a:pt x="685" y="655"/>
                      </a:lnTo>
                      <a:lnTo>
                        <a:pt x="680" y="646"/>
                      </a:lnTo>
                      <a:lnTo>
                        <a:pt x="677" y="646"/>
                      </a:lnTo>
                      <a:lnTo>
                        <a:pt x="676" y="636"/>
                      </a:lnTo>
                      <a:lnTo>
                        <a:pt x="672" y="627"/>
                      </a:lnTo>
                      <a:lnTo>
                        <a:pt x="668" y="618"/>
                      </a:lnTo>
                      <a:lnTo>
                        <a:pt x="662" y="610"/>
                      </a:lnTo>
                      <a:lnTo>
                        <a:pt x="656" y="602"/>
                      </a:lnTo>
                      <a:lnTo>
                        <a:pt x="649" y="594"/>
                      </a:lnTo>
                      <a:lnTo>
                        <a:pt x="645" y="586"/>
                      </a:lnTo>
                      <a:lnTo>
                        <a:pt x="640" y="578"/>
                      </a:lnTo>
                      <a:lnTo>
                        <a:pt x="637" y="581"/>
                      </a:lnTo>
                      <a:lnTo>
                        <a:pt x="649" y="603"/>
                      </a:lnTo>
                      <a:lnTo>
                        <a:pt x="661" y="626"/>
                      </a:lnTo>
                      <a:lnTo>
                        <a:pt x="671" y="650"/>
                      </a:lnTo>
                      <a:lnTo>
                        <a:pt x="681" y="673"/>
                      </a:lnTo>
                      <a:lnTo>
                        <a:pt x="689" y="697"/>
                      </a:lnTo>
                      <a:lnTo>
                        <a:pt x="698" y="722"/>
                      </a:lnTo>
                      <a:lnTo>
                        <a:pt x="704" y="746"/>
                      </a:lnTo>
                      <a:lnTo>
                        <a:pt x="711" y="770"/>
                      </a:lnTo>
                      <a:lnTo>
                        <a:pt x="709" y="773"/>
                      </a:lnTo>
                      <a:lnTo>
                        <a:pt x="709" y="779"/>
                      </a:lnTo>
                      <a:lnTo>
                        <a:pt x="711" y="784"/>
                      </a:lnTo>
                      <a:lnTo>
                        <a:pt x="715" y="788"/>
                      </a:lnTo>
                      <a:lnTo>
                        <a:pt x="714" y="808"/>
                      </a:lnTo>
                      <a:lnTo>
                        <a:pt x="716" y="830"/>
                      </a:lnTo>
                      <a:lnTo>
                        <a:pt x="716" y="852"/>
                      </a:lnTo>
                      <a:lnTo>
                        <a:pt x="711" y="871"/>
                      </a:lnTo>
                      <a:lnTo>
                        <a:pt x="706" y="860"/>
                      </a:lnTo>
                      <a:lnTo>
                        <a:pt x="702" y="846"/>
                      </a:lnTo>
                      <a:lnTo>
                        <a:pt x="700" y="833"/>
                      </a:lnTo>
                      <a:lnTo>
                        <a:pt x="698" y="821"/>
                      </a:lnTo>
                      <a:lnTo>
                        <a:pt x="695" y="818"/>
                      </a:lnTo>
                      <a:lnTo>
                        <a:pt x="689" y="788"/>
                      </a:lnTo>
                      <a:lnTo>
                        <a:pt x="680" y="761"/>
                      </a:lnTo>
                      <a:lnTo>
                        <a:pt x="668" y="733"/>
                      </a:lnTo>
                      <a:lnTo>
                        <a:pt x="654" y="705"/>
                      </a:lnTo>
                      <a:lnTo>
                        <a:pt x="638" y="678"/>
                      </a:lnTo>
                      <a:lnTo>
                        <a:pt x="623" y="651"/>
                      </a:lnTo>
                      <a:lnTo>
                        <a:pt x="609" y="624"/>
                      </a:lnTo>
                      <a:lnTo>
                        <a:pt x="597" y="595"/>
                      </a:lnTo>
                      <a:lnTo>
                        <a:pt x="595" y="595"/>
                      </a:lnTo>
                      <a:lnTo>
                        <a:pt x="594" y="596"/>
                      </a:lnTo>
                      <a:lnTo>
                        <a:pt x="592" y="597"/>
                      </a:lnTo>
                      <a:lnTo>
                        <a:pt x="590" y="598"/>
                      </a:lnTo>
                      <a:lnTo>
                        <a:pt x="605" y="634"/>
                      </a:lnTo>
                      <a:lnTo>
                        <a:pt x="620" y="669"/>
                      </a:lnTo>
                      <a:lnTo>
                        <a:pt x="637" y="703"/>
                      </a:lnTo>
                      <a:lnTo>
                        <a:pt x="650" y="739"/>
                      </a:lnTo>
                      <a:lnTo>
                        <a:pt x="662" y="775"/>
                      </a:lnTo>
                      <a:lnTo>
                        <a:pt x="669" y="810"/>
                      </a:lnTo>
                      <a:lnTo>
                        <a:pt x="671" y="847"/>
                      </a:lnTo>
                      <a:lnTo>
                        <a:pt x="665" y="886"/>
                      </a:lnTo>
                      <a:lnTo>
                        <a:pt x="662" y="866"/>
                      </a:lnTo>
                      <a:lnTo>
                        <a:pt x="657" y="846"/>
                      </a:lnTo>
                      <a:lnTo>
                        <a:pt x="650" y="826"/>
                      </a:lnTo>
                      <a:lnTo>
                        <a:pt x="643" y="809"/>
                      </a:lnTo>
                      <a:lnTo>
                        <a:pt x="640" y="808"/>
                      </a:lnTo>
                      <a:lnTo>
                        <a:pt x="638" y="805"/>
                      </a:lnTo>
                      <a:lnTo>
                        <a:pt x="637" y="801"/>
                      </a:lnTo>
                      <a:lnTo>
                        <a:pt x="635" y="798"/>
                      </a:lnTo>
                      <a:lnTo>
                        <a:pt x="626" y="773"/>
                      </a:lnTo>
                      <a:lnTo>
                        <a:pt x="616" y="750"/>
                      </a:lnTo>
                      <a:lnTo>
                        <a:pt x="603" y="727"/>
                      </a:lnTo>
                      <a:lnTo>
                        <a:pt x="590" y="705"/>
                      </a:lnTo>
                      <a:lnTo>
                        <a:pt x="578" y="682"/>
                      </a:lnTo>
                      <a:lnTo>
                        <a:pt x="566" y="659"/>
                      </a:lnTo>
                      <a:lnTo>
                        <a:pt x="555" y="636"/>
                      </a:lnTo>
                      <a:lnTo>
                        <a:pt x="547" y="611"/>
                      </a:lnTo>
                      <a:lnTo>
                        <a:pt x="543" y="618"/>
                      </a:lnTo>
                      <a:lnTo>
                        <a:pt x="544" y="626"/>
                      </a:lnTo>
                      <a:lnTo>
                        <a:pt x="546" y="634"/>
                      </a:lnTo>
                      <a:lnTo>
                        <a:pt x="548" y="641"/>
                      </a:lnTo>
                      <a:lnTo>
                        <a:pt x="554" y="655"/>
                      </a:lnTo>
                      <a:lnTo>
                        <a:pt x="559" y="669"/>
                      </a:lnTo>
                      <a:lnTo>
                        <a:pt x="565" y="682"/>
                      </a:lnTo>
                      <a:lnTo>
                        <a:pt x="572" y="696"/>
                      </a:lnTo>
                      <a:lnTo>
                        <a:pt x="579" y="710"/>
                      </a:lnTo>
                      <a:lnTo>
                        <a:pt x="586" y="724"/>
                      </a:lnTo>
                      <a:lnTo>
                        <a:pt x="593" y="737"/>
                      </a:lnTo>
                      <a:lnTo>
                        <a:pt x="601" y="749"/>
                      </a:lnTo>
                      <a:lnTo>
                        <a:pt x="605" y="775"/>
                      </a:lnTo>
                      <a:lnTo>
                        <a:pt x="613" y="799"/>
                      </a:lnTo>
                      <a:lnTo>
                        <a:pt x="622" y="823"/>
                      </a:lnTo>
                      <a:lnTo>
                        <a:pt x="625" y="848"/>
                      </a:lnTo>
                      <a:lnTo>
                        <a:pt x="625" y="865"/>
                      </a:lnTo>
                      <a:lnTo>
                        <a:pt x="624" y="881"/>
                      </a:lnTo>
                      <a:lnTo>
                        <a:pt x="620" y="896"/>
                      </a:lnTo>
                      <a:lnTo>
                        <a:pt x="618" y="912"/>
                      </a:lnTo>
                      <a:lnTo>
                        <a:pt x="610" y="885"/>
                      </a:lnTo>
                      <a:lnTo>
                        <a:pt x="604" y="858"/>
                      </a:lnTo>
                      <a:lnTo>
                        <a:pt x="597" y="830"/>
                      </a:lnTo>
                      <a:lnTo>
                        <a:pt x="588" y="801"/>
                      </a:lnTo>
                      <a:lnTo>
                        <a:pt x="586" y="803"/>
                      </a:lnTo>
                      <a:lnTo>
                        <a:pt x="577" y="780"/>
                      </a:lnTo>
                      <a:lnTo>
                        <a:pt x="566" y="757"/>
                      </a:lnTo>
                      <a:lnTo>
                        <a:pt x="555" y="734"/>
                      </a:lnTo>
                      <a:lnTo>
                        <a:pt x="542" y="712"/>
                      </a:lnTo>
                      <a:lnTo>
                        <a:pt x="529" y="689"/>
                      </a:lnTo>
                      <a:lnTo>
                        <a:pt x="518" y="666"/>
                      </a:lnTo>
                      <a:lnTo>
                        <a:pt x="506" y="643"/>
                      </a:lnTo>
                      <a:lnTo>
                        <a:pt x="496" y="620"/>
                      </a:lnTo>
                      <a:lnTo>
                        <a:pt x="493" y="620"/>
                      </a:lnTo>
                      <a:lnTo>
                        <a:pt x="490" y="621"/>
                      </a:lnTo>
                      <a:lnTo>
                        <a:pt x="489" y="624"/>
                      </a:lnTo>
                      <a:lnTo>
                        <a:pt x="488" y="626"/>
                      </a:lnTo>
                      <a:lnTo>
                        <a:pt x="495" y="646"/>
                      </a:lnTo>
                      <a:lnTo>
                        <a:pt x="502" y="665"/>
                      </a:lnTo>
                      <a:lnTo>
                        <a:pt x="509" y="684"/>
                      </a:lnTo>
                      <a:lnTo>
                        <a:pt x="517" y="702"/>
                      </a:lnTo>
                      <a:lnTo>
                        <a:pt x="526" y="720"/>
                      </a:lnTo>
                      <a:lnTo>
                        <a:pt x="535" y="739"/>
                      </a:lnTo>
                      <a:lnTo>
                        <a:pt x="546" y="757"/>
                      </a:lnTo>
                      <a:lnTo>
                        <a:pt x="557" y="775"/>
                      </a:lnTo>
                      <a:lnTo>
                        <a:pt x="559" y="790"/>
                      </a:lnTo>
                      <a:lnTo>
                        <a:pt x="563" y="805"/>
                      </a:lnTo>
                      <a:lnTo>
                        <a:pt x="566" y="818"/>
                      </a:lnTo>
                      <a:lnTo>
                        <a:pt x="573" y="832"/>
                      </a:lnTo>
                      <a:lnTo>
                        <a:pt x="577" y="862"/>
                      </a:lnTo>
                      <a:lnTo>
                        <a:pt x="577" y="893"/>
                      </a:lnTo>
                      <a:lnTo>
                        <a:pt x="572" y="922"/>
                      </a:lnTo>
                      <a:lnTo>
                        <a:pt x="561" y="949"/>
                      </a:lnTo>
                      <a:lnTo>
                        <a:pt x="562" y="920"/>
                      </a:lnTo>
                      <a:lnTo>
                        <a:pt x="559" y="893"/>
                      </a:lnTo>
                      <a:lnTo>
                        <a:pt x="552" y="867"/>
                      </a:lnTo>
                      <a:lnTo>
                        <a:pt x="544" y="840"/>
                      </a:lnTo>
                      <a:lnTo>
                        <a:pt x="534" y="815"/>
                      </a:lnTo>
                      <a:lnTo>
                        <a:pt x="523" y="791"/>
                      </a:lnTo>
                      <a:lnTo>
                        <a:pt x="511" y="765"/>
                      </a:lnTo>
                      <a:lnTo>
                        <a:pt x="501" y="741"/>
                      </a:lnTo>
                      <a:lnTo>
                        <a:pt x="497" y="739"/>
                      </a:lnTo>
                      <a:lnTo>
                        <a:pt x="495" y="735"/>
                      </a:lnTo>
                      <a:lnTo>
                        <a:pt x="494" y="731"/>
                      </a:lnTo>
                      <a:lnTo>
                        <a:pt x="493" y="727"/>
                      </a:lnTo>
                      <a:lnTo>
                        <a:pt x="487" y="718"/>
                      </a:lnTo>
                      <a:lnTo>
                        <a:pt x="482" y="709"/>
                      </a:lnTo>
                      <a:lnTo>
                        <a:pt x="478" y="699"/>
                      </a:lnTo>
                      <a:lnTo>
                        <a:pt x="474" y="689"/>
                      </a:lnTo>
                      <a:lnTo>
                        <a:pt x="471" y="680"/>
                      </a:lnTo>
                      <a:lnTo>
                        <a:pt x="466" y="671"/>
                      </a:lnTo>
                      <a:lnTo>
                        <a:pt x="460" y="662"/>
                      </a:lnTo>
                      <a:lnTo>
                        <a:pt x="455" y="652"/>
                      </a:lnTo>
                      <a:lnTo>
                        <a:pt x="452" y="648"/>
                      </a:lnTo>
                      <a:lnTo>
                        <a:pt x="450" y="641"/>
                      </a:lnTo>
                      <a:lnTo>
                        <a:pt x="448" y="636"/>
                      </a:lnTo>
                      <a:lnTo>
                        <a:pt x="443" y="634"/>
                      </a:lnTo>
                      <a:lnTo>
                        <a:pt x="441" y="646"/>
                      </a:lnTo>
                      <a:lnTo>
                        <a:pt x="443" y="657"/>
                      </a:lnTo>
                      <a:lnTo>
                        <a:pt x="448" y="670"/>
                      </a:lnTo>
                      <a:lnTo>
                        <a:pt x="451" y="681"/>
                      </a:lnTo>
                      <a:lnTo>
                        <a:pt x="461" y="703"/>
                      </a:lnTo>
                      <a:lnTo>
                        <a:pt x="472" y="725"/>
                      </a:lnTo>
                      <a:lnTo>
                        <a:pt x="483" y="747"/>
                      </a:lnTo>
                      <a:lnTo>
                        <a:pt x="494" y="769"/>
                      </a:lnTo>
                      <a:lnTo>
                        <a:pt x="504" y="791"/>
                      </a:lnTo>
                      <a:lnTo>
                        <a:pt x="512" y="813"/>
                      </a:lnTo>
                      <a:lnTo>
                        <a:pt x="519" y="837"/>
                      </a:lnTo>
                      <a:lnTo>
                        <a:pt x="523" y="861"/>
                      </a:lnTo>
                      <a:lnTo>
                        <a:pt x="527" y="888"/>
                      </a:lnTo>
                      <a:lnTo>
                        <a:pt x="528" y="916"/>
                      </a:lnTo>
                      <a:lnTo>
                        <a:pt x="524" y="944"/>
                      </a:lnTo>
                      <a:lnTo>
                        <a:pt x="513" y="966"/>
                      </a:lnTo>
                      <a:lnTo>
                        <a:pt x="512" y="934"/>
                      </a:lnTo>
                      <a:lnTo>
                        <a:pt x="510" y="900"/>
                      </a:lnTo>
                      <a:lnTo>
                        <a:pt x="504" y="868"/>
                      </a:lnTo>
                      <a:lnTo>
                        <a:pt x="489" y="838"/>
                      </a:lnTo>
                      <a:lnTo>
                        <a:pt x="483" y="814"/>
                      </a:lnTo>
                      <a:lnTo>
                        <a:pt x="474" y="791"/>
                      </a:lnTo>
                      <a:lnTo>
                        <a:pt x="463" y="769"/>
                      </a:lnTo>
                      <a:lnTo>
                        <a:pt x="450" y="747"/>
                      </a:lnTo>
                      <a:lnTo>
                        <a:pt x="436" y="725"/>
                      </a:lnTo>
                      <a:lnTo>
                        <a:pt x="425" y="703"/>
                      </a:lnTo>
                      <a:lnTo>
                        <a:pt x="413" y="680"/>
                      </a:lnTo>
                      <a:lnTo>
                        <a:pt x="406" y="656"/>
                      </a:lnTo>
                      <a:lnTo>
                        <a:pt x="410" y="652"/>
                      </a:lnTo>
                      <a:lnTo>
                        <a:pt x="415" y="648"/>
                      </a:lnTo>
                      <a:lnTo>
                        <a:pt x="419" y="644"/>
                      </a:lnTo>
                      <a:lnTo>
                        <a:pt x="413" y="640"/>
                      </a:lnTo>
                      <a:lnTo>
                        <a:pt x="411" y="641"/>
                      </a:lnTo>
                      <a:lnTo>
                        <a:pt x="410" y="640"/>
                      </a:lnTo>
                      <a:lnTo>
                        <a:pt x="407" y="639"/>
                      </a:lnTo>
                      <a:lnTo>
                        <a:pt x="406" y="636"/>
                      </a:lnTo>
                      <a:lnTo>
                        <a:pt x="404" y="636"/>
                      </a:lnTo>
                      <a:lnTo>
                        <a:pt x="403" y="637"/>
                      </a:lnTo>
                      <a:lnTo>
                        <a:pt x="396" y="622"/>
                      </a:lnTo>
                      <a:lnTo>
                        <a:pt x="388" y="605"/>
                      </a:lnTo>
                      <a:lnTo>
                        <a:pt x="380" y="588"/>
                      </a:lnTo>
                      <a:lnTo>
                        <a:pt x="374" y="569"/>
                      </a:lnTo>
                      <a:lnTo>
                        <a:pt x="367" y="535"/>
                      </a:lnTo>
                      <a:lnTo>
                        <a:pt x="358" y="503"/>
                      </a:lnTo>
                      <a:lnTo>
                        <a:pt x="350" y="470"/>
                      </a:lnTo>
                      <a:lnTo>
                        <a:pt x="344" y="436"/>
                      </a:lnTo>
                      <a:lnTo>
                        <a:pt x="349" y="439"/>
                      </a:lnTo>
                      <a:lnTo>
                        <a:pt x="353" y="444"/>
                      </a:lnTo>
                      <a:lnTo>
                        <a:pt x="358" y="448"/>
                      </a:lnTo>
                      <a:lnTo>
                        <a:pt x="360" y="454"/>
                      </a:lnTo>
                      <a:lnTo>
                        <a:pt x="362" y="452"/>
                      </a:lnTo>
                      <a:lnTo>
                        <a:pt x="369" y="472"/>
                      </a:lnTo>
                      <a:lnTo>
                        <a:pt x="375" y="491"/>
                      </a:lnTo>
                      <a:lnTo>
                        <a:pt x="381" y="511"/>
                      </a:lnTo>
                      <a:lnTo>
                        <a:pt x="387" y="530"/>
                      </a:lnTo>
                      <a:lnTo>
                        <a:pt x="392" y="550"/>
                      </a:lnTo>
                      <a:lnTo>
                        <a:pt x="398" y="569"/>
                      </a:lnTo>
                      <a:lnTo>
                        <a:pt x="405" y="589"/>
                      </a:lnTo>
                      <a:lnTo>
                        <a:pt x="413" y="608"/>
                      </a:lnTo>
                      <a:lnTo>
                        <a:pt x="411" y="609"/>
                      </a:lnTo>
                      <a:lnTo>
                        <a:pt x="418" y="616"/>
                      </a:lnTo>
                      <a:lnTo>
                        <a:pt x="423" y="624"/>
                      </a:lnTo>
                      <a:lnTo>
                        <a:pt x="429" y="631"/>
                      </a:lnTo>
                      <a:lnTo>
                        <a:pt x="438" y="634"/>
                      </a:lnTo>
                      <a:lnTo>
                        <a:pt x="455" y="624"/>
                      </a:lnTo>
                      <a:lnTo>
                        <a:pt x="442" y="614"/>
                      </a:lnTo>
                      <a:lnTo>
                        <a:pt x="437" y="614"/>
                      </a:lnTo>
                      <a:lnTo>
                        <a:pt x="436" y="610"/>
                      </a:lnTo>
                      <a:lnTo>
                        <a:pt x="435" y="604"/>
                      </a:lnTo>
                      <a:lnTo>
                        <a:pt x="433" y="601"/>
                      </a:lnTo>
                      <a:lnTo>
                        <a:pt x="427" y="591"/>
                      </a:lnTo>
                      <a:lnTo>
                        <a:pt x="421" y="582"/>
                      </a:lnTo>
                      <a:lnTo>
                        <a:pt x="417" y="574"/>
                      </a:lnTo>
                      <a:lnTo>
                        <a:pt x="414" y="565"/>
                      </a:lnTo>
                      <a:lnTo>
                        <a:pt x="407" y="555"/>
                      </a:lnTo>
                      <a:lnTo>
                        <a:pt x="402" y="543"/>
                      </a:lnTo>
                      <a:lnTo>
                        <a:pt x="399" y="531"/>
                      </a:lnTo>
                      <a:lnTo>
                        <a:pt x="397" y="519"/>
                      </a:lnTo>
                      <a:lnTo>
                        <a:pt x="395" y="507"/>
                      </a:lnTo>
                      <a:lnTo>
                        <a:pt x="391" y="495"/>
                      </a:lnTo>
                      <a:lnTo>
                        <a:pt x="387" y="483"/>
                      </a:lnTo>
                      <a:lnTo>
                        <a:pt x="380" y="473"/>
                      </a:lnTo>
                      <a:lnTo>
                        <a:pt x="376" y="453"/>
                      </a:lnTo>
                      <a:lnTo>
                        <a:pt x="368" y="435"/>
                      </a:lnTo>
                      <a:lnTo>
                        <a:pt x="364" y="416"/>
                      </a:lnTo>
                      <a:lnTo>
                        <a:pt x="366" y="397"/>
                      </a:lnTo>
                      <a:lnTo>
                        <a:pt x="375" y="401"/>
                      </a:lnTo>
                      <a:lnTo>
                        <a:pt x="381" y="409"/>
                      </a:lnTo>
                      <a:lnTo>
                        <a:pt x="385" y="420"/>
                      </a:lnTo>
                      <a:lnTo>
                        <a:pt x="392" y="427"/>
                      </a:lnTo>
                      <a:lnTo>
                        <a:pt x="396" y="442"/>
                      </a:lnTo>
                      <a:lnTo>
                        <a:pt x="402" y="455"/>
                      </a:lnTo>
                      <a:lnTo>
                        <a:pt x="406" y="468"/>
                      </a:lnTo>
                      <a:lnTo>
                        <a:pt x="413" y="481"/>
                      </a:lnTo>
                      <a:lnTo>
                        <a:pt x="411" y="489"/>
                      </a:lnTo>
                      <a:lnTo>
                        <a:pt x="412" y="497"/>
                      </a:lnTo>
                      <a:lnTo>
                        <a:pt x="413" y="505"/>
                      </a:lnTo>
                      <a:lnTo>
                        <a:pt x="414" y="513"/>
                      </a:lnTo>
                      <a:lnTo>
                        <a:pt x="425" y="531"/>
                      </a:lnTo>
                      <a:lnTo>
                        <a:pt x="433" y="550"/>
                      </a:lnTo>
                      <a:lnTo>
                        <a:pt x="440" y="569"/>
                      </a:lnTo>
                      <a:lnTo>
                        <a:pt x="448" y="589"/>
                      </a:lnTo>
                      <a:lnTo>
                        <a:pt x="453" y="596"/>
                      </a:lnTo>
                      <a:lnTo>
                        <a:pt x="458" y="603"/>
                      </a:lnTo>
                      <a:lnTo>
                        <a:pt x="463" y="611"/>
                      </a:lnTo>
                      <a:lnTo>
                        <a:pt x="468" y="618"/>
                      </a:lnTo>
                      <a:lnTo>
                        <a:pt x="493" y="603"/>
                      </a:lnTo>
                      <a:lnTo>
                        <a:pt x="488" y="596"/>
                      </a:lnTo>
                      <a:lnTo>
                        <a:pt x="481" y="595"/>
                      </a:lnTo>
                      <a:lnTo>
                        <a:pt x="474" y="594"/>
                      </a:lnTo>
                      <a:lnTo>
                        <a:pt x="471" y="586"/>
                      </a:lnTo>
                      <a:lnTo>
                        <a:pt x="464" y="578"/>
                      </a:lnTo>
                      <a:lnTo>
                        <a:pt x="465" y="576"/>
                      </a:lnTo>
                      <a:lnTo>
                        <a:pt x="452" y="553"/>
                      </a:lnTo>
                      <a:lnTo>
                        <a:pt x="443" y="531"/>
                      </a:lnTo>
                      <a:lnTo>
                        <a:pt x="434" y="508"/>
                      </a:lnTo>
                      <a:lnTo>
                        <a:pt x="427" y="485"/>
                      </a:lnTo>
                      <a:lnTo>
                        <a:pt x="419" y="462"/>
                      </a:lnTo>
                      <a:lnTo>
                        <a:pt x="411" y="439"/>
                      </a:lnTo>
                      <a:lnTo>
                        <a:pt x="402" y="416"/>
                      </a:lnTo>
                      <a:lnTo>
                        <a:pt x="391" y="392"/>
                      </a:lnTo>
                      <a:lnTo>
                        <a:pt x="390" y="382"/>
                      </a:lnTo>
                      <a:lnTo>
                        <a:pt x="388" y="372"/>
                      </a:lnTo>
                      <a:lnTo>
                        <a:pt x="388" y="362"/>
                      </a:lnTo>
                      <a:lnTo>
                        <a:pt x="391" y="354"/>
                      </a:lnTo>
                      <a:lnTo>
                        <a:pt x="397" y="357"/>
                      </a:lnTo>
                      <a:lnTo>
                        <a:pt x="402" y="362"/>
                      </a:lnTo>
                      <a:lnTo>
                        <a:pt x="405" y="367"/>
                      </a:lnTo>
                      <a:lnTo>
                        <a:pt x="411" y="371"/>
                      </a:lnTo>
                      <a:lnTo>
                        <a:pt x="410" y="374"/>
                      </a:lnTo>
                      <a:lnTo>
                        <a:pt x="419" y="385"/>
                      </a:lnTo>
                      <a:lnTo>
                        <a:pt x="426" y="397"/>
                      </a:lnTo>
                      <a:lnTo>
                        <a:pt x="432" y="410"/>
                      </a:lnTo>
                      <a:lnTo>
                        <a:pt x="436" y="424"/>
                      </a:lnTo>
                      <a:lnTo>
                        <a:pt x="440" y="438"/>
                      </a:lnTo>
                      <a:lnTo>
                        <a:pt x="444" y="452"/>
                      </a:lnTo>
                      <a:lnTo>
                        <a:pt x="449" y="466"/>
                      </a:lnTo>
                      <a:lnTo>
                        <a:pt x="455" y="480"/>
                      </a:lnTo>
                      <a:lnTo>
                        <a:pt x="458" y="497"/>
                      </a:lnTo>
                      <a:lnTo>
                        <a:pt x="463" y="511"/>
                      </a:lnTo>
                      <a:lnTo>
                        <a:pt x="468" y="525"/>
                      </a:lnTo>
                      <a:lnTo>
                        <a:pt x="475" y="540"/>
                      </a:lnTo>
                      <a:lnTo>
                        <a:pt x="482" y="546"/>
                      </a:lnTo>
                      <a:lnTo>
                        <a:pt x="487" y="556"/>
                      </a:lnTo>
                      <a:lnTo>
                        <a:pt x="491" y="567"/>
                      </a:lnTo>
                      <a:lnTo>
                        <a:pt x="496" y="576"/>
                      </a:lnTo>
                      <a:lnTo>
                        <a:pt x="508" y="597"/>
                      </a:lnTo>
                      <a:lnTo>
                        <a:pt x="529" y="583"/>
                      </a:lnTo>
                      <a:lnTo>
                        <a:pt x="527" y="581"/>
                      </a:lnTo>
                      <a:lnTo>
                        <a:pt x="525" y="578"/>
                      </a:lnTo>
                      <a:lnTo>
                        <a:pt x="523" y="574"/>
                      </a:lnTo>
                      <a:lnTo>
                        <a:pt x="518" y="573"/>
                      </a:lnTo>
                      <a:lnTo>
                        <a:pt x="517" y="575"/>
                      </a:lnTo>
                      <a:lnTo>
                        <a:pt x="502" y="550"/>
                      </a:lnTo>
                      <a:lnTo>
                        <a:pt x="488" y="525"/>
                      </a:lnTo>
                      <a:lnTo>
                        <a:pt x="476" y="497"/>
                      </a:lnTo>
                      <a:lnTo>
                        <a:pt x="465" y="469"/>
                      </a:lnTo>
                      <a:lnTo>
                        <a:pt x="453" y="442"/>
                      </a:lnTo>
                      <a:lnTo>
                        <a:pt x="443" y="414"/>
                      </a:lnTo>
                      <a:lnTo>
                        <a:pt x="433" y="385"/>
                      </a:lnTo>
                      <a:lnTo>
                        <a:pt x="422" y="356"/>
                      </a:lnTo>
                      <a:lnTo>
                        <a:pt x="420" y="345"/>
                      </a:lnTo>
                      <a:lnTo>
                        <a:pt x="417" y="334"/>
                      </a:lnTo>
                      <a:lnTo>
                        <a:pt x="414" y="324"/>
                      </a:lnTo>
                      <a:lnTo>
                        <a:pt x="414" y="314"/>
                      </a:lnTo>
                      <a:lnTo>
                        <a:pt x="411" y="314"/>
                      </a:lnTo>
                      <a:lnTo>
                        <a:pt x="413" y="308"/>
                      </a:lnTo>
                      <a:lnTo>
                        <a:pt x="418" y="310"/>
                      </a:lnTo>
                      <a:lnTo>
                        <a:pt x="422" y="314"/>
                      </a:lnTo>
                      <a:lnTo>
                        <a:pt x="427" y="318"/>
                      </a:lnTo>
                      <a:lnTo>
                        <a:pt x="432" y="323"/>
                      </a:lnTo>
                      <a:lnTo>
                        <a:pt x="432" y="327"/>
                      </a:lnTo>
                      <a:lnTo>
                        <a:pt x="433" y="330"/>
                      </a:lnTo>
                      <a:lnTo>
                        <a:pt x="436" y="331"/>
                      </a:lnTo>
                      <a:lnTo>
                        <a:pt x="440" y="332"/>
                      </a:lnTo>
                      <a:lnTo>
                        <a:pt x="452" y="360"/>
                      </a:lnTo>
                      <a:lnTo>
                        <a:pt x="464" y="389"/>
                      </a:lnTo>
                      <a:lnTo>
                        <a:pt x="475" y="417"/>
                      </a:lnTo>
                      <a:lnTo>
                        <a:pt x="486" y="447"/>
                      </a:lnTo>
                      <a:lnTo>
                        <a:pt x="496" y="476"/>
                      </a:lnTo>
                      <a:lnTo>
                        <a:pt x="508" y="504"/>
                      </a:lnTo>
                      <a:lnTo>
                        <a:pt x="520" y="533"/>
                      </a:lnTo>
                      <a:lnTo>
                        <a:pt x="535" y="559"/>
                      </a:lnTo>
                      <a:lnTo>
                        <a:pt x="536" y="565"/>
                      </a:lnTo>
                      <a:lnTo>
                        <a:pt x="536" y="569"/>
                      </a:lnTo>
                      <a:lnTo>
                        <a:pt x="537" y="574"/>
                      </a:lnTo>
                      <a:lnTo>
                        <a:pt x="540" y="578"/>
                      </a:lnTo>
                      <a:lnTo>
                        <a:pt x="548" y="576"/>
                      </a:lnTo>
                      <a:lnTo>
                        <a:pt x="555" y="573"/>
                      </a:lnTo>
                      <a:lnTo>
                        <a:pt x="562" y="568"/>
                      </a:lnTo>
                      <a:lnTo>
                        <a:pt x="567" y="564"/>
                      </a:lnTo>
                      <a:lnTo>
                        <a:pt x="554" y="546"/>
                      </a:lnTo>
                      <a:lnTo>
                        <a:pt x="541" y="528"/>
                      </a:lnTo>
                      <a:lnTo>
                        <a:pt x="529" y="510"/>
                      </a:lnTo>
                      <a:lnTo>
                        <a:pt x="519" y="490"/>
                      </a:lnTo>
                      <a:lnTo>
                        <a:pt x="510" y="470"/>
                      </a:lnTo>
                      <a:lnTo>
                        <a:pt x="502" y="450"/>
                      </a:lnTo>
                      <a:lnTo>
                        <a:pt x="495" y="429"/>
                      </a:lnTo>
                      <a:lnTo>
                        <a:pt x="489" y="407"/>
                      </a:lnTo>
                      <a:lnTo>
                        <a:pt x="487" y="400"/>
                      </a:lnTo>
                      <a:lnTo>
                        <a:pt x="483" y="392"/>
                      </a:lnTo>
                      <a:lnTo>
                        <a:pt x="479" y="384"/>
                      </a:lnTo>
                      <a:lnTo>
                        <a:pt x="476" y="375"/>
                      </a:lnTo>
                      <a:lnTo>
                        <a:pt x="471" y="362"/>
                      </a:lnTo>
                      <a:lnTo>
                        <a:pt x="465" y="349"/>
                      </a:lnTo>
                      <a:lnTo>
                        <a:pt x="458" y="337"/>
                      </a:lnTo>
                      <a:lnTo>
                        <a:pt x="451" y="324"/>
                      </a:lnTo>
                      <a:lnTo>
                        <a:pt x="445" y="310"/>
                      </a:lnTo>
                      <a:lnTo>
                        <a:pt x="442" y="298"/>
                      </a:lnTo>
                      <a:lnTo>
                        <a:pt x="440" y="284"/>
                      </a:lnTo>
                      <a:lnTo>
                        <a:pt x="440" y="270"/>
                      </a:lnTo>
                      <a:lnTo>
                        <a:pt x="460" y="255"/>
                      </a:lnTo>
                      <a:lnTo>
                        <a:pt x="467" y="276"/>
                      </a:lnTo>
                      <a:lnTo>
                        <a:pt x="474" y="295"/>
                      </a:lnTo>
                      <a:lnTo>
                        <a:pt x="482" y="316"/>
                      </a:lnTo>
                      <a:lnTo>
                        <a:pt x="490" y="337"/>
                      </a:lnTo>
                      <a:lnTo>
                        <a:pt x="496" y="345"/>
                      </a:lnTo>
                      <a:lnTo>
                        <a:pt x="499" y="354"/>
                      </a:lnTo>
                      <a:lnTo>
                        <a:pt x="502" y="363"/>
                      </a:lnTo>
                      <a:lnTo>
                        <a:pt x="504" y="374"/>
                      </a:lnTo>
                      <a:lnTo>
                        <a:pt x="511" y="395"/>
                      </a:lnTo>
                      <a:lnTo>
                        <a:pt x="519" y="417"/>
                      </a:lnTo>
                      <a:lnTo>
                        <a:pt x="526" y="439"/>
                      </a:lnTo>
                      <a:lnTo>
                        <a:pt x="533" y="461"/>
                      </a:lnTo>
                      <a:lnTo>
                        <a:pt x="541" y="483"/>
                      </a:lnTo>
                      <a:lnTo>
                        <a:pt x="551" y="504"/>
                      </a:lnTo>
                      <a:lnTo>
                        <a:pt x="562" y="525"/>
                      </a:lnTo>
                      <a:lnTo>
                        <a:pt x="575" y="543"/>
                      </a:lnTo>
                      <a:lnTo>
                        <a:pt x="581" y="546"/>
                      </a:lnTo>
                      <a:lnTo>
                        <a:pt x="587" y="548"/>
                      </a:lnTo>
                      <a:lnTo>
                        <a:pt x="593" y="546"/>
                      </a:lnTo>
                      <a:lnTo>
                        <a:pt x="599" y="542"/>
                      </a:lnTo>
                      <a:lnTo>
                        <a:pt x="607" y="534"/>
                      </a:lnTo>
                      <a:lnTo>
                        <a:pt x="603" y="530"/>
                      </a:lnTo>
                      <a:lnTo>
                        <a:pt x="599" y="526"/>
                      </a:lnTo>
                      <a:lnTo>
                        <a:pt x="595" y="522"/>
                      </a:lnTo>
                      <a:lnTo>
                        <a:pt x="589" y="523"/>
                      </a:lnTo>
                      <a:lnTo>
                        <a:pt x="585" y="514"/>
                      </a:lnTo>
                      <a:lnTo>
                        <a:pt x="580" y="505"/>
                      </a:lnTo>
                      <a:lnTo>
                        <a:pt x="574" y="496"/>
                      </a:lnTo>
                      <a:lnTo>
                        <a:pt x="569" y="487"/>
                      </a:lnTo>
                      <a:lnTo>
                        <a:pt x="563" y="477"/>
                      </a:lnTo>
                      <a:lnTo>
                        <a:pt x="557" y="468"/>
                      </a:lnTo>
                      <a:lnTo>
                        <a:pt x="551" y="459"/>
                      </a:lnTo>
                      <a:lnTo>
                        <a:pt x="548" y="450"/>
                      </a:lnTo>
                      <a:lnTo>
                        <a:pt x="546" y="444"/>
                      </a:lnTo>
                      <a:lnTo>
                        <a:pt x="542" y="437"/>
                      </a:lnTo>
                      <a:lnTo>
                        <a:pt x="539" y="431"/>
                      </a:lnTo>
                      <a:lnTo>
                        <a:pt x="535" y="425"/>
                      </a:lnTo>
                      <a:lnTo>
                        <a:pt x="528" y="399"/>
                      </a:lnTo>
                      <a:lnTo>
                        <a:pt x="529" y="399"/>
                      </a:lnTo>
                      <a:lnTo>
                        <a:pt x="521" y="380"/>
                      </a:lnTo>
                      <a:lnTo>
                        <a:pt x="514" y="361"/>
                      </a:lnTo>
                      <a:lnTo>
                        <a:pt x="508" y="342"/>
                      </a:lnTo>
                      <a:lnTo>
                        <a:pt x="502" y="323"/>
                      </a:lnTo>
                      <a:lnTo>
                        <a:pt x="496" y="301"/>
                      </a:lnTo>
                      <a:lnTo>
                        <a:pt x="489" y="283"/>
                      </a:lnTo>
                      <a:lnTo>
                        <a:pt x="485" y="262"/>
                      </a:lnTo>
                      <a:lnTo>
                        <a:pt x="482" y="239"/>
                      </a:lnTo>
                      <a:lnTo>
                        <a:pt x="482" y="225"/>
                      </a:lnTo>
                      <a:lnTo>
                        <a:pt x="485" y="209"/>
                      </a:lnTo>
                      <a:lnTo>
                        <a:pt x="486" y="193"/>
                      </a:lnTo>
                      <a:lnTo>
                        <a:pt x="483" y="177"/>
                      </a:lnTo>
                      <a:lnTo>
                        <a:pt x="485" y="159"/>
                      </a:lnTo>
                      <a:lnTo>
                        <a:pt x="485" y="142"/>
                      </a:lnTo>
                      <a:lnTo>
                        <a:pt x="486" y="126"/>
                      </a:lnTo>
                      <a:lnTo>
                        <a:pt x="490" y="109"/>
                      </a:lnTo>
                      <a:lnTo>
                        <a:pt x="488" y="106"/>
                      </a:lnTo>
                      <a:lnTo>
                        <a:pt x="486" y="105"/>
                      </a:lnTo>
                      <a:lnTo>
                        <a:pt x="482" y="105"/>
                      </a:lnTo>
                      <a:lnTo>
                        <a:pt x="480" y="105"/>
                      </a:lnTo>
                      <a:lnTo>
                        <a:pt x="472" y="130"/>
                      </a:lnTo>
                      <a:lnTo>
                        <a:pt x="468" y="157"/>
                      </a:lnTo>
                      <a:lnTo>
                        <a:pt x="466" y="182"/>
                      </a:lnTo>
                      <a:lnTo>
                        <a:pt x="464" y="209"/>
                      </a:lnTo>
                      <a:lnTo>
                        <a:pt x="457" y="217"/>
                      </a:lnTo>
                      <a:lnTo>
                        <a:pt x="456" y="227"/>
                      </a:lnTo>
                      <a:lnTo>
                        <a:pt x="453" y="238"/>
                      </a:lnTo>
                      <a:lnTo>
                        <a:pt x="447" y="245"/>
                      </a:lnTo>
                      <a:lnTo>
                        <a:pt x="443" y="224"/>
                      </a:lnTo>
                      <a:lnTo>
                        <a:pt x="444" y="201"/>
                      </a:lnTo>
                      <a:lnTo>
                        <a:pt x="445" y="179"/>
                      </a:lnTo>
                      <a:lnTo>
                        <a:pt x="445" y="158"/>
                      </a:lnTo>
                      <a:lnTo>
                        <a:pt x="445" y="145"/>
                      </a:lnTo>
                      <a:lnTo>
                        <a:pt x="449" y="134"/>
                      </a:lnTo>
                      <a:lnTo>
                        <a:pt x="450" y="122"/>
                      </a:lnTo>
                      <a:lnTo>
                        <a:pt x="447" y="111"/>
                      </a:lnTo>
                      <a:lnTo>
                        <a:pt x="437" y="117"/>
                      </a:lnTo>
                      <a:lnTo>
                        <a:pt x="436" y="126"/>
                      </a:lnTo>
                      <a:lnTo>
                        <a:pt x="436" y="136"/>
                      </a:lnTo>
                      <a:lnTo>
                        <a:pt x="433" y="147"/>
                      </a:lnTo>
                      <a:lnTo>
                        <a:pt x="427" y="164"/>
                      </a:lnTo>
                      <a:lnTo>
                        <a:pt x="425" y="182"/>
                      </a:lnTo>
                      <a:lnTo>
                        <a:pt x="422" y="201"/>
                      </a:lnTo>
                      <a:lnTo>
                        <a:pt x="418" y="219"/>
                      </a:lnTo>
                      <a:lnTo>
                        <a:pt x="415" y="224"/>
                      </a:lnTo>
                      <a:lnTo>
                        <a:pt x="413" y="231"/>
                      </a:lnTo>
                      <a:lnTo>
                        <a:pt x="410" y="236"/>
                      </a:lnTo>
                      <a:lnTo>
                        <a:pt x="407" y="242"/>
                      </a:lnTo>
                      <a:lnTo>
                        <a:pt x="400" y="230"/>
                      </a:lnTo>
                      <a:lnTo>
                        <a:pt x="400" y="205"/>
                      </a:lnTo>
                      <a:lnTo>
                        <a:pt x="400" y="181"/>
                      </a:lnTo>
                      <a:lnTo>
                        <a:pt x="400" y="155"/>
                      </a:lnTo>
                      <a:lnTo>
                        <a:pt x="404" y="129"/>
                      </a:lnTo>
                      <a:lnTo>
                        <a:pt x="400" y="122"/>
                      </a:lnTo>
                      <a:lnTo>
                        <a:pt x="400" y="115"/>
                      </a:lnTo>
                      <a:lnTo>
                        <a:pt x="399" y="109"/>
                      </a:lnTo>
                      <a:lnTo>
                        <a:pt x="395" y="105"/>
                      </a:lnTo>
                      <a:lnTo>
                        <a:pt x="390" y="125"/>
                      </a:lnTo>
                      <a:lnTo>
                        <a:pt x="389" y="145"/>
                      </a:lnTo>
                      <a:lnTo>
                        <a:pt x="387" y="166"/>
                      </a:lnTo>
                      <a:lnTo>
                        <a:pt x="379" y="185"/>
                      </a:lnTo>
                      <a:lnTo>
                        <a:pt x="376" y="200"/>
                      </a:lnTo>
                      <a:lnTo>
                        <a:pt x="373" y="213"/>
                      </a:lnTo>
                      <a:lnTo>
                        <a:pt x="369" y="226"/>
                      </a:lnTo>
                      <a:lnTo>
                        <a:pt x="364" y="239"/>
                      </a:lnTo>
                      <a:lnTo>
                        <a:pt x="362" y="239"/>
                      </a:lnTo>
                      <a:lnTo>
                        <a:pt x="361" y="236"/>
                      </a:lnTo>
                      <a:lnTo>
                        <a:pt x="360" y="235"/>
                      </a:lnTo>
                      <a:lnTo>
                        <a:pt x="358" y="235"/>
                      </a:lnTo>
                      <a:lnTo>
                        <a:pt x="356" y="203"/>
                      </a:lnTo>
                      <a:lnTo>
                        <a:pt x="356" y="171"/>
                      </a:lnTo>
                      <a:lnTo>
                        <a:pt x="354" y="137"/>
                      </a:lnTo>
                      <a:lnTo>
                        <a:pt x="352" y="105"/>
                      </a:lnTo>
                      <a:lnTo>
                        <a:pt x="349" y="105"/>
                      </a:lnTo>
                      <a:lnTo>
                        <a:pt x="346" y="107"/>
                      </a:lnTo>
                      <a:lnTo>
                        <a:pt x="345" y="110"/>
                      </a:lnTo>
                      <a:lnTo>
                        <a:pt x="345" y="113"/>
                      </a:lnTo>
                      <a:lnTo>
                        <a:pt x="342" y="147"/>
                      </a:lnTo>
                      <a:lnTo>
                        <a:pt x="337" y="178"/>
                      </a:lnTo>
                      <a:lnTo>
                        <a:pt x="330" y="208"/>
                      </a:lnTo>
                      <a:lnTo>
                        <a:pt x="319" y="238"/>
                      </a:lnTo>
                      <a:lnTo>
                        <a:pt x="311" y="227"/>
                      </a:lnTo>
                      <a:lnTo>
                        <a:pt x="309" y="211"/>
                      </a:lnTo>
                      <a:lnTo>
                        <a:pt x="309" y="194"/>
                      </a:lnTo>
                      <a:lnTo>
                        <a:pt x="309" y="180"/>
                      </a:lnTo>
                      <a:lnTo>
                        <a:pt x="311" y="173"/>
                      </a:lnTo>
                      <a:lnTo>
                        <a:pt x="311" y="165"/>
                      </a:lnTo>
                      <a:lnTo>
                        <a:pt x="309" y="158"/>
                      </a:lnTo>
                      <a:lnTo>
                        <a:pt x="307" y="151"/>
                      </a:lnTo>
                      <a:lnTo>
                        <a:pt x="307" y="140"/>
                      </a:lnTo>
                      <a:lnTo>
                        <a:pt x="308" y="128"/>
                      </a:lnTo>
                      <a:lnTo>
                        <a:pt x="308" y="118"/>
                      </a:lnTo>
                      <a:lnTo>
                        <a:pt x="303" y="107"/>
                      </a:lnTo>
                      <a:lnTo>
                        <a:pt x="298" y="114"/>
                      </a:lnTo>
                      <a:lnTo>
                        <a:pt x="297" y="122"/>
                      </a:lnTo>
                      <a:lnTo>
                        <a:pt x="296" y="130"/>
                      </a:lnTo>
                      <a:lnTo>
                        <a:pt x="295" y="137"/>
                      </a:lnTo>
                      <a:lnTo>
                        <a:pt x="293" y="157"/>
                      </a:lnTo>
                      <a:lnTo>
                        <a:pt x="291" y="175"/>
                      </a:lnTo>
                      <a:lnTo>
                        <a:pt x="288" y="195"/>
                      </a:lnTo>
                      <a:lnTo>
                        <a:pt x="281" y="213"/>
                      </a:lnTo>
                      <a:lnTo>
                        <a:pt x="280" y="220"/>
                      </a:lnTo>
                      <a:lnTo>
                        <a:pt x="278" y="228"/>
                      </a:lnTo>
                      <a:lnTo>
                        <a:pt x="274" y="235"/>
                      </a:lnTo>
                      <a:lnTo>
                        <a:pt x="268" y="238"/>
                      </a:lnTo>
                      <a:lnTo>
                        <a:pt x="265" y="205"/>
                      </a:lnTo>
                      <a:lnTo>
                        <a:pt x="263" y="174"/>
                      </a:lnTo>
                      <a:lnTo>
                        <a:pt x="261" y="142"/>
                      </a:lnTo>
                      <a:lnTo>
                        <a:pt x="259" y="109"/>
                      </a:lnTo>
                      <a:lnTo>
                        <a:pt x="253" y="109"/>
                      </a:lnTo>
                      <a:lnTo>
                        <a:pt x="252" y="143"/>
                      </a:lnTo>
                      <a:lnTo>
                        <a:pt x="246" y="178"/>
                      </a:lnTo>
                      <a:lnTo>
                        <a:pt x="237" y="210"/>
                      </a:lnTo>
                      <a:lnTo>
                        <a:pt x="227" y="242"/>
                      </a:lnTo>
                      <a:lnTo>
                        <a:pt x="222" y="242"/>
                      </a:lnTo>
                      <a:lnTo>
                        <a:pt x="221" y="225"/>
                      </a:lnTo>
                      <a:lnTo>
                        <a:pt x="221" y="209"/>
                      </a:lnTo>
                      <a:lnTo>
                        <a:pt x="220" y="191"/>
                      </a:lnTo>
                      <a:lnTo>
                        <a:pt x="215" y="175"/>
                      </a:lnTo>
                      <a:lnTo>
                        <a:pt x="217" y="158"/>
                      </a:lnTo>
                      <a:lnTo>
                        <a:pt x="219" y="143"/>
                      </a:lnTo>
                      <a:lnTo>
                        <a:pt x="217" y="128"/>
                      </a:lnTo>
                      <a:lnTo>
                        <a:pt x="219" y="112"/>
                      </a:lnTo>
                      <a:lnTo>
                        <a:pt x="216" y="110"/>
                      </a:lnTo>
                      <a:lnTo>
                        <a:pt x="213" y="107"/>
                      </a:lnTo>
                      <a:lnTo>
                        <a:pt x="209" y="107"/>
                      </a:lnTo>
                      <a:lnTo>
                        <a:pt x="206" y="107"/>
                      </a:lnTo>
                      <a:lnTo>
                        <a:pt x="201" y="136"/>
                      </a:lnTo>
                      <a:lnTo>
                        <a:pt x="200" y="165"/>
                      </a:lnTo>
                      <a:lnTo>
                        <a:pt x="197" y="193"/>
                      </a:lnTo>
                      <a:lnTo>
                        <a:pt x="190" y="220"/>
                      </a:lnTo>
                      <a:lnTo>
                        <a:pt x="192" y="226"/>
                      </a:lnTo>
                      <a:lnTo>
                        <a:pt x="190" y="231"/>
                      </a:lnTo>
                      <a:lnTo>
                        <a:pt x="186" y="236"/>
                      </a:lnTo>
                      <a:lnTo>
                        <a:pt x="187" y="242"/>
                      </a:lnTo>
                      <a:lnTo>
                        <a:pt x="179" y="241"/>
                      </a:lnTo>
                      <a:lnTo>
                        <a:pt x="179" y="215"/>
                      </a:lnTo>
                      <a:lnTo>
                        <a:pt x="174" y="189"/>
                      </a:lnTo>
                      <a:lnTo>
                        <a:pt x="170" y="164"/>
                      </a:lnTo>
                      <a:lnTo>
                        <a:pt x="175" y="136"/>
                      </a:lnTo>
                      <a:lnTo>
                        <a:pt x="174" y="128"/>
                      </a:lnTo>
                      <a:lnTo>
                        <a:pt x="172" y="119"/>
                      </a:lnTo>
                      <a:lnTo>
                        <a:pt x="170" y="111"/>
                      </a:lnTo>
                      <a:lnTo>
                        <a:pt x="164" y="105"/>
                      </a:lnTo>
                      <a:lnTo>
                        <a:pt x="160" y="109"/>
                      </a:lnTo>
                      <a:lnTo>
                        <a:pt x="157" y="141"/>
                      </a:lnTo>
                      <a:lnTo>
                        <a:pt x="154" y="172"/>
                      </a:lnTo>
                      <a:lnTo>
                        <a:pt x="147" y="203"/>
                      </a:lnTo>
                      <a:lnTo>
                        <a:pt x="134" y="232"/>
                      </a:lnTo>
                      <a:lnTo>
                        <a:pt x="129" y="232"/>
                      </a:lnTo>
                      <a:lnTo>
                        <a:pt x="126" y="206"/>
                      </a:lnTo>
                      <a:lnTo>
                        <a:pt x="124" y="181"/>
                      </a:lnTo>
                      <a:lnTo>
                        <a:pt x="123" y="156"/>
                      </a:lnTo>
                      <a:lnTo>
                        <a:pt x="126" y="133"/>
                      </a:lnTo>
                      <a:lnTo>
                        <a:pt x="125" y="121"/>
                      </a:lnTo>
                      <a:lnTo>
                        <a:pt x="125" y="110"/>
                      </a:lnTo>
                      <a:lnTo>
                        <a:pt x="125" y="98"/>
                      </a:lnTo>
                      <a:lnTo>
                        <a:pt x="122" y="88"/>
                      </a:lnTo>
                      <a:lnTo>
                        <a:pt x="116" y="94"/>
                      </a:lnTo>
                      <a:lnTo>
                        <a:pt x="115" y="102"/>
                      </a:lnTo>
                      <a:lnTo>
                        <a:pt x="115" y="111"/>
                      </a:lnTo>
                      <a:lnTo>
                        <a:pt x="109" y="117"/>
                      </a:lnTo>
                      <a:lnTo>
                        <a:pt x="106" y="142"/>
                      </a:lnTo>
                      <a:lnTo>
                        <a:pt x="102" y="167"/>
                      </a:lnTo>
                      <a:lnTo>
                        <a:pt x="95" y="191"/>
                      </a:lnTo>
                      <a:lnTo>
                        <a:pt x="86" y="213"/>
                      </a:lnTo>
                      <a:lnTo>
                        <a:pt x="80" y="203"/>
                      </a:lnTo>
                      <a:lnTo>
                        <a:pt x="79" y="189"/>
                      </a:lnTo>
                      <a:lnTo>
                        <a:pt x="79" y="173"/>
                      </a:lnTo>
                      <a:lnTo>
                        <a:pt x="76" y="158"/>
                      </a:lnTo>
                      <a:lnTo>
                        <a:pt x="73" y="142"/>
                      </a:lnTo>
                      <a:lnTo>
                        <a:pt x="76" y="126"/>
                      </a:lnTo>
                      <a:lnTo>
                        <a:pt x="77" y="111"/>
                      </a:lnTo>
                      <a:lnTo>
                        <a:pt x="78" y="95"/>
                      </a:lnTo>
                      <a:lnTo>
                        <a:pt x="79" y="90"/>
                      </a:lnTo>
                      <a:lnTo>
                        <a:pt x="80" y="84"/>
                      </a:lnTo>
                      <a:lnTo>
                        <a:pt x="81" y="80"/>
                      </a:lnTo>
                      <a:lnTo>
                        <a:pt x="79" y="75"/>
                      </a:lnTo>
                      <a:lnTo>
                        <a:pt x="70" y="82"/>
                      </a:lnTo>
                      <a:lnTo>
                        <a:pt x="68" y="94"/>
                      </a:lnTo>
                      <a:lnTo>
                        <a:pt x="67" y="105"/>
                      </a:lnTo>
                      <a:lnTo>
                        <a:pt x="62" y="117"/>
                      </a:lnTo>
                      <a:lnTo>
                        <a:pt x="58" y="127"/>
                      </a:lnTo>
                      <a:lnTo>
                        <a:pt x="56" y="137"/>
                      </a:lnTo>
                      <a:lnTo>
                        <a:pt x="55" y="149"/>
                      </a:lnTo>
                      <a:lnTo>
                        <a:pt x="53" y="159"/>
                      </a:lnTo>
                      <a:lnTo>
                        <a:pt x="49" y="166"/>
                      </a:lnTo>
                      <a:lnTo>
                        <a:pt x="48" y="172"/>
                      </a:lnTo>
                      <a:lnTo>
                        <a:pt x="47" y="179"/>
                      </a:lnTo>
                      <a:lnTo>
                        <a:pt x="43" y="185"/>
                      </a:lnTo>
                      <a:lnTo>
                        <a:pt x="35" y="167"/>
                      </a:lnTo>
                      <a:lnTo>
                        <a:pt x="37" y="147"/>
                      </a:lnTo>
                      <a:lnTo>
                        <a:pt x="38" y="125"/>
                      </a:lnTo>
                      <a:lnTo>
                        <a:pt x="35" y="105"/>
                      </a:lnTo>
                      <a:lnTo>
                        <a:pt x="39" y="90"/>
                      </a:lnTo>
                      <a:lnTo>
                        <a:pt x="38" y="75"/>
                      </a:lnTo>
                      <a:lnTo>
                        <a:pt x="38" y="61"/>
                      </a:lnTo>
                      <a:lnTo>
                        <a:pt x="42" y="46"/>
                      </a:lnTo>
                      <a:lnTo>
                        <a:pt x="41" y="44"/>
                      </a:lnTo>
                      <a:lnTo>
                        <a:pt x="39" y="42"/>
                      </a:lnTo>
                      <a:lnTo>
                        <a:pt x="37" y="42"/>
                      </a:lnTo>
                      <a:lnTo>
                        <a:pt x="33" y="43"/>
                      </a:lnTo>
                      <a:lnTo>
                        <a:pt x="27" y="58"/>
                      </a:lnTo>
                      <a:lnTo>
                        <a:pt x="23" y="73"/>
                      </a:lnTo>
                      <a:lnTo>
                        <a:pt x="18" y="89"/>
                      </a:lnTo>
                      <a:lnTo>
                        <a:pt x="17" y="107"/>
                      </a:lnTo>
                      <a:lnTo>
                        <a:pt x="15" y="120"/>
                      </a:lnTo>
                      <a:lnTo>
                        <a:pt x="11" y="133"/>
                      </a:lnTo>
                      <a:lnTo>
                        <a:pt x="9" y="147"/>
                      </a:lnTo>
                      <a:lnTo>
                        <a:pt x="8" y="159"/>
                      </a:lnTo>
                      <a:lnTo>
                        <a:pt x="0" y="148"/>
                      </a:lnTo>
                      <a:lnTo>
                        <a:pt x="0" y="135"/>
                      </a:lnTo>
                      <a:lnTo>
                        <a:pt x="2" y="120"/>
                      </a:lnTo>
                      <a:lnTo>
                        <a:pt x="2" y="107"/>
                      </a:lnTo>
                      <a:lnTo>
                        <a:pt x="3" y="97"/>
                      </a:lnTo>
                      <a:lnTo>
                        <a:pt x="7" y="85"/>
                      </a:lnTo>
                      <a:lnTo>
                        <a:pt x="9" y="74"/>
                      </a:lnTo>
                      <a:lnTo>
                        <a:pt x="7" y="62"/>
                      </a:lnTo>
                      <a:lnTo>
                        <a:pt x="10" y="59"/>
                      </a:lnTo>
                      <a:lnTo>
                        <a:pt x="11" y="52"/>
                      </a:lnTo>
                      <a:lnTo>
                        <a:pt x="12" y="46"/>
                      </a:lnTo>
                      <a:lnTo>
                        <a:pt x="14" y="39"/>
                      </a:lnTo>
                      <a:lnTo>
                        <a:pt x="26" y="29"/>
                      </a:lnTo>
                      <a:lnTo>
                        <a:pt x="40" y="21"/>
                      </a:lnTo>
                      <a:lnTo>
                        <a:pt x="56" y="16"/>
                      </a:lnTo>
                      <a:lnTo>
                        <a:pt x="72" y="13"/>
                      </a:lnTo>
                      <a:lnTo>
                        <a:pt x="88" y="11"/>
                      </a:lnTo>
                      <a:lnTo>
                        <a:pt x="105" y="11"/>
                      </a:lnTo>
                      <a:lnTo>
                        <a:pt x="122" y="11"/>
                      </a:lnTo>
                      <a:lnTo>
                        <a:pt x="138" y="12"/>
                      </a:lnTo>
                      <a:lnTo>
                        <a:pt x="153" y="15"/>
                      </a:lnTo>
                      <a:lnTo>
                        <a:pt x="169" y="19"/>
                      </a:lnTo>
                      <a:lnTo>
                        <a:pt x="184" y="22"/>
                      </a:lnTo>
                      <a:lnTo>
                        <a:pt x="200" y="24"/>
                      </a:lnTo>
                      <a:lnTo>
                        <a:pt x="216" y="27"/>
                      </a:lnTo>
                      <a:lnTo>
                        <a:pt x="231" y="29"/>
                      </a:lnTo>
                      <a:lnTo>
                        <a:pt x="247" y="30"/>
                      </a:lnTo>
                      <a:lnTo>
                        <a:pt x="263" y="32"/>
                      </a:lnTo>
                      <a:lnTo>
                        <a:pt x="280" y="34"/>
                      </a:lnTo>
                      <a:lnTo>
                        <a:pt x="295" y="35"/>
                      </a:lnTo>
                      <a:lnTo>
                        <a:pt x="311" y="37"/>
                      </a:lnTo>
                      <a:lnTo>
                        <a:pt x="327" y="38"/>
                      </a:lnTo>
                      <a:lnTo>
                        <a:pt x="342" y="39"/>
                      </a:lnTo>
                      <a:lnTo>
                        <a:pt x="357" y="42"/>
                      </a:lnTo>
                      <a:lnTo>
                        <a:pt x="373" y="44"/>
                      </a:lnTo>
                      <a:lnTo>
                        <a:pt x="388" y="46"/>
                      </a:lnTo>
                      <a:lnTo>
                        <a:pt x="392" y="44"/>
                      </a:lnTo>
                      <a:lnTo>
                        <a:pt x="398" y="44"/>
                      </a:lnTo>
                      <a:lnTo>
                        <a:pt x="404" y="44"/>
                      </a:lnTo>
                      <a:lnTo>
                        <a:pt x="411" y="43"/>
                      </a:lnTo>
                      <a:lnTo>
                        <a:pt x="427" y="42"/>
                      </a:lnTo>
                      <a:lnTo>
                        <a:pt x="443" y="41"/>
                      </a:lnTo>
                      <a:lnTo>
                        <a:pt x="459" y="39"/>
                      </a:lnTo>
                      <a:lnTo>
                        <a:pt x="475" y="38"/>
                      </a:lnTo>
                      <a:lnTo>
                        <a:pt x="491" y="37"/>
                      </a:lnTo>
                      <a:lnTo>
                        <a:pt x="509" y="35"/>
                      </a:lnTo>
                      <a:lnTo>
                        <a:pt x="525" y="32"/>
                      </a:lnTo>
                      <a:lnTo>
                        <a:pt x="541" y="30"/>
                      </a:lnTo>
                      <a:lnTo>
                        <a:pt x="558" y="29"/>
                      </a:lnTo>
                      <a:lnTo>
                        <a:pt x="574" y="27"/>
                      </a:lnTo>
                      <a:lnTo>
                        <a:pt x="590" y="24"/>
                      </a:lnTo>
                      <a:lnTo>
                        <a:pt x="608" y="21"/>
                      </a:lnTo>
                      <a:lnTo>
                        <a:pt x="624" y="19"/>
                      </a:lnTo>
                      <a:lnTo>
                        <a:pt x="640" y="16"/>
                      </a:lnTo>
                      <a:lnTo>
                        <a:pt x="657" y="14"/>
                      </a:lnTo>
                      <a:lnTo>
                        <a:pt x="673" y="12"/>
                      </a:lnTo>
                      <a:lnTo>
                        <a:pt x="692" y="11"/>
                      </a:lnTo>
                      <a:lnTo>
                        <a:pt x="708" y="9"/>
                      </a:lnTo>
                      <a:lnTo>
                        <a:pt x="724" y="8"/>
                      </a:lnTo>
                      <a:lnTo>
                        <a:pt x="739" y="6"/>
                      </a:lnTo>
                      <a:lnTo>
                        <a:pt x="754" y="5"/>
                      </a:lnTo>
                      <a:lnTo>
                        <a:pt x="770" y="2"/>
                      </a:lnTo>
                      <a:lnTo>
                        <a:pt x="786" y="1"/>
                      </a:lnTo>
                      <a:lnTo>
                        <a:pt x="805" y="0"/>
                      </a:lnTo>
                      <a:lnTo>
                        <a:pt x="810" y="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CO"/>
                </a:p>
              </p:txBody>
            </p:sp>
            <p:sp>
              <p:nvSpPr>
                <p:cNvPr id="20" name="Freeform 7"/>
                <p:cNvSpPr>
                  <a:spLocks/>
                </p:cNvSpPr>
                <p:nvPr/>
              </p:nvSpPr>
              <p:spPr bwMode="auto">
                <a:xfrm>
                  <a:off x="763" y="1035"/>
                  <a:ext cx="8" cy="26"/>
                </a:xfrm>
                <a:custGeom>
                  <a:avLst/>
                  <a:gdLst>
                    <a:gd name="T0" fmla="*/ 1 w 16"/>
                    <a:gd name="T1" fmla="*/ 4 h 52"/>
                    <a:gd name="T2" fmla="*/ 1 w 16"/>
                    <a:gd name="T3" fmla="*/ 3 h 52"/>
                    <a:gd name="T4" fmla="*/ 1 w 16"/>
                    <a:gd name="T5" fmla="*/ 3 h 52"/>
                    <a:gd name="T6" fmla="*/ 1 w 16"/>
                    <a:gd name="T7" fmla="*/ 3 h 52"/>
                    <a:gd name="T8" fmla="*/ 0 w 16"/>
                    <a:gd name="T9" fmla="*/ 2 h 52"/>
                    <a:gd name="T10" fmla="*/ 1 w 16"/>
                    <a:gd name="T11" fmla="*/ 2 h 52"/>
                    <a:gd name="T12" fmla="*/ 1 w 16"/>
                    <a:gd name="T13" fmla="*/ 1 h 52"/>
                    <a:gd name="T14" fmla="*/ 1 w 16"/>
                    <a:gd name="T15" fmla="*/ 1 h 52"/>
                    <a:gd name="T16" fmla="*/ 1 w 16"/>
                    <a:gd name="T17" fmla="*/ 0 h 52"/>
                    <a:gd name="T18" fmla="*/ 1 w 16"/>
                    <a:gd name="T19" fmla="*/ 1 h 52"/>
                    <a:gd name="T20" fmla="*/ 1 w 16"/>
                    <a:gd name="T21" fmla="*/ 2 h 52"/>
                    <a:gd name="T22" fmla="*/ 1 w 16"/>
                    <a:gd name="T23" fmla="*/ 3 h 52"/>
                    <a:gd name="T24" fmla="*/ 1 w 16"/>
                    <a:gd name="T25" fmla="*/ 4 h 5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6"/>
                    <a:gd name="T40" fmla="*/ 0 h 52"/>
                    <a:gd name="T41" fmla="*/ 16 w 16"/>
                    <a:gd name="T42" fmla="*/ 52 h 52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6" h="52">
                      <a:moveTo>
                        <a:pt x="4" y="52"/>
                      </a:moveTo>
                      <a:lnTo>
                        <a:pt x="4" y="46"/>
                      </a:lnTo>
                      <a:lnTo>
                        <a:pt x="4" y="42"/>
                      </a:lnTo>
                      <a:lnTo>
                        <a:pt x="2" y="37"/>
                      </a:lnTo>
                      <a:lnTo>
                        <a:pt x="0" y="32"/>
                      </a:lnTo>
                      <a:lnTo>
                        <a:pt x="3" y="24"/>
                      </a:lnTo>
                      <a:lnTo>
                        <a:pt x="7" y="16"/>
                      </a:lnTo>
                      <a:lnTo>
                        <a:pt x="10" y="8"/>
                      </a:lnTo>
                      <a:lnTo>
                        <a:pt x="16" y="0"/>
                      </a:lnTo>
                      <a:lnTo>
                        <a:pt x="12" y="12"/>
                      </a:lnTo>
                      <a:lnTo>
                        <a:pt x="10" y="24"/>
                      </a:lnTo>
                      <a:lnTo>
                        <a:pt x="7" y="38"/>
                      </a:lnTo>
                      <a:lnTo>
                        <a:pt x="4" y="52"/>
                      </a:lnTo>
                      <a:close/>
                    </a:path>
                  </a:pathLst>
                </a:custGeom>
                <a:solidFill>
                  <a:srgbClr val="D6B7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CO"/>
                </a:p>
              </p:txBody>
            </p:sp>
            <p:sp>
              <p:nvSpPr>
                <p:cNvPr id="21" name="Freeform 8"/>
                <p:cNvSpPr>
                  <a:spLocks/>
                </p:cNvSpPr>
                <p:nvPr/>
              </p:nvSpPr>
              <p:spPr bwMode="auto">
                <a:xfrm>
                  <a:off x="1048" y="1048"/>
                  <a:ext cx="68" cy="209"/>
                </a:xfrm>
                <a:custGeom>
                  <a:avLst/>
                  <a:gdLst>
                    <a:gd name="T0" fmla="*/ 2 w 135"/>
                    <a:gd name="T1" fmla="*/ 2 h 418"/>
                    <a:gd name="T2" fmla="*/ 2 w 135"/>
                    <a:gd name="T3" fmla="*/ 3 h 418"/>
                    <a:gd name="T4" fmla="*/ 2 w 135"/>
                    <a:gd name="T5" fmla="*/ 4 h 418"/>
                    <a:gd name="T6" fmla="*/ 2 w 135"/>
                    <a:gd name="T7" fmla="*/ 5 h 418"/>
                    <a:gd name="T8" fmla="*/ 2 w 135"/>
                    <a:gd name="T9" fmla="*/ 5 h 418"/>
                    <a:gd name="T10" fmla="*/ 2 w 135"/>
                    <a:gd name="T11" fmla="*/ 7 h 418"/>
                    <a:gd name="T12" fmla="*/ 2 w 135"/>
                    <a:gd name="T13" fmla="*/ 8 h 418"/>
                    <a:gd name="T14" fmla="*/ 2 w 135"/>
                    <a:gd name="T15" fmla="*/ 9 h 418"/>
                    <a:gd name="T16" fmla="*/ 2 w 135"/>
                    <a:gd name="T17" fmla="*/ 11 h 418"/>
                    <a:gd name="T18" fmla="*/ 2 w 135"/>
                    <a:gd name="T19" fmla="*/ 10 h 418"/>
                    <a:gd name="T20" fmla="*/ 3 w 135"/>
                    <a:gd name="T21" fmla="*/ 12 h 418"/>
                    <a:gd name="T22" fmla="*/ 3 w 135"/>
                    <a:gd name="T23" fmla="*/ 13 h 418"/>
                    <a:gd name="T24" fmla="*/ 4 w 135"/>
                    <a:gd name="T25" fmla="*/ 15 h 418"/>
                    <a:gd name="T26" fmla="*/ 4 w 135"/>
                    <a:gd name="T27" fmla="*/ 16 h 418"/>
                    <a:gd name="T28" fmla="*/ 4 w 135"/>
                    <a:gd name="T29" fmla="*/ 17 h 418"/>
                    <a:gd name="T30" fmla="*/ 5 w 135"/>
                    <a:gd name="T31" fmla="*/ 18 h 418"/>
                    <a:gd name="T32" fmla="*/ 5 w 135"/>
                    <a:gd name="T33" fmla="*/ 19 h 418"/>
                    <a:gd name="T34" fmla="*/ 6 w 135"/>
                    <a:gd name="T35" fmla="*/ 20 h 418"/>
                    <a:gd name="T36" fmla="*/ 6 w 135"/>
                    <a:gd name="T37" fmla="*/ 21 h 418"/>
                    <a:gd name="T38" fmla="*/ 7 w 135"/>
                    <a:gd name="T39" fmla="*/ 23 h 418"/>
                    <a:gd name="T40" fmla="*/ 7 w 135"/>
                    <a:gd name="T41" fmla="*/ 24 h 418"/>
                    <a:gd name="T42" fmla="*/ 8 w 135"/>
                    <a:gd name="T43" fmla="*/ 25 h 418"/>
                    <a:gd name="T44" fmla="*/ 8 w 135"/>
                    <a:gd name="T45" fmla="*/ 24 h 418"/>
                    <a:gd name="T46" fmla="*/ 8 w 135"/>
                    <a:gd name="T47" fmla="*/ 25 h 418"/>
                    <a:gd name="T48" fmla="*/ 9 w 135"/>
                    <a:gd name="T49" fmla="*/ 25 h 418"/>
                    <a:gd name="T50" fmla="*/ 9 w 135"/>
                    <a:gd name="T51" fmla="*/ 25 h 418"/>
                    <a:gd name="T52" fmla="*/ 7 w 135"/>
                    <a:gd name="T53" fmla="*/ 27 h 418"/>
                    <a:gd name="T54" fmla="*/ 6 w 135"/>
                    <a:gd name="T55" fmla="*/ 26 h 418"/>
                    <a:gd name="T56" fmla="*/ 6 w 135"/>
                    <a:gd name="T57" fmla="*/ 26 h 418"/>
                    <a:gd name="T58" fmla="*/ 7 w 135"/>
                    <a:gd name="T59" fmla="*/ 25 h 418"/>
                    <a:gd name="T60" fmla="*/ 6 w 135"/>
                    <a:gd name="T61" fmla="*/ 25 h 418"/>
                    <a:gd name="T62" fmla="*/ 6 w 135"/>
                    <a:gd name="T63" fmla="*/ 24 h 418"/>
                    <a:gd name="T64" fmla="*/ 5 w 135"/>
                    <a:gd name="T65" fmla="*/ 23 h 418"/>
                    <a:gd name="T66" fmla="*/ 5 w 135"/>
                    <a:gd name="T67" fmla="*/ 22 h 418"/>
                    <a:gd name="T68" fmla="*/ 4 w 135"/>
                    <a:gd name="T69" fmla="*/ 20 h 418"/>
                    <a:gd name="T70" fmla="*/ 4 w 135"/>
                    <a:gd name="T71" fmla="*/ 19 h 418"/>
                    <a:gd name="T72" fmla="*/ 3 w 135"/>
                    <a:gd name="T73" fmla="*/ 18 h 418"/>
                    <a:gd name="T74" fmla="*/ 3 w 135"/>
                    <a:gd name="T75" fmla="*/ 17 h 418"/>
                    <a:gd name="T76" fmla="*/ 2 w 135"/>
                    <a:gd name="T77" fmla="*/ 15 h 418"/>
                    <a:gd name="T78" fmla="*/ 2 w 135"/>
                    <a:gd name="T79" fmla="*/ 15 h 418"/>
                    <a:gd name="T80" fmla="*/ 2 w 135"/>
                    <a:gd name="T81" fmla="*/ 14 h 418"/>
                    <a:gd name="T82" fmla="*/ 2 w 135"/>
                    <a:gd name="T83" fmla="*/ 13 h 418"/>
                    <a:gd name="T84" fmla="*/ 2 w 135"/>
                    <a:gd name="T85" fmla="*/ 13 h 418"/>
                    <a:gd name="T86" fmla="*/ 1 w 135"/>
                    <a:gd name="T87" fmla="*/ 12 h 418"/>
                    <a:gd name="T88" fmla="*/ 1 w 135"/>
                    <a:gd name="T89" fmla="*/ 10 h 418"/>
                    <a:gd name="T90" fmla="*/ 1 w 135"/>
                    <a:gd name="T91" fmla="*/ 9 h 418"/>
                    <a:gd name="T92" fmla="*/ 0 w 135"/>
                    <a:gd name="T93" fmla="*/ 8 h 418"/>
                    <a:gd name="T94" fmla="*/ 1 w 135"/>
                    <a:gd name="T95" fmla="*/ 6 h 418"/>
                    <a:gd name="T96" fmla="*/ 1 w 135"/>
                    <a:gd name="T97" fmla="*/ 5 h 418"/>
                    <a:gd name="T98" fmla="*/ 1 w 135"/>
                    <a:gd name="T99" fmla="*/ 3 h 418"/>
                    <a:gd name="T100" fmla="*/ 2 w 135"/>
                    <a:gd name="T101" fmla="*/ 2 h 418"/>
                    <a:gd name="T102" fmla="*/ 2 w 135"/>
                    <a:gd name="T103" fmla="*/ 2 h 418"/>
                    <a:gd name="T104" fmla="*/ 2 w 135"/>
                    <a:gd name="T105" fmla="*/ 1 h 418"/>
                    <a:gd name="T106" fmla="*/ 2 w 135"/>
                    <a:gd name="T107" fmla="*/ 1 h 418"/>
                    <a:gd name="T108" fmla="*/ 2 w 135"/>
                    <a:gd name="T109" fmla="*/ 0 h 418"/>
                    <a:gd name="T110" fmla="*/ 2 w 135"/>
                    <a:gd name="T111" fmla="*/ 1 h 418"/>
                    <a:gd name="T112" fmla="*/ 2 w 135"/>
                    <a:gd name="T113" fmla="*/ 1 h 418"/>
                    <a:gd name="T114" fmla="*/ 2 w 135"/>
                    <a:gd name="T115" fmla="*/ 2 h 418"/>
                    <a:gd name="T116" fmla="*/ 2 w 135"/>
                    <a:gd name="T117" fmla="*/ 2 h 418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135"/>
                    <a:gd name="T178" fmla="*/ 0 h 418"/>
                    <a:gd name="T179" fmla="*/ 135 w 135"/>
                    <a:gd name="T180" fmla="*/ 418 h 418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135" h="418">
                      <a:moveTo>
                        <a:pt x="27" y="31"/>
                      </a:moveTo>
                      <a:lnTo>
                        <a:pt x="25" y="42"/>
                      </a:lnTo>
                      <a:lnTo>
                        <a:pt x="22" y="54"/>
                      </a:lnTo>
                      <a:lnTo>
                        <a:pt x="21" y="65"/>
                      </a:lnTo>
                      <a:lnTo>
                        <a:pt x="23" y="76"/>
                      </a:lnTo>
                      <a:lnTo>
                        <a:pt x="19" y="98"/>
                      </a:lnTo>
                      <a:lnTo>
                        <a:pt x="21" y="120"/>
                      </a:lnTo>
                      <a:lnTo>
                        <a:pt x="24" y="141"/>
                      </a:lnTo>
                      <a:lnTo>
                        <a:pt x="27" y="161"/>
                      </a:lnTo>
                      <a:lnTo>
                        <a:pt x="31" y="158"/>
                      </a:lnTo>
                      <a:lnTo>
                        <a:pt x="34" y="183"/>
                      </a:lnTo>
                      <a:lnTo>
                        <a:pt x="42" y="206"/>
                      </a:lnTo>
                      <a:lnTo>
                        <a:pt x="51" y="229"/>
                      </a:lnTo>
                      <a:lnTo>
                        <a:pt x="59" y="252"/>
                      </a:lnTo>
                      <a:lnTo>
                        <a:pt x="63" y="268"/>
                      </a:lnTo>
                      <a:lnTo>
                        <a:pt x="69" y="286"/>
                      </a:lnTo>
                      <a:lnTo>
                        <a:pt x="76" y="303"/>
                      </a:lnTo>
                      <a:lnTo>
                        <a:pt x="83" y="320"/>
                      </a:lnTo>
                      <a:lnTo>
                        <a:pt x="91" y="336"/>
                      </a:lnTo>
                      <a:lnTo>
                        <a:pt x="99" y="354"/>
                      </a:lnTo>
                      <a:lnTo>
                        <a:pt x="108" y="370"/>
                      </a:lnTo>
                      <a:lnTo>
                        <a:pt x="116" y="385"/>
                      </a:lnTo>
                      <a:lnTo>
                        <a:pt x="122" y="383"/>
                      </a:lnTo>
                      <a:lnTo>
                        <a:pt x="125" y="386"/>
                      </a:lnTo>
                      <a:lnTo>
                        <a:pt x="129" y="389"/>
                      </a:lnTo>
                      <a:lnTo>
                        <a:pt x="135" y="389"/>
                      </a:lnTo>
                      <a:lnTo>
                        <a:pt x="100" y="418"/>
                      </a:lnTo>
                      <a:lnTo>
                        <a:pt x="95" y="411"/>
                      </a:lnTo>
                      <a:lnTo>
                        <a:pt x="95" y="404"/>
                      </a:lnTo>
                      <a:lnTo>
                        <a:pt x="97" y="398"/>
                      </a:lnTo>
                      <a:lnTo>
                        <a:pt x="92" y="392"/>
                      </a:lnTo>
                      <a:lnTo>
                        <a:pt x="83" y="374"/>
                      </a:lnTo>
                      <a:lnTo>
                        <a:pt x="75" y="356"/>
                      </a:lnTo>
                      <a:lnTo>
                        <a:pt x="68" y="337"/>
                      </a:lnTo>
                      <a:lnTo>
                        <a:pt x="60" y="320"/>
                      </a:lnTo>
                      <a:lnTo>
                        <a:pt x="54" y="300"/>
                      </a:lnTo>
                      <a:lnTo>
                        <a:pt x="47" y="279"/>
                      </a:lnTo>
                      <a:lnTo>
                        <a:pt x="40" y="258"/>
                      </a:lnTo>
                      <a:lnTo>
                        <a:pt x="31" y="237"/>
                      </a:lnTo>
                      <a:lnTo>
                        <a:pt x="32" y="227"/>
                      </a:lnTo>
                      <a:lnTo>
                        <a:pt x="29" y="218"/>
                      </a:lnTo>
                      <a:lnTo>
                        <a:pt x="25" y="208"/>
                      </a:lnTo>
                      <a:lnTo>
                        <a:pt x="25" y="197"/>
                      </a:lnTo>
                      <a:lnTo>
                        <a:pt x="16" y="178"/>
                      </a:lnTo>
                      <a:lnTo>
                        <a:pt x="10" y="158"/>
                      </a:lnTo>
                      <a:lnTo>
                        <a:pt x="6" y="137"/>
                      </a:lnTo>
                      <a:lnTo>
                        <a:pt x="0" y="117"/>
                      </a:lnTo>
                      <a:lnTo>
                        <a:pt x="6" y="94"/>
                      </a:lnTo>
                      <a:lnTo>
                        <a:pt x="9" y="70"/>
                      </a:lnTo>
                      <a:lnTo>
                        <a:pt x="11" y="45"/>
                      </a:lnTo>
                      <a:lnTo>
                        <a:pt x="19" y="23"/>
                      </a:lnTo>
                      <a:lnTo>
                        <a:pt x="17" y="17"/>
                      </a:lnTo>
                      <a:lnTo>
                        <a:pt x="19" y="11"/>
                      </a:lnTo>
                      <a:lnTo>
                        <a:pt x="22" y="5"/>
                      </a:lnTo>
                      <a:lnTo>
                        <a:pt x="24" y="0"/>
                      </a:lnTo>
                      <a:lnTo>
                        <a:pt x="26" y="7"/>
                      </a:lnTo>
                      <a:lnTo>
                        <a:pt x="25" y="15"/>
                      </a:lnTo>
                      <a:lnTo>
                        <a:pt x="24" y="24"/>
                      </a:lnTo>
                      <a:lnTo>
                        <a:pt x="27" y="3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CO"/>
                </a:p>
              </p:txBody>
            </p:sp>
            <p:sp>
              <p:nvSpPr>
                <p:cNvPr id="22" name="Freeform 9"/>
                <p:cNvSpPr>
                  <a:spLocks/>
                </p:cNvSpPr>
                <p:nvPr/>
              </p:nvSpPr>
              <p:spPr bwMode="auto">
                <a:xfrm>
                  <a:off x="1237" y="1051"/>
                  <a:ext cx="44" cy="138"/>
                </a:xfrm>
                <a:custGeom>
                  <a:avLst/>
                  <a:gdLst>
                    <a:gd name="T0" fmla="*/ 0 w 89"/>
                    <a:gd name="T1" fmla="*/ 4 h 277"/>
                    <a:gd name="T2" fmla="*/ 0 w 89"/>
                    <a:gd name="T3" fmla="*/ 4 h 277"/>
                    <a:gd name="T4" fmla="*/ 0 w 89"/>
                    <a:gd name="T5" fmla="*/ 4 h 277"/>
                    <a:gd name="T6" fmla="*/ 1 w 89"/>
                    <a:gd name="T7" fmla="*/ 4 h 277"/>
                    <a:gd name="T8" fmla="*/ 1 w 89"/>
                    <a:gd name="T9" fmla="*/ 4 h 277"/>
                    <a:gd name="T10" fmla="*/ 1 w 89"/>
                    <a:gd name="T11" fmla="*/ 6 h 277"/>
                    <a:gd name="T12" fmla="*/ 1 w 89"/>
                    <a:gd name="T13" fmla="*/ 8 h 277"/>
                    <a:gd name="T14" fmla="*/ 2 w 89"/>
                    <a:gd name="T15" fmla="*/ 9 h 277"/>
                    <a:gd name="T16" fmla="*/ 2 w 89"/>
                    <a:gd name="T17" fmla="*/ 11 h 277"/>
                    <a:gd name="T18" fmla="*/ 2 w 89"/>
                    <a:gd name="T19" fmla="*/ 11 h 277"/>
                    <a:gd name="T20" fmla="*/ 3 w 89"/>
                    <a:gd name="T21" fmla="*/ 12 h 277"/>
                    <a:gd name="T22" fmla="*/ 3 w 89"/>
                    <a:gd name="T23" fmla="*/ 12 h 277"/>
                    <a:gd name="T24" fmla="*/ 3 w 89"/>
                    <a:gd name="T25" fmla="*/ 12 h 277"/>
                    <a:gd name="T26" fmla="*/ 3 w 89"/>
                    <a:gd name="T27" fmla="*/ 13 h 277"/>
                    <a:gd name="T28" fmla="*/ 3 w 89"/>
                    <a:gd name="T29" fmla="*/ 13 h 277"/>
                    <a:gd name="T30" fmla="*/ 3 w 89"/>
                    <a:gd name="T31" fmla="*/ 13 h 277"/>
                    <a:gd name="T32" fmla="*/ 5 w 89"/>
                    <a:gd name="T33" fmla="*/ 17 h 277"/>
                    <a:gd name="T34" fmla="*/ 4 w 89"/>
                    <a:gd name="T35" fmla="*/ 15 h 277"/>
                    <a:gd name="T36" fmla="*/ 3 w 89"/>
                    <a:gd name="T37" fmla="*/ 14 h 277"/>
                    <a:gd name="T38" fmla="*/ 2 w 89"/>
                    <a:gd name="T39" fmla="*/ 12 h 277"/>
                    <a:gd name="T40" fmla="*/ 1 w 89"/>
                    <a:gd name="T41" fmla="*/ 11 h 277"/>
                    <a:gd name="T42" fmla="*/ 1 w 89"/>
                    <a:gd name="T43" fmla="*/ 9 h 277"/>
                    <a:gd name="T44" fmla="*/ 0 w 89"/>
                    <a:gd name="T45" fmla="*/ 7 h 277"/>
                    <a:gd name="T46" fmla="*/ 0 w 89"/>
                    <a:gd name="T47" fmla="*/ 5 h 277"/>
                    <a:gd name="T48" fmla="*/ 0 w 89"/>
                    <a:gd name="T49" fmla="*/ 4 h 277"/>
                    <a:gd name="T50" fmla="*/ 0 w 89"/>
                    <a:gd name="T51" fmla="*/ 0 h 277"/>
                    <a:gd name="T52" fmla="*/ 0 w 89"/>
                    <a:gd name="T53" fmla="*/ 0 h 277"/>
                    <a:gd name="T54" fmla="*/ 0 w 89"/>
                    <a:gd name="T55" fmla="*/ 4 h 277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89"/>
                    <a:gd name="T85" fmla="*/ 0 h 277"/>
                    <a:gd name="T86" fmla="*/ 89 w 89"/>
                    <a:gd name="T87" fmla="*/ 277 h 277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89" h="277">
                      <a:moveTo>
                        <a:pt x="11" y="68"/>
                      </a:moveTo>
                      <a:lnTo>
                        <a:pt x="13" y="68"/>
                      </a:lnTo>
                      <a:lnTo>
                        <a:pt x="15" y="71"/>
                      </a:lnTo>
                      <a:lnTo>
                        <a:pt x="17" y="73"/>
                      </a:lnTo>
                      <a:lnTo>
                        <a:pt x="17" y="77"/>
                      </a:lnTo>
                      <a:lnTo>
                        <a:pt x="20" y="104"/>
                      </a:lnTo>
                      <a:lnTo>
                        <a:pt x="26" y="130"/>
                      </a:lnTo>
                      <a:lnTo>
                        <a:pt x="33" y="154"/>
                      </a:lnTo>
                      <a:lnTo>
                        <a:pt x="42" y="179"/>
                      </a:lnTo>
                      <a:lnTo>
                        <a:pt x="46" y="185"/>
                      </a:lnTo>
                      <a:lnTo>
                        <a:pt x="51" y="193"/>
                      </a:lnTo>
                      <a:lnTo>
                        <a:pt x="56" y="200"/>
                      </a:lnTo>
                      <a:lnTo>
                        <a:pt x="61" y="207"/>
                      </a:lnTo>
                      <a:lnTo>
                        <a:pt x="61" y="213"/>
                      </a:lnTo>
                      <a:lnTo>
                        <a:pt x="58" y="208"/>
                      </a:lnTo>
                      <a:lnTo>
                        <a:pt x="56" y="210"/>
                      </a:lnTo>
                      <a:lnTo>
                        <a:pt x="89" y="277"/>
                      </a:lnTo>
                      <a:lnTo>
                        <a:pt x="71" y="254"/>
                      </a:lnTo>
                      <a:lnTo>
                        <a:pt x="55" y="230"/>
                      </a:lnTo>
                      <a:lnTo>
                        <a:pt x="41" y="204"/>
                      </a:lnTo>
                      <a:lnTo>
                        <a:pt x="30" y="178"/>
                      </a:lnTo>
                      <a:lnTo>
                        <a:pt x="21" y="150"/>
                      </a:lnTo>
                      <a:lnTo>
                        <a:pt x="14" y="123"/>
                      </a:lnTo>
                      <a:lnTo>
                        <a:pt x="7" y="94"/>
                      </a:lnTo>
                      <a:lnTo>
                        <a:pt x="0" y="66"/>
                      </a:lnTo>
                      <a:lnTo>
                        <a:pt x="3" y="0"/>
                      </a:lnTo>
                      <a:lnTo>
                        <a:pt x="5" y="0"/>
                      </a:lnTo>
                      <a:lnTo>
                        <a:pt x="11" y="6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CO"/>
                </a:p>
              </p:txBody>
            </p:sp>
            <p:sp>
              <p:nvSpPr>
                <p:cNvPr id="23" name="Freeform 10"/>
                <p:cNvSpPr>
                  <a:spLocks/>
                </p:cNvSpPr>
                <p:nvPr/>
              </p:nvSpPr>
              <p:spPr bwMode="auto">
                <a:xfrm>
                  <a:off x="1147" y="1051"/>
                  <a:ext cx="41" cy="156"/>
                </a:xfrm>
                <a:custGeom>
                  <a:avLst/>
                  <a:gdLst>
                    <a:gd name="T0" fmla="*/ 1 w 82"/>
                    <a:gd name="T1" fmla="*/ 1 h 312"/>
                    <a:gd name="T2" fmla="*/ 1 w 82"/>
                    <a:gd name="T3" fmla="*/ 2 h 312"/>
                    <a:gd name="T4" fmla="*/ 1 w 82"/>
                    <a:gd name="T5" fmla="*/ 4 h 312"/>
                    <a:gd name="T6" fmla="*/ 1 w 82"/>
                    <a:gd name="T7" fmla="*/ 5 h 312"/>
                    <a:gd name="T8" fmla="*/ 1 w 82"/>
                    <a:gd name="T9" fmla="*/ 7 h 312"/>
                    <a:gd name="T10" fmla="*/ 2 w 82"/>
                    <a:gd name="T11" fmla="*/ 9 h 312"/>
                    <a:gd name="T12" fmla="*/ 2 w 82"/>
                    <a:gd name="T13" fmla="*/ 10 h 312"/>
                    <a:gd name="T14" fmla="*/ 3 w 82"/>
                    <a:gd name="T15" fmla="*/ 12 h 312"/>
                    <a:gd name="T16" fmla="*/ 3 w 82"/>
                    <a:gd name="T17" fmla="*/ 13 h 312"/>
                    <a:gd name="T18" fmla="*/ 5 w 82"/>
                    <a:gd name="T19" fmla="*/ 16 h 312"/>
                    <a:gd name="T20" fmla="*/ 5 w 82"/>
                    <a:gd name="T21" fmla="*/ 16 h 312"/>
                    <a:gd name="T22" fmla="*/ 5 w 82"/>
                    <a:gd name="T23" fmla="*/ 16 h 312"/>
                    <a:gd name="T24" fmla="*/ 5 w 82"/>
                    <a:gd name="T25" fmla="*/ 16 h 312"/>
                    <a:gd name="T26" fmla="*/ 5 w 82"/>
                    <a:gd name="T27" fmla="*/ 16 h 312"/>
                    <a:gd name="T28" fmla="*/ 5 w 82"/>
                    <a:gd name="T29" fmla="*/ 16 h 312"/>
                    <a:gd name="T30" fmla="*/ 5 w 82"/>
                    <a:gd name="T31" fmla="*/ 16 h 312"/>
                    <a:gd name="T32" fmla="*/ 5 w 82"/>
                    <a:gd name="T33" fmla="*/ 16 h 312"/>
                    <a:gd name="T34" fmla="*/ 5 w 82"/>
                    <a:gd name="T35" fmla="*/ 16 h 312"/>
                    <a:gd name="T36" fmla="*/ 5 w 82"/>
                    <a:gd name="T37" fmla="*/ 17 h 312"/>
                    <a:gd name="T38" fmla="*/ 5 w 82"/>
                    <a:gd name="T39" fmla="*/ 17 h 312"/>
                    <a:gd name="T40" fmla="*/ 5 w 82"/>
                    <a:gd name="T41" fmla="*/ 17 h 312"/>
                    <a:gd name="T42" fmla="*/ 5 w 82"/>
                    <a:gd name="T43" fmla="*/ 18 h 312"/>
                    <a:gd name="T44" fmla="*/ 6 w 82"/>
                    <a:gd name="T45" fmla="*/ 20 h 312"/>
                    <a:gd name="T46" fmla="*/ 5 w 82"/>
                    <a:gd name="T47" fmla="*/ 20 h 312"/>
                    <a:gd name="T48" fmla="*/ 5 w 82"/>
                    <a:gd name="T49" fmla="*/ 19 h 312"/>
                    <a:gd name="T50" fmla="*/ 5 w 82"/>
                    <a:gd name="T51" fmla="*/ 18 h 312"/>
                    <a:gd name="T52" fmla="*/ 4 w 82"/>
                    <a:gd name="T53" fmla="*/ 18 h 312"/>
                    <a:gd name="T54" fmla="*/ 4 w 82"/>
                    <a:gd name="T55" fmla="*/ 18 h 312"/>
                    <a:gd name="T56" fmla="*/ 4 w 82"/>
                    <a:gd name="T57" fmla="*/ 18 h 312"/>
                    <a:gd name="T58" fmla="*/ 3 w 82"/>
                    <a:gd name="T59" fmla="*/ 18 h 312"/>
                    <a:gd name="T60" fmla="*/ 3 w 82"/>
                    <a:gd name="T61" fmla="*/ 17 h 312"/>
                    <a:gd name="T62" fmla="*/ 3 w 82"/>
                    <a:gd name="T63" fmla="*/ 16 h 312"/>
                    <a:gd name="T64" fmla="*/ 3 w 82"/>
                    <a:gd name="T65" fmla="*/ 15 h 312"/>
                    <a:gd name="T66" fmla="*/ 3 w 82"/>
                    <a:gd name="T67" fmla="*/ 14 h 312"/>
                    <a:gd name="T68" fmla="*/ 2 w 82"/>
                    <a:gd name="T69" fmla="*/ 14 h 312"/>
                    <a:gd name="T70" fmla="*/ 1 w 82"/>
                    <a:gd name="T71" fmla="*/ 10 h 312"/>
                    <a:gd name="T72" fmla="*/ 1 w 82"/>
                    <a:gd name="T73" fmla="*/ 7 h 312"/>
                    <a:gd name="T74" fmla="*/ 0 w 82"/>
                    <a:gd name="T75" fmla="*/ 4 h 312"/>
                    <a:gd name="T76" fmla="*/ 1 w 82"/>
                    <a:gd name="T77" fmla="*/ 0 h 312"/>
                    <a:gd name="T78" fmla="*/ 1 w 82"/>
                    <a:gd name="T79" fmla="*/ 1 h 312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82"/>
                    <a:gd name="T121" fmla="*/ 0 h 312"/>
                    <a:gd name="T122" fmla="*/ 82 w 82"/>
                    <a:gd name="T123" fmla="*/ 312 h 312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82" h="312">
                      <a:moveTo>
                        <a:pt x="10" y="1"/>
                      </a:moveTo>
                      <a:lnTo>
                        <a:pt x="9" y="26"/>
                      </a:lnTo>
                      <a:lnTo>
                        <a:pt x="10" y="51"/>
                      </a:lnTo>
                      <a:lnTo>
                        <a:pt x="12" y="78"/>
                      </a:lnTo>
                      <a:lnTo>
                        <a:pt x="16" y="103"/>
                      </a:lnTo>
                      <a:lnTo>
                        <a:pt x="22" y="130"/>
                      </a:lnTo>
                      <a:lnTo>
                        <a:pt x="27" y="155"/>
                      </a:lnTo>
                      <a:lnTo>
                        <a:pt x="35" y="179"/>
                      </a:lnTo>
                      <a:lnTo>
                        <a:pt x="44" y="202"/>
                      </a:lnTo>
                      <a:lnTo>
                        <a:pt x="68" y="250"/>
                      </a:lnTo>
                      <a:lnTo>
                        <a:pt x="69" y="250"/>
                      </a:lnTo>
                      <a:lnTo>
                        <a:pt x="71" y="250"/>
                      </a:lnTo>
                      <a:lnTo>
                        <a:pt x="72" y="249"/>
                      </a:lnTo>
                      <a:lnTo>
                        <a:pt x="73" y="246"/>
                      </a:lnTo>
                      <a:lnTo>
                        <a:pt x="76" y="249"/>
                      </a:lnTo>
                      <a:lnTo>
                        <a:pt x="77" y="250"/>
                      </a:lnTo>
                      <a:lnTo>
                        <a:pt x="77" y="252"/>
                      </a:lnTo>
                      <a:lnTo>
                        <a:pt x="79" y="254"/>
                      </a:lnTo>
                      <a:lnTo>
                        <a:pt x="75" y="259"/>
                      </a:lnTo>
                      <a:lnTo>
                        <a:pt x="72" y="265"/>
                      </a:lnTo>
                      <a:lnTo>
                        <a:pt x="72" y="272"/>
                      </a:lnTo>
                      <a:lnTo>
                        <a:pt x="72" y="280"/>
                      </a:lnTo>
                      <a:lnTo>
                        <a:pt x="82" y="312"/>
                      </a:lnTo>
                      <a:lnTo>
                        <a:pt x="73" y="305"/>
                      </a:lnTo>
                      <a:lnTo>
                        <a:pt x="69" y="295"/>
                      </a:lnTo>
                      <a:lnTo>
                        <a:pt x="65" y="284"/>
                      </a:lnTo>
                      <a:lnTo>
                        <a:pt x="60" y="274"/>
                      </a:lnTo>
                      <a:lnTo>
                        <a:pt x="56" y="276"/>
                      </a:lnTo>
                      <a:lnTo>
                        <a:pt x="53" y="275"/>
                      </a:lnTo>
                      <a:lnTo>
                        <a:pt x="49" y="273"/>
                      </a:lnTo>
                      <a:lnTo>
                        <a:pt x="47" y="269"/>
                      </a:lnTo>
                      <a:lnTo>
                        <a:pt x="44" y="254"/>
                      </a:lnTo>
                      <a:lnTo>
                        <a:pt x="39" y="239"/>
                      </a:lnTo>
                      <a:lnTo>
                        <a:pt x="33" y="224"/>
                      </a:lnTo>
                      <a:lnTo>
                        <a:pt x="26" y="212"/>
                      </a:lnTo>
                      <a:lnTo>
                        <a:pt x="11" y="160"/>
                      </a:lnTo>
                      <a:lnTo>
                        <a:pt x="3" y="106"/>
                      </a:lnTo>
                      <a:lnTo>
                        <a:pt x="0" y="51"/>
                      </a:lnTo>
                      <a:lnTo>
                        <a:pt x="1" y="0"/>
                      </a:lnTo>
                      <a:lnTo>
                        <a:pt x="10" y="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CO"/>
                </a:p>
              </p:txBody>
            </p:sp>
            <p:sp>
              <p:nvSpPr>
                <p:cNvPr id="24" name="Freeform 11"/>
                <p:cNvSpPr>
                  <a:spLocks/>
                </p:cNvSpPr>
                <p:nvPr/>
              </p:nvSpPr>
              <p:spPr bwMode="auto">
                <a:xfrm>
                  <a:off x="1192" y="1055"/>
                  <a:ext cx="65" cy="149"/>
                </a:xfrm>
                <a:custGeom>
                  <a:avLst/>
                  <a:gdLst>
                    <a:gd name="T0" fmla="*/ 1 w 129"/>
                    <a:gd name="T1" fmla="*/ 3 h 297"/>
                    <a:gd name="T2" fmla="*/ 2 w 129"/>
                    <a:gd name="T3" fmla="*/ 7 h 297"/>
                    <a:gd name="T4" fmla="*/ 2 w 129"/>
                    <a:gd name="T5" fmla="*/ 10 h 297"/>
                    <a:gd name="T6" fmla="*/ 3 w 129"/>
                    <a:gd name="T7" fmla="*/ 12 h 297"/>
                    <a:gd name="T8" fmla="*/ 4 w 129"/>
                    <a:gd name="T9" fmla="*/ 13 h 297"/>
                    <a:gd name="T10" fmla="*/ 5 w 129"/>
                    <a:gd name="T11" fmla="*/ 12 h 297"/>
                    <a:gd name="T12" fmla="*/ 5 w 129"/>
                    <a:gd name="T13" fmla="*/ 11 h 297"/>
                    <a:gd name="T14" fmla="*/ 4 w 129"/>
                    <a:gd name="T15" fmla="*/ 10 h 297"/>
                    <a:gd name="T16" fmla="*/ 4 w 129"/>
                    <a:gd name="T17" fmla="*/ 7 h 297"/>
                    <a:gd name="T18" fmla="*/ 3 w 129"/>
                    <a:gd name="T19" fmla="*/ 4 h 297"/>
                    <a:gd name="T20" fmla="*/ 3 w 129"/>
                    <a:gd name="T21" fmla="*/ 2 h 297"/>
                    <a:gd name="T22" fmla="*/ 3 w 129"/>
                    <a:gd name="T23" fmla="*/ 2 h 297"/>
                    <a:gd name="T24" fmla="*/ 4 w 129"/>
                    <a:gd name="T25" fmla="*/ 4 h 297"/>
                    <a:gd name="T26" fmla="*/ 5 w 129"/>
                    <a:gd name="T27" fmla="*/ 8 h 297"/>
                    <a:gd name="T28" fmla="*/ 6 w 129"/>
                    <a:gd name="T29" fmla="*/ 12 h 297"/>
                    <a:gd name="T30" fmla="*/ 7 w 129"/>
                    <a:gd name="T31" fmla="*/ 16 h 297"/>
                    <a:gd name="T32" fmla="*/ 8 w 129"/>
                    <a:gd name="T33" fmla="*/ 18 h 297"/>
                    <a:gd name="T34" fmla="*/ 9 w 129"/>
                    <a:gd name="T35" fmla="*/ 18 h 297"/>
                    <a:gd name="T36" fmla="*/ 8 w 129"/>
                    <a:gd name="T37" fmla="*/ 18 h 297"/>
                    <a:gd name="T38" fmla="*/ 8 w 129"/>
                    <a:gd name="T39" fmla="*/ 16 h 297"/>
                    <a:gd name="T40" fmla="*/ 7 w 129"/>
                    <a:gd name="T41" fmla="*/ 15 h 297"/>
                    <a:gd name="T42" fmla="*/ 6 w 129"/>
                    <a:gd name="T43" fmla="*/ 14 h 297"/>
                    <a:gd name="T44" fmla="*/ 5 w 129"/>
                    <a:gd name="T45" fmla="*/ 12 h 297"/>
                    <a:gd name="T46" fmla="*/ 5 w 129"/>
                    <a:gd name="T47" fmla="*/ 13 h 297"/>
                    <a:gd name="T48" fmla="*/ 4 w 129"/>
                    <a:gd name="T49" fmla="*/ 13 h 297"/>
                    <a:gd name="T50" fmla="*/ 4 w 129"/>
                    <a:gd name="T51" fmla="*/ 15 h 297"/>
                    <a:gd name="T52" fmla="*/ 5 w 129"/>
                    <a:gd name="T53" fmla="*/ 16 h 297"/>
                    <a:gd name="T54" fmla="*/ 5 w 129"/>
                    <a:gd name="T55" fmla="*/ 18 h 297"/>
                    <a:gd name="T56" fmla="*/ 6 w 129"/>
                    <a:gd name="T57" fmla="*/ 19 h 297"/>
                    <a:gd name="T58" fmla="*/ 5 w 129"/>
                    <a:gd name="T59" fmla="*/ 18 h 297"/>
                    <a:gd name="T60" fmla="*/ 5 w 129"/>
                    <a:gd name="T61" fmla="*/ 17 h 297"/>
                    <a:gd name="T62" fmla="*/ 3 w 129"/>
                    <a:gd name="T63" fmla="*/ 14 h 297"/>
                    <a:gd name="T64" fmla="*/ 2 w 129"/>
                    <a:gd name="T65" fmla="*/ 14 h 297"/>
                    <a:gd name="T66" fmla="*/ 3 w 129"/>
                    <a:gd name="T67" fmla="*/ 13 h 297"/>
                    <a:gd name="T68" fmla="*/ 2 w 129"/>
                    <a:gd name="T69" fmla="*/ 10 h 297"/>
                    <a:gd name="T70" fmla="*/ 1 w 129"/>
                    <a:gd name="T71" fmla="*/ 7 h 297"/>
                    <a:gd name="T72" fmla="*/ 0 w 129"/>
                    <a:gd name="T73" fmla="*/ 4 h 297"/>
                    <a:gd name="T74" fmla="*/ 1 w 129"/>
                    <a:gd name="T75" fmla="*/ 0 h 297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29"/>
                    <a:gd name="T115" fmla="*/ 0 h 297"/>
                    <a:gd name="T116" fmla="*/ 129 w 129"/>
                    <a:gd name="T117" fmla="*/ 297 h 297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29" h="297">
                      <a:moveTo>
                        <a:pt x="5" y="0"/>
                      </a:moveTo>
                      <a:lnTo>
                        <a:pt x="8" y="35"/>
                      </a:lnTo>
                      <a:lnTo>
                        <a:pt x="11" y="71"/>
                      </a:lnTo>
                      <a:lnTo>
                        <a:pt x="17" y="105"/>
                      </a:lnTo>
                      <a:lnTo>
                        <a:pt x="25" y="136"/>
                      </a:lnTo>
                      <a:lnTo>
                        <a:pt x="29" y="152"/>
                      </a:lnTo>
                      <a:lnTo>
                        <a:pt x="37" y="166"/>
                      </a:lnTo>
                      <a:lnTo>
                        <a:pt x="46" y="179"/>
                      </a:lnTo>
                      <a:lnTo>
                        <a:pt x="49" y="197"/>
                      </a:lnTo>
                      <a:lnTo>
                        <a:pt x="55" y="196"/>
                      </a:lnTo>
                      <a:lnTo>
                        <a:pt x="62" y="192"/>
                      </a:lnTo>
                      <a:lnTo>
                        <a:pt x="69" y="189"/>
                      </a:lnTo>
                      <a:lnTo>
                        <a:pt x="75" y="188"/>
                      </a:lnTo>
                      <a:lnTo>
                        <a:pt x="72" y="174"/>
                      </a:lnTo>
                      <a:lnTo>
                        <a:pt x="68" y="161"/>
                      </a:lnTo>
                      <a:lnTo>
                        <a:pt x="61" y="147"/>
                      </a:lnTo>
                      <a:lnTo>
                        <a:pt x="57" y="132"/>
                      </a:lnTo>
                      <a:lnTo>
                        <a:pt x="52" y="107"/>
                      </a:lnTo>
                      <a:lnTo>
                        <a:pt x="46" y="82"/>
                      </a:lnTo>
                      <a:lnTo>
                        <a:pt x="41" y="55"/>
                      </a:lnTo>
                      <a:lnTo>
                        <a:pt x="41" y="30"/>
                      </a:lnTo>
                      <a:lnTo>
                        <a:pt x="42" y="29"/>
                      </a:lnTo>
                      <a:lnTo>
                        <a:pt x="45" y="27"/>
                      </a:lnTo>
                      <a:lnTo>
                        <a:pt x="46" y="26"/>
                      </a:lnTo>
                      <a:lnTo>
                        <a:pt x="48" y="26"/>
                      </a:lnTo>
                      <a:lnTo>
                        <a:pt x="53" y="58"/>
                      </a:lnTo>
                      <a:lnTo>
                        <a:pt x="60" y="90"/>
                      </a:lnTo>
                      <a:lnTo>
                        <a:pt x="68" y="121"/>
                      </a:lnTo>
                      <a:lnTo>
                        <a:pt x="77" y="152"/>
                      </a:lnTo>
                      <a:lnTo>
                        <a:pt x="87" y="183"/>
                      </a:lnTo>
                      <a:lnTo>
                        <a:pt x="99" y="213"/>
                      </a:lnTo>
                      <a:lnTo>
                        <a:pt x="111" y="243"/>
                      </a:lnTo>
                      <a:lnTo>
                        <a:pt x="126" y="272"/>
                      </a:lnTo>
                      <a:lnTo>
                        <a:pt x="126" y="273"/>
                      </a:lnTo>
                      <a:lnTo>
                        <a:pt x="128" y="273"/>
                      </a:lnTo>
                      <a:lnTo>
                        <a:pt x="129" y="274"/>
                      </a:lnTo>
                      <a:lnTo>
                        <a:pt x="129" y="275"/>
                      </a:lnTo>
                      <a:lnTo>
                        <a:pt x="125" y="275"/>
                      </a:lnTo>
                      <a:lnTo>
                        <a:pt x="119" y="264"/>
                      </a:lnTo>
                      <a:lnTo>
                        <a:pt x="114" y="252"/>
                      </a:lnTo>
                      <a:lnTo>
                        <a:pt x="107" y="242"/>
                      </a:lnTo>
                      <a:lnTo>
                        <a:pt x="100" y="230"/>
                      </a:lnTo>
                      <a:lnTo>
                        <a:pt x="93" y="220"/>
                      </a:lnTo>
                      <a:lnTo>
                        <a:pt x="87" y="209"/>
                      </a:lnTo>
                      <a:lnTo>
                        <a:pt x="81" y="198"/>
                      </a:lnTo>
                      <a:lnTo>
                        <a:pt x="76" y="186"/>
                      </a:lnTo>
                      <a:lnTo>
                        <a:pt x="71" y="192"/>
                      </a:lnTo>
                      <a:lnTo>
                        <a:pt x="65" y="197"/>
                      </a:lnTo>
                      <a:lnTo>
                        <a:pt x="57" y="203"/>
                      </a:lnTo>
                      <a:lnTo>
                        <a:pt x="50" y="207"/>
                      </a:lnTo>
                      <a:lnTo>
                        <a:pt x="57" y="217"/>
                      </a:lnTo>
                      <a:lnTo>
                        <a:pt x="62" y="229"/>
                      </a:lnTo>
                      <a:lnTo>
                        <a:pt x="67" y="241"/>
                      </a:lnTo>
                      <a:lnTo>
                        <a:pt x="70" y="252"/>
                      </a:lnTo>
                      <a:lnTo>
                        <a:pt x="73" y="264"/>
                      </a:lnTo>
                      <a:lnTo>
                        <a:pt x="77" y="275"/>
                      </a:lnTo>
                      <a:lnTo>
                        <a:pt x="83" y="287"/>
                      </a:lnTo>
                      <a:lnTo>
                        <a:pt x="88" y="297"/>
                      </a:lnTo>
                      <a:lnTo>
                        <a:pt x="84" y="292"/>
                      </a:lnTo>
                      <a:lnTo>
                        <a:pt x="78" y="285"/>
                      </a:lnTo>
                      <a:lnTo>
                        <a:pt x="73" y="279"/>
                      </a:lnTo>
                      <a:lnTo>
                        <a:pt x="70" y="272"/>
                      </a:lnTo>
                      <a:lnTo>
                        <a:pt x="45" y="215"/>
                      </a:lnTo>
                      <a:lnTo>
                        <a:pt x="40" y="214"/>
                      </a:lnTo>
                      <a:lnTo>
                        <a:pt x="35" y="215"/>
                      </a:lnTo>
                      <a:lnTo>
                        <a:pt x="32" y="214"/>
                      </a:lnTo>
                      <a:lnTo>
                        <a:pt x="31" y="208"/>
                      </a:lnTo>
                      <a:lnTo>
                        <a:pt x="35" y="205"/>
                      </a:lnTo>
                      <a:lnTo>
                        <a:pt x="26" y="181"/>
                      </a:lnTo>
                      <a:lnTo>
                        <a:pt x="18" y="156"/>
                      </a:lnTo>
                      <a:lnTo>
                        <a:pt x="11" y="131"/>
                      </a:lnTo>
                      <a:lnTo>
                        <a:pt x="5" y="105"/>
                      </a:lnTo>
                      <a:lnTo>
                        <a:pt x="2" y="78"/>
                      </a:lnTo>
                      <a:lnTo>
                        <a:pt x="0" y="53"/>
                      </a:lnTo>
                      <a:lnTo>
                        <a:pt x="0" y="26"/>
                      </a:lnTo>
                      <a:lnTo>
                        <a:pt x="2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CO"/>
                </a:p>
              </p:txBody>
            </p:sp>
            <p:sp>
              <p:nvSpPr>
                <p:cNvPr id="25" name="Freeform 12"/>
                <p:cNvSpPr>
                  <a:spLocks/>
                </p:cNvSpPr>
                <p:nvPr/>
              </p:nvSpPr>
              <p:spPr bwMode="auto">
                <a:xfrm>
                  <a:off x="1074" y="1059"/>
                  <a:ext cx="58" cy="180"/>
                </a:xfrm>
                <a:custGeom>
                  <a:avLst/>
                  <a:gdLst>
                    <a:gd name="T0" fmla="*/ 2 w 115"/>
                    <a:gd name="T1" fmla="*/ 1 h 359"/>
                    <a:gd name="T2" fmla="*/ 2 w 115"/>
                    <a:gd name="T3" fmla="*/ 3 h 359"/>
                    <a:gd name="T4" fmla="*/ 2 w 115"/>
                    <a:gd name="T5" fmla="*/ 6 h 359"/>
                    <a:gd name="T6" fmla="*/ 2 w 115"/>
                    <a:gd name="T7" fmla="*/ 9 h 359"/>
                    <a:gd name="T8" fmla="*/ 3 w 115"/>
                    <a:gd name="T9" fmla="*/ 12 h 359"/>
                    <a:gd name="T10" fmla="*/ 3 w 115"/>
                    <a:gd name="T11" fmla="*/ 13 h 359"/>
                    <a:gd name="T12" fmla="*/ 3 w 115"/>
                    <a:gd name="T13" fmla="*/ 14 h 359"/>
                    <a:gd name="T14" fmla="*/ 4 w 115"/>
                    <a:gd name="T15" fmla="*/ 15 h 359"/>
                    <a:gd name="T16" fmla="*/ 4 w 115"/>
                    <a:gd name="T17" fmla="*/ 16 h 359"/>
                    <a:gd name="T18" fmla="*/ 5 w 115"/>
                    <a:gd name="T19" fmla="*/ 17 h 359"/>
                    <a:gd name="T20" fmla="*/ 5 w 115"/>
                    <a:gd name="T21" fmla="*/ 17 h 359"/>
                    <a:gd name="T22" fmla="*/ 5 w 115"/>
                    <a:gd name="T23" fmla="*/ 18 h 359"/>
                    <a:gd name="T24" fmla="*/ 5 w 115"/>
                    <a:gd name="T25" fmla="*/ 18 h 359"/>
                    <a:gd name="T26" fmla="*/ 5 w 115"/>
                    <a:gd name="T27" fmla="*/ 19 h 359"/>
                    <a:gd name="T28" fmla="*/ 6 w 115"/>
                    <a:gd name="T29" fmla="*/ 19 h 359"/>
                    <a:gd name="T30" fmla="*/ 6 w 115"/>
                    <a:gd name="T31" fmla="*/ 20 h 359"/>
                    <a:gd name="T32" fmla="*/ 7 w 115"/>
                    <a:gd name="T33" fmla="*/ 20 h 359"/>
                    <a:gd name="T34" fmla="*/ 7 w 115"/>
                    <a:gd name="T35" fmla="*/ 20 h 359"/>
                    <a:gd name="T36" fmla="*/ 7 w 115"/>
                    <a:gd name="T37" fmla="*/ 21 h 359"/>
                    <a:gd name="T38" fmla="*/ 7 w 115"/>
                    <a:gd name="T39" fmla="*/ 21 h 359"/>
                    <a:gd name="T40" fmla="*/ 7 w 115"/>
                    <a:gd name="T41" fmla="*/ 21 h 359"/>
                    <a:gd name="T42" fmla="*/ 8 w 115"/>
                    <a:gd name="T43" fmla="*/ 22 h 359"/>
                    <a:gd name="T44" fmla="*/ 7 w 115"/>
                    <a:gd name="T45" fmla="*/ 22 h 359"/>
                    <a:gd name="T46" fmla="*/ 7 w 115"/>
                    <a:gd name="T47" fmla="*/ 22 h 359"/>
                    <a:gd name="T48" fmla="*/ 6 w 115"/>
                    <a:gd name="T49" fmla="*/ 23 h 359"/>
                    <a:gd name="T50" fmla="*/ 6 w 115"/>
                    <a:gd name="T51" fmla="*/ 23 h 359"/>
                    <a:gd name="T52" fmla="*/ 6 w 115"/>
                    <a:gd name="T53" fmla="*/ 23 h 359"/>
                    <a:gd name="T54" fmla="*/ 6 w 115"/>
                    <a:gd name="T55" fmla="*/ 23 h 359"/>
                    <a:gd name="T56" fmla="*/ 6 w 115"/>
                    <a:gd name="T57" fmla="*/ 22 h 359"/>
                    <a:gd name="T58" fmla="*/ 6 w 115"/>
                    <a:gd name="T59" fmla="*/ 22 h 359"/>
                    <a:gd name="T60" fmla="*/ 6 w 115"/>
                    <a:gd name="T61" fmla="*/ 22 h 359"/>
                    <a:gd name="T62" fmla="*/ 5 w 115"/>
                    <a:gd name="T63" fmla="*/ 21 h 359"/>
                    <a:gd name="T64" fmla="*/ 5 w 115"/>
                    <a:gd name="T65" fmla="*/ 20 h 359"/>
                    <a:gd name="T66" fmla="*/ 4 w 115"/>
                    <a:gd name="T67" fmla="*/ 19 h 359"/>
                    <a:gd name="T68" fmla="*/ 4 w 115"/>
                    <a:gd name="T69" fmla="*/ 18 h 359"/>
                    <a:gd name="T70" fmla="*/ 3 w 115"/>
                    <a:gd name="T71" fmla="*/ 17 h 359"/>
                    <a:gd name="T72" fmla="*/ 3 w 115"/>
                    <a:gd name="T73" fmla="*/ 16 h 359"/>
                    <a:gd name="T74" fmla="*/ 3 w 115"/>
                    <a:gd name="T75" fmla="*/ 15 h 359"/>
                    <a:gd name="T76" fmla="*/ 2 w 115"/>
                    <a:gd name="T77" fmla="*/ 14 h 359"/>
                    <a:gd name="T78" fmla="*/ 2 w 115"/>
                    <a:gd name="T79" fmla="*/ 12 h 359"/>
                    <a:gd name="T80" fmla="*/ 2 w 115"/>
                    <a:gd name="T81" fmla="*/ 11 h 359"/>
                    <a:gd name="T82" fmla="*/ 1 w 115"/>
                    <a:gd name="T83" fmla="*/ 10 h 359"/>
                    <a:gd name="T84" fmla="*/ 1 w 115"/>
                    <a:gd name="T85" fmla="*/ 9 h 359"/>
                    <a:gd name="T86" fmla="*/ 1 w 115"/>
                    <a:gd name="T87" fmla="*/ 8 h 359"/>
                    <a:gd name="T88" fmla="*/ 0 w 115"/>
                    <a:gd name="T89" fmla="*/ 7 h 359"/>
                    <a:gd name="T90" fmla="*/ 0 w 115"/>
                    <a:gd name="T91" fmla="*/ 7 h 359"/>
                    <a:gd name="T92" fmla="*/ 1 w 115"/>
                    <a:gd name="T93" fmla="*/ 6 h 359"/>
                    <a:gd name="T94" fmla="*/ 1 w 115"/>
                    <a:gd name="T95" fmla="*/ 5 h 359"/>
                    <a:gd name="T96" fmla="*/ 1 w 115"/>
                    <a:gd name="T97" fmla="*/ 4 h 359"/>
                    <a:gd name="T98" fmla="*/ 1 w 115"/>
                    <a:gd name="T99" fmla="*/ 4 h 359"/>
                    <a:gd name="T100" fmla="*/ 1 w 115"/>
                    <a:gd name="T101" fmla="*/ 3 h 359"/>
                    <a:gd name="T102" fmla="*/ 1 w 115"/>
                    <a:gd name="T103" fmla="*/ 3 h 359"/>
                    <a:gd name="T104" fmla="*/ 2 w 115"/>
                    <a:gd name="T105" fmla="*/ 0 h 359"/>
                    <a:gd name="T106" fmla="*/ 2 w 115"/>
                    <a:gd name="T107" fmla="*/ 1 h 359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115"/>
                    <a:gd name="T163" fmla="*/ 0 h 359"/>
                    <a:gd name="T164" fmla="*/ 115 w 115"/>
                    <a:gd name="T165" fmla="*/ 359 h 359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115" h="359">
                      <a:moveTo>
                        <a:pt x="22" y="2"/>
                      </a:moveTo>
                      <a:lnTo>
                        <a:pt x="17" y="48"/>
                      </a:lnTo>
                      <a:lnTo>
                        <a:pt x="17" y="95"/>
                      </a:lnTo>
                      <a:lnTo>
                        <a:pt x="23" y="143"/>
                      </a:lnTo>
                      <a:lnTo>
                        <a:pt x="37" y="186"/>
                      </a:lnTo>
                      <a:lnTo>
                        <a:pt x="41" y="203"/>
                      </a:lnTo>
                      <a:lnTo>
                        <a:pt x="47" y="219"/>
                      </a:lnTo>
                      <a:lnTo>
                        <a:pt x="54" y="234"/>
                      </a:lnTo>
                      <a:lnTo>
                        <a:pt x="62" y="248"/>
                      </a:lnTo>
                      <a:lnTo>
                        <a:pt x="65" y="257"/>
                      </a:lnTo>
                      <a:lnTo>
                        <a:pt x="69" y="266"/>
                      </a:lnTo>
                      <a:lnTo>
                        <a:pt x="72" y="275"/>
                      </a:lnTo>
                      <a:lnTo>
                        <a:pt x="76" y="284"/>
                      </a:lnTo>
                      <a:lnTo>
                        <a:pt x="80" y="292"/>
                      </a:lnTo>
                      <a:lnTo>
                        <a:pt x="85" y="301"/>
                      </a:lnTo>
                      <a:lnTo>
                        <a:pt x="91" y="307"/>
                      </a:lnTo>
                      <a:lnTo>
                        <a:pt x="98" y="314"/>
                      </a:lnTo>
                      <a:lnTo>
                        <a:pt x="99" y="320"/>
                      </a:lnTo>
                      <a:lnTo>
                        <a:pt x="100" y="327"/>
                      </a:lnTo>
                      <a:lnTo>
                        <a:pt x="103" y="333"/>
                      </a:lnTo>
                      <a:lnTo>
                        <a:pt x="109" y="333"/>
                      </a:lnTo>
                      <a:lnTo>
                        <a:pt x="115" y="341"/>
                      </a:lnTo>
                      <a:lnTo>
                        <a:pt x="108" y="347"/>
                      </a:lnTo>
                      <a:lnTo>
                        <a:pt x="101" y="351"/>
                      </a:lnTo>
                      <a:lnTo>
                        <a:pt x="95" y="356"/>
                      </a:lnTo>
                      <a:lnTo>
                        <a:pt x="87" y="359"/>
                      </a:lnTo>
                      <a:lnTo>
                        <a:pt x="87" y="357"/>
                      </a:lnTo>
                      <a:lnTo>
                        <a:pt x="86" y="354"/>
                      </a:lnTo>
                      <a:lnTo>
                        <a:pt x="85" y="351"/>
                      </a:lnTo>
                      <a:lnTo>
                        <a:pt x="83" y="349"/>
                      </a:lnTo>
                      <a:lnTo>
                        <a:pt x="84" y="348"/>
                      </a:lnTo>
                      <a:lnTo>
                        <a:pt x="77" y="331"/>
                      </a:lnTo>
                      <a:lnTo>
                        <a:pt x="69" y="313"/>
                      </a:lnTo>
                      <a:lnTo>
                        <a:pt x="61" y="297"/>
                      </a:lnTo>
                      <a:lnTo>
                        <a:pt x="54" y="280"/>
                      </a:lnTo>
                      <a:lnTo>
                        <a:pt x="46" y="264"/>
                      </a:lnTo>
                      <a:lnTo>
                        <a:pt x="39" y="246"/>
                      </a:lnTo>
                      <a:lnTo>
                        <a:pt x="33" y="229"/>
                      </a:lnTo>
                      <a:lnTo>
                        <a:pt x="30" y="211"/>
                      </a:lnTo>
                      <a:lnTo>
                        <a:pt x="22" y="191"/>
                      </a:lnTo>
                      <a:lnTo>
                        <a:pt x="17" y="169"/>
                      </a:lnTo>
                      <a:lnTo>
                        <a:pt x="11" y="148"/>
                      </a:lnTo>
                      <a:lnTo>
                        <a:pt x="3" y="131"/>
                      </a:lnTo>
                      <a:lnTo>
                        <a:pt x="2" y="121"/>
                      </a:lnTo>
                      <a:lnTo>
                        <a:pt x="0" y="109"/>
                      </a:lnTo>
                      <a:lnTo>
                        <a:pt x="0" y="99"/>
                      </a:lnTo>
                      <a:lnTo>
                        <a:pt x="4" y="88"/>
                      </a:lnTo>
                      <a:lnTo>
                        <a:pt x="2" y="77"/>
                      </a:lnTo>
                      <a:lnTo>
                        <a:pt x="2" y="63"/>
                      </a:lnTo>
                      <a:lnTo>
                        <a:pt x="4" y="50"/>
                      </a:lnTo>
                      <a:lnTo>
                        <a:pt x="3" y="39"/>
                      </a:lnTo>
                      <a:lnTo>
                        <a:pt x="10" y="38"/>
                      </a:lnTo>
                      <a:lnTo>
                        <a:pt x="18" y="0"/>
                      </a:lnTo>
                      <a:lnTo>
                        <a:pt x="22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CO"/>
                </a:p>
              </p:txBody>
            </p:sp>
            <p:sp>
              <p:nvSpPr>
                <p:cNvPr id="26" name="Freeform 13"/>
                <p:cNvSpPr>
                  <a:spLocks/>
                </p:cNvSpPr>
                <p:nvPr/>
              </p:nvSpPr>
              <p:spPr bwMode="auto">
                <a:xfrm>
                  <a:off x="1382" y="1059"/>
                  <a:ext cx="3" cy="2"/>
                </a:xfrm>
                <a:custGeom>
                  <a:avLst/>
                  <a:gdLst>
                    <a:gd name="T0" fmla="*/ 2 w 4"/>
                    <a:gd name="T1" fmla="*/ 2 h 2"/>
                    <a:gd name="T2" fmla="*/ 0 w 4"/>
                    <a:gd name="T3" fmla="*/ 0 h 2"/>
                    <a:gd name="T4" fmla="*/ 2 w 4"/>
                    <a:gd name="T5" fmla="*/ 0 h 2"/>
                    <a:gd name="T6" fmla="*/ 2 w 4"/>
                    <a:gd name="T7" fmla="*/ 2 h 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"/>
                    <a:gd name="T13" fmla="*/ 0 h 2"/>
                    <a:gd name="T14" fmla="*/ 4 w 4"/>
                    <a:gd name="T15" fmla="*/ 2 h 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" h="2">
                      <a:moveTo>
                        <a:pt x="4" y="2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solidFill>
                  <a:srgbClr val="D6B7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CO"/>
                </a:p>
              </p:txBody>
            </p:sp>
            <p:sp>
              <p:nvSpPr>
                <p:cNvPr id="27" name="Freeform 14"/>
                <p:cNvSpPr>
                  <a:spLocks/>
                </p:cNvSpPr>
                <p:nvPr/>
              </p:nvSpPr>
              <p:spPr bwMode="auto">
                <a:xfrm>
                  <a:off x="1169" y="1060"/>
                  <a:ext cx="41" cy="144"/>
                </a:xfrm>
                <a:custGeom>
                  <a:avLst/>
                  <a:gdLst>
                    <a:gd name="T0" fmla="*/ 1 w 81"/>
                    <a:gd name="T1" fmla="*/ 3 h 288"/>
                    <a:gd name="T2" fmla="*/ 1 w 81"/>
                    <a:gd name="T3" fmla="*/ 4 h 288"/>
                    <a:gd name="T4" fmla="*/ 1 w 81"/>
                    <a:gd name="T5" fmla="*/ 5 h 288"/>
                    <a:gd name="T6" fmla="*/ 2 w 81"/>
                    <a:gd name="T7" fmla="*/ 7 h 288"/>
                    <a:gd name="T8" fmla="*/ 2 w 81"/>
                    <a:gd name="T9" fmla="*/ 8 h 288"/>
                    <a:gd name="T10" fmla="*/ 3 w 81"/>
                    <a:gd name="T11" fmla="*/ 9 h 288"/>
                    <a:gd name="T12" fmla="*/ 3 w 81"/>
                    <a:gd name="T13" fmla="*/ 11 h 288"/>
                    <a:gd name="T14" fmla="*/ 4 w 81"/>
                    <a:gd name="T15" fmla="*/ 12 h 288"/>
                    <a:gd name="T16" fmla="*/ 4 w 81"/>
                    <a:gd name="T17" fmla="*/ 13 h 288"/>
                    <a:gd name="T18" fmla="*/ 4 w 81"/>
                    <a:gd name="T19" fmla="*/ 13 h 288"/>
                    <a:gd name="T20" fmla="*/ 4 w 81"/>
                    <a:gd name="T21" fmla="*/ 13 h 288"/>
                    <a:gd name="T22" fmla="*/ 4 w 81"/>
                    <a:gd name="T23" fmla="*/ 13 h 288"/>
                    <a:gd name="T24" fmla="*/ 5 w 81"/>
                    <a:gd name="T25" fmla="*/ 14 h 288"/>
                    <a:gd name="T26" fmla="*/ 5 w 81"/>
                    <a:gd name="T27" fmla="*/ 14 h 288"/>
                    <a:gd name="T28" fmla="*/ 4 w 81"/>
                    <a:gd name="T29" fmla="*/ 14 h 288"/>
                    <a:gd name="T30" fmla="*/ 5 w 81"/>
                    <a:gd name="T31" fmla="*/ 15 h 288"/>
                    <a:gd name="T32" fmla="*/ 5 w 81"/>
                    <a:gd name="T33" fmla="*/ 16 h 288"/>
                    <a:gd name="T34" fmla="*/ 5 w 81"/>
                    <a:gd name="T35" fmla="*/ 17 h 288"/>
                    <a:gd name="T36" fmla="*/ 6 w 81"/>
                    <a:gd name="T37" fmla="*/ 18 h 288"/>
                    <a:gd name="T38" fmla="*/ 5 w 81"/>
                    <a:gd name="T39" fmla="*/ 18 h 288"/>
                    <a:gd name="T40" fmla="*/ 5 w 81"/>
                    <a:gd name="T41" fmla="*/ 17 h 288"/>
                    <a:gd name="T42" fmla="*/ 4 w 81"/>
                    <a:gd name="T43" fmla="*/ 16 h 288"/>
                    <a:gd name="T44" fmla="*/ 4 w 81"/>
                    <a:gd name="T45" fmla="*/ 15 h 288"/>
                    <a:gd name="T46" fmla="*/ 3 w 81"/>
                    <a:gd name="T47" fmla="*/ 14 h 288"/>
                    <a:gd name="T48" fmla="*/ 3 w 81"/>
                    <a:gd name="T49" fmla="*/ 14 h 288"/>
                    <a:gd name="T50" fmla="*/ 3 w 81"/>
                    <a:gd name="T51" fmla="*/ 13 h 288"/>
                    <a:gd name="T52" fmla="*/ 3 w 81"/>
                    <a:gd name="T53" fmla="*/ 12 h 288"/>
                    <a:gd name="T54" fmla="*/ 2 w 81"/>
                    <a:gd name="T55" fmla="*/ 11 h 288"/>
                    <a:gd name="T56" fmla="*/ 2 w 81"/>
                    <a:gd name="T57" fmla="*/ 10 h 288"/>
                    <a:gd name="T58" fmla="*/ 1 w 81"/>
                    <a:gd name="T59" fmla="*/ 8 h 288"/>
                    <a:gd name="T60" fmla="*/ 1 w 81"/>
                    <a:gd name="T61" fmla="*/ 7 h 288"/>
                    <a:gd name="T62" fmla="*/ 1 w 81"/>
                    <a:gd name="T63" fmla="*/ 6 h 288"/>
                    <a:gd name="T64" fmla="*/ 0 w 81"/>
                    <a:gd name="T65" fmla="*/ 4 h 288"/>
                    <a:gd name="T66" fmla="*/ 0 w 81"/>
                    <a:gd name="T67" fmla="*/ 3 h 288"/>
                    <a:gd name="T68" fmla="*/ 1 w 81"/>
                    <a:gd name="T69" fmla="*/ 2 h 288"/>
                    <a:gd name="T70" fmla="*/ 1 w 81"/>
                    <a:gd name="T71" fmla="*/ 0 h 288"/>
                    <a:gd name="T72" fmla="*/ 1 w 81"/>
                    <a:gd name="T73" fmla="*/ 1 h 288"/>
                    <a:gd name="T74" fmla="*/ 1 w 81"/>
                    <a:gd name="T75" fmla="*/ 1 h 288"/>
                    <a:gd name="T76" fmla="*/ 1 w 81"/>
                    <a:gd name="T77" fmla="*/ 2 h 288"/>
                    <a:gd name="T78" fmla="*/ 1 w 81"/>
                    <a:gd name="T79" fmla="*/ 3 h 288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81"/>
                    <a:gd name="T121" fmla="*/ 0 h 288"/>
                    <a:gd name="T122" fmla="*/ 81 w 81"/>
                    <a:gd name="T123" fmla="*/ 288 h 288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81" h="288">
                      <a:moveTo>
                        <a:pt x="9" y="33"/>
                      </a:moveTo>
                      <a:lnTo>
                        <a:pt x="11" y="56"/>
                      </a:lnTo>
                      <a:lnTo>
                        <a:pt x="16" y="78"/>
                      </a:lnTo>
                      <a:lnTo>
                        <a:pt x="22" y="101"/>
                      </a:lnTo>
                      <a:lnTo>
                        <a:pt x="26" y="123"/>
                      </a:lnTo>
                      <a:lnTo>
                        <a:pt x="33" y="144"/>
                      </a:lnTo>
                      <a:lnTo>
                        <a:pt x="41" y="165"/>
                      </a:lnTo>
                      <a:lnTo>
                        <a:pt x="49" y="185"/>
                      </a:lnTo>
                      <a:lnTo>
                        <a:pt x="58" y="206"/>
                      </a:lnTo>
                      <a:lnTo>
                        <a:pt x="56" y="207"/>
                      </a:lnTo>
                      <a:lnTo>
                        <a:pt x="61" y="207"/>
                      </a:lnTo>
                      <a:lnTo>
                        <a:pt x="64" y="208"/>
                      </a:lnTo>
                      <a:lnTo>
                        <a:pt x="68" y="211"/>
                      </a:lnTo>
                      <a:lnTo>
                        <a:pt x="71" y="213"/>
                      </a:lnTo>
                      <a:lnTo>
                        <a:pt x="62" y="220"/>
                      </a:lnTo>
                      <a:lnTo>
                        <a:pt x="65" y="236"/>
                      </a:lnTo>
                      <a:lnTo>
                        <a:pt x="71" y="253"/>
                      </a:lnTo>
                      <a:lnTo>
                        <a:pt x="77" y="271"/>
                      </a:lnTo>
                      <a:lnTo>
                        <a:pt x="81" y="288"/>
                      </a:lnTo>
                      <a:lnTo>
                        <a:pt x="72" y="275"/>
                      </a:lnTo>
                      <a:lnTo>
                        <a:pt x="65" y="260"/>
                      </a:lnTo>
                      <a:lnTo>
                        <a:pt x="58" y="244"/>
                      </a:lnTo>
                      <a:lnTo>
                        <a:pt x="51" y="229"/>
                      </a:lnTo>
                      <a:lnTo>
                        <a:pt x="42" y="225"/>
                      </a:lnTo>
                      <a:lnTo>
                        <a:pt x="40" y="214"/>
                      </a:lnTo>
                      <a:lnTo>
                        <a:pt x="38" y="202"/>
                      </a:lnTo>
                      <a:lnTo>
                        <a:pt x="34" y="191"/>
                      </a:lnTo>
                      <a:lnTo>
                        <a:pt x="27" y="170"/>
                      </a:lnTo>
                      <a:lnTo>
                        <a:pt x="20" y="150"/>
                      </a:lnTo>
                      <a:lnTo>
                        <a:pt x="13" y="128"/>
                      </a:lnTo>
                      <a:lnTo>
                        <a:pt x="8" y="107"/>
                      </a:lnTo>
                      <a:lnTo>
                        <a:pt x="3" y="85"/>
                      </a:lnTo>
                      <a:lnTo>
                        <a:pt x="0" y="63"/>
                      </a:lnTo>
                      <a:lnTo>
                        <a:pt x="0" y="41"/>
                      </a:lnTo>
                      <a:lnTo>
                        <a:pt x="1" y="21"/>
                      </a:lnTo>
                      <a:lnTo>
                        <a:pt x="1" y="0"/>
                      </a:lnTo>
                      <a:lnTo>
                        <a:pt x="5" y="7"/>
                      </a:lnTo>
                      <a:lnTo>
                        <a:pt x="8" y="16"/>
                      </a:lnTo>
                      <a:lnTo>
                        <a:pt x="8" y="25"/>
                      </a:lnTo>
                      <a:lnTo>
                        <a:pt x="9" y="3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CO"/>
                </a:p>
              </p:txBody>
            </p:sp>
            <p:sp>
              <p:nvSpPr>
                <p:cNvPr id="28" name="Freeform 15"/>
                <p:cNvSpPr>
                  <a:spLocks/>
                </p:cNvSpPr>
                <p:nvPr/>
              </p:nvSpPr>
              <p:spPr bwMode="auto">
                <a:xfrm>
                  <a:off x="1025" y="1062"/>
                  <a:ext cx="69" cy="209"/>
                </a:xfrm>
                <a:custGeom>
                  <a:avLst/>
                  <a:gdLst>
                    <a:gd name="T0" fmla="*/ 2 w 137"/>
                    <a:gd name="T1" fmla="*/ 0 h 420"/>
                    <a:gd name="T2" fmla="*/ 2 w 137"/>
                    <a:gd name="T3" fmla="*/ 0 h 420"/>
                    <a:gd name="T4" fmla="*/ 2 w 137"/>
                    <a:gd name="T5" fmla="*/ 1 h 420"/>
                    <a:gd name="T6" fmla="*/ 2 w 137"/>
                    <a:gd name="T7" fmla="*/ 2 h 420"/>
                    <a:gd name="T8" fmla="*/ 2 w 137"/>
                    <a:gd name="T9" fmla="*/ 3 h 420"/>
                    <a:gd name="T10" fmla="*/ 2 w 137"/>
                    <a:gd name="T11" fmla="*/ 6 h 420"/>
                    <a:gd name="T12" fmla="*/ 2 w 137"/>
                    <a:gd name="T13" fmla="*/ 8 h 420"/>
                    <a:gd name="T14" fmla="*/ 3 w 137"/>
                    <a:gd name="T15" fmla="*/ 11 h 420"/>
                    <a:gd name="T16" fmla="*/ 3 w 137"/>
                    <a:gd name="T17" fmla="*/ 13 h 420"/>
                    <a:gd name="T18" fmla="*/ 3 w 137"/>
                    <a:gd name="T19" fmla="*/ 13 h 420"/>
                    <a:gd name="T20" fmla="*/ 4 w 137"/>
                    <a:gd name="T21" fmla="*/ 14 h 420"/>
                    <a:gd name="T22" fmla="*/ 4 w 137"/>
                    <a:gd name="T23" fmla="*/ 14 h 420"/>
                    <a:gd name="T24" fmla="*/ 4 w 137"/>
                    <a:gd name="T25" fmla="*/ 15 h 420"/>
                    <a:gd name="T26" fmla="*/ 5 w 137"/>
                    <a:gd name="T27" fmla="*/ 16 h 420"/>
                    <a:gd name="T28" fmla="*/ 5 w 137"/>
                    <a:gd name="T29" fmla="*/ 18 h 420"/>
                    <a:gd name="T30" fmla="*/ 6 w 137"/>
                    <a:gd name="T31" fmla="*/ 19 h 420"/>
                    <a:gd name="T32" fmla="*/ 6 w 137"/>
                    <a:gd name="T33" fmla="*/ 20 h 420"/>
                    <a:gd name="T34" fmla="*/ 7 w 137"/>
                    <a:gd name="T35" fmla="*/ 21 h 420"/>
                    <a:gd name="T36" fmla="*/ 7 w 137"/>
                    <a:gd name="T37" fmla="*/ 21 h 420"/>
                    <a:gd name="T38" fmla="*/ 7 w 137"/>
                    <a:gd name="T39" fmla="*/ 22 h 420"/>
                    <a:gd name="T40" fmla="*/ 8 w 137"/>
                    <a:gd name="T41" fmla="*/ 23 h 420"/>
                    <a:gd name="T42" fmla="*/ 8 w 137"/>
                    <a:gd name="T43" fmla="*/ 23 h 420"/>
                    <a:gd name="T44" fmla="*/ 8 w 137"/>
                    <a:gd name="T45" fmla="*/ 24 h 420"/>
                    <a:gd name="T46" fmla="*/ 9 w 137"/>
                    <a:gd name="T47" fmla="*/ 24 h 420"/>
                    <a:gd name="T48" fmla="*/ 9 w 137"/>
                    <a:gd name="T49" fmla="*/ 24 h 420"/>
                    <a:gd name="T50" fmla="*/ 8 w 137"/>
                    <a:gd name="T51" fmla="*/ 26 h 420"/>
                    <a:gd name="T52" fmla="*/ 7 w 137"/>
                    <a:gd name="T53" fmla="*/ 25 h 420"/>
                    <a:gd name="T54" fmla="*/ 7 w 137"/>
                    <a:gd name="T55" fmla="*/ 24 h 420"/>
                    <a:gd name="T56" fmla="*/ 6 w 137"/>
                    <a:gd name="T57" fmla="*/ 23 h 420"/>
                    <a:gd name="T58" fmla="*/ 6 w 137"/>
                    <a:gd name="T59" fmla="*/ 22 h 420"/>
                    <a:gd name="T60" fmla="*/ 5 w 137"/>
                    <a:gd name="T61" fmla="*/ 21 h 420"/>
                    <a:gd name="T62" fmla="*/ 5 w 137"/>
                    <a:gd name="T63" fmla="*/ 20 h 420"/>
                    <a:gd name="T64" fmla="*/ 4 w 137"/>
                    <a:gd name="T65" fmla="*/ 19 h 420"/>
                    <a:gd name="T66" fmla="*/ 4 w 137"/>
                    <a:gd name="T67" fmla="*/ 18 h 420"/>
                    <a:gd name="T68" fmla="*/ 4 w 137"/>
                    <a:gd name="T69" fmla="*/ 17 h 420"/>
                    <a:gd name="T70" fmla="*/ 4 w 137"/>
                    <a:gd name="T71" fmla="*/ 17 h 420"/>
                    <a:gd name="T72" fmla="*/ 3 w 137"/>
                    <a:gd name="T73" fmla="*/ 16 h 420"/>
                    <a:gd name="T74" fmla="*/ 3 w 137"/>
                    <a:gd name="T75" fmla="*/ 16 h 420"/>
                    <a:gd name="T76" fmla="*/ 3 w 137"/>
                    <a:gd name="T77" fmla="*/ 15 h 420"/>
                    <a:gd name="T78" fmla="*/ 3 w 137"/>
                    <a:gd name="T79" fmla="*/ 15 h 420"/>
                    <a:gd name="T80" fmla="*/ 3 w 137"/>
                    <a:gd name="T81" fmla="*/ 14 h 420"/>
                    <a:gd name="T82" fmla="*/ 2 w 137"/>
                    <a:gd name="T83" fmla="*/ 13 h 420"/>
                    <a:gd name="T84" fmla="*/ 2 w 137"/>
                    <a:gd name="T85" fmla="*/ 12 h 420"/>
                    <a:gd name="T86" fmla="*/ 2 w 137"/>
                    <a:gd name="T87" fmla="*/ 11 h 420"/>
                    <a:gd name="T88" fmla="*/ 2 w 137"/>
                    <a:gd name="T89" fmla="*/ 10 h 420"/>
                    <a:gd name="T90" fmla="*/ 1 w 137"/>
                    <a:gd name="T91" fmla="*/ 9 h 420"/>
                    <a:gd name="T92" fmla="*/ 1 w 137"/>
                    <a:gd name="T93" fmla="*/ 8 h 420"/>
                    <a:gd name="T94" fmla="*/ 1 w 137"/>
                    <a:gd name="T95" fmla="*/ 8 h 420"/>
                    <a:gd name="T96" fmla="*/ 1 w 137"/>
                    <a:gd name="T97" fmla="*/ 7 h 420"/>
                    <a:gd name="T98" fmla="*/ 1 w 137"/>
                    <a:gd name="T99" fmla="*/ 7 h 420"/>
                    <a:gd name="T100" fmla="*/ 0 w 137"/>
                    <a:gd name="T101" fmla="*/ 7 h 420"/>
                    <a:gd name="T102" fmla="*/ 1 w 137"/>
                    <a:gd name="T103" fmla="*/ 5 h 420"/>
                    <a:gd name="T104" fmla="*/ 1 w 137"/>
                    <a:gd name="T105" fmla="*/ 3 h 420"/>
                    <a:gd name="T106" fmla="*/ 1 w 137"/>
                    <a:gd name="T107" fmla="*/ 1 h 420"/>
                    <a:gd name="T108" fmla="*/ 2 w 137"/>
                    <a:gd name="T109" fmla="*/ 0 h 420"/>
                    <a:gd name="T110" fmla="*/ 2 w 137"/>
                    <a:gd name="T111" fmla="*/ 0 h 420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37"/>
                    <a:gd name="T169" fmla="*/ 0 h 420"/>
                    <a:gd name="T170" fmla="*/ 137 w 137"/>
                    <a:gd name="T171" fmla="*/ 420 h 420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37" h="420">
                      <a:moveTo>
                        <a:pt x="23" y="0"/>
                      </a:moveTo>
                      <a:lnTo>
                        <a:pt x="22" y="13"/>
                      </a:lnTo>
                      <a:lnTo>
                        <a:pt x="21" y="28"/>
                      </a:lnTo>
                      <a:lnTo>
                        <a:pt x="19" y="43"/>
                      </a:lnTo>
                      <a:lnTo>
                        <a:pt x="18" y="56"/>
                      </a:lnTo>
                      <a:lnTo>
                        <a:pt x="21" y="97"/>
                      </a:lnTo>
                      <a:lnTo>
                        <a:pt x="25" y="138"/>
                      </a:lnTo>
                      <a:lnTo>
                        <a:pt x="33" y="176"/>
                      </a:lnTo>
                      <a:lnTo>
                        <a:pt x="46" y="212"/>
                      </a:lnTo>
                      <a:lnTo>
                        <a:pt x="47" y="223"/>
                      </a:lnTo>
                      <a:lnTo>
                        <a:pt x="54" y="232"/>
                      </a:lnTo>
                      <a:lnTo>
                        <a:pt x="60" y="240"/>
                      </a:lnTo>
                      <a:lnTo>
                        <a:pt x="61" y="252"/>
                      </a:lnTo>
                      <a:lnTo>
                        <a:pt x="68" y="272"/>
                      </a:lnTo>
                      <a:lnTo>
                        <a:pt x="76" y="292"/>
                      </a:lnTo>
                      <a:lnTo>
                        <a:pt x="85" y="312"/>
                      </a:lnTo>
                      <a:lnTo>
                        <a:pt x="91" y="332"/>
                      </a:lnTo>
                      <a:lnTo>
                        <a:pt x="100" y="340"/>
                      </a:lnTo>
                      <a:lnTo>
                        <a:pt x="107" y="351"/>
                      </a:lnTo>
                      <a:lnTo>
                        <a:pt x="111" y="363"/>
                      </a:lnTo>
                      <a:lnTo>
                        <a:pt x="113" y="376"/>
                      </a:lnTo>
                      <a:lnTo>
                        <a:pt x="120" y="383"/>
                      </a:lnTo>
                      <a:lnTo>
                        <a:pt x="125" y="388"/>
                      </a:lnTo>
                      <a:lnTo>
                        <a:pt x="130" y="393"/>
                      </a:lnTo>
                      <a:lnTo>
                        <a:pt x="137" y="399"/>
                      </a:lnTo>
                      <a:lnTo>
                        <a:pt x="114" y="420"/>
                      </a:lnTo>
                      <a:lnTo>
                        <a:pt x="107" y="405"/>
                      </a:lnTo>
                      <a:lnTo>
                        <a:pt x="100" y="389"/>
                      </a:lnTo>
                      <a:lnTo>
                        <a:pt x="92" y="374"/>
                      </a:lnTo>
                      <a:lnTo>
                        <a:pt x="84" y="358"/>
                      </a:lnTo>
                      <a:lnTo>
                        <a:pt x="76" y="343"/>
                      </a:lnTo>
                      <a:lnTo>
                        <a:pt x="68" y="327"/>
                      </a:lnTo>
                      <a:lnTo>
                        <a:pt x="61" y="310"/>
                      </a:lnTo>
                      <a:lnTo>
                        <a:pt x="54" y="294"/>
                      </a:lnTo>
                      <a:lnTo>
                        <a:pt x="54" y="285"/>
                      </a:lnTo>
                      <a:lnTo>
                        <a:pt x="52" y="276"/>
                      </a:lnTo>
                      <a:lnTo>
                        <a:pt x="47" y="268"/>
                      </a:lnTo>
                      <a:lnTo>
                        <a:pt x="41" y="260"/>
                      </a:lnTo>
                      <a:lnTo>
                        <a:pt x="45" y="255"/>
                      </a:lnTo>
                      <a:lnTo>
                        <a:pt x="40" y="241"/>
                      </a:lnTo>
                      <a:lnTo>
                        <a:pt x="35" y="226"/>
                      </a:lnTo>
                      <a:lnTo>
                        <a:pt x="32" y="211"/>
                      </a:lnTo>
                      <a:lnTo>
                        <a:pt x="27" y="196"/>
                      </a:lnTo>
                      <a:lnTo>
                        <a:pt x="23" y="182"/>
                      </a:lnTo>
                      <a:lnTo>
                        <a:pt x="18" y="167"/>
                      </a:lnTo>
                      <a:lnTo>
                        <a:pt x="12" y="155"/>
                      </a:lnTo>
                      <a:lnTo>
                        <a:pt x="7" y="141"/>
                      </a:lnTo>
                      <a:lnTo>
                        <a:pt x="8" y="134"/>
                      </a:lnTo>
                      <a:lnTo>
                        <a:pt x="7" y="127"/>
                      </a:lnTo>
                      <a:lnTo>
                        <a:pt x="4" y="121"/>
                      </a:lnTo>
                      <a:lnTo>
                        <a:pt x="0" y="117"/>
                      </a:lnTo>
                      <a:lnTo>
                        <a:pt x="2" y="87"/>
                      </a:lnTo>
                      <a:lnTo>
                        <a:pt x="6" y="58"/>
                      </a:lnTo>
                      <a:lnTo>
                        <a:pt x="12" y="29"/>
                      </a:lnTo>
                      <a:lnTo>
                        <a:pt x="18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CO"/>
                </a:p>
              </p:txBody>
            </p:sp>
            <p:sp>
              <p:nvSpPr>
                <p:cNvPr id="29" name="Freeform 16"/>
                <p:cNvSpPr>
                  <a:spLocks/>
                </p:cNvSpPr>
                <p:nvPr/>
              </p:nvSpPr>
              <p:spPr bwMode="auto">
                <a:xfrm>
                  <a:off x="1100" y="1062"/>
                  <a:ext cx="68" cy="164"/>
                </a:xfrm>
                <a:custGeom>
                  <a:avLst/>
                  <a:gdLst>
                    <a:gd name="T0" fmla="*/ 8 w 136"/>
                    <a:gd name="T1" fmla="*/ 16 h 327"/>
                    <a:gd name="T2" fmla="*/ 8 w 136"/>
                    <a:gd name="T3" fmla="*/ 17 h 327"/>
                    <a:gd name="T4" fmla="*/ 8 w 136"/>
                    <a:gd name="T5" fmla="*/ 18 h 327"/>
                    <a:gd name="T6" fmla="*/ 9 w 136"/>
                    <a:gd name="T7" fmla="*/ 18 h 327"/>
                    <a:gd name="T8" fmla="*/ 9 w 136"/>
                    <a:gd name="T9" fmla="*/ 19 h 327"/>
                    <a:gd name="T10" fmla="*/ 8 w 136"/>
                    <a:gd name="T11" fmla="*/ 19 h 327"/>
                    <a:gd name="T12" fmla="*/ 8 w 136"/>
                    <a:gd name="T13" fmla="*/ 18 h 327"/>
                    <a:gd name="T14" fmla="*/ 7 w 136"/>
                    <a:gd name="T15" fmla="*/ 18 h 327"/>
                    <a:gd name="T16" fmla="*/ 7 w 136"/>
                    <a:gd name="T17" fmla="*/ 19 h 327"/>
                    <a:gd name="T18" fmla="*/ 6 w 136"/>
                    <a:gd name="T19" fmla="*/ 20 h 327"/>
                    <a:gd name="T20" fmla="*/ 5 w 136"/>
                    <a:gd name="T21" fmla="*/ 21 h 327"/>
                    <a:gd name="T22" fmla="*/ 5 w 136"/>
                    <a:gd name="T23" fmla="*/ 21 h 327"/>
                    <a:gd name="T24" fmla="*/ 5 w 136"/>
                    <a:gd name="T25" fmla="*/ 20 h 327"/>
                    <a:gd name="T26" fmla="*/ 4 w 136"/>
                    <a:gd name="T27" fmla="*/ 19 h 327"/>
                    <a:gd name="T28" fmla="*/ 3 w 136"/>
                    <a:gd name="T29" fmla="*/ 16 h 327"/>
                    <a:gd name="T30" fmla="*/ 2 w 136"/>
                    <a:gd name="T31" fmla="*/ 13 h 327"/>
                    <a:gd name="T32" fmla="*/ 1 w 136"/>
                    <a:gd name="T33" fmla="*/ 11 h 327"/>
                    <a:gd name="T34" fmla="*/ 1 w 136"/>
                    <a:gd name="T35" fmla="*/ 9 h 327"/>
                    <a:gd name="T36" fmla="*/ 1 w 136"/>
                    <a:gd name="T37" fmla="*/ 6 h 327"/>
                    <a:gd name="T38" fmla="*/ 1 w 136"/>
                    <a:gd name="T39" fmla="*/ 3 h 327"/>
                    <a:gd name="T40" fmla="*/ 1 w 136"/>
                    <a:gd name="T41" fmla="*/ 1 h 327"/>
                    <a:gd name="T42" fmla="*/ 1 w 136"/>
                    <a:gd name="T43" fmla="*/ 1 h 327"/>
                    <a:gd name="T44" fmla="*/ 1 w 136"/>
                    <a:gd name="T45" fmla="*/ 2 h 327"/>
                    <a:gd name="T46" fmla="*/ 1 w 136"/>
                    <a:gd name="T47" fmla="*/ 5 h 327"/>
                    <a:gd name="T48" fmla="*/ 1 w 136"/>
                    <a:gd name="T49" fmla="*/ 6 h 327"/>
                    <a:gd name="T50" fmla="*/ 2 w 136"/>
                    <a:gd name="T51" fmla="*/ 6 h 327"/>
                    <a:gd name="T52" fmla="*/ 2 w 136"/>
                    <a:gd name="T53" fmla="*/ 8 h 327"/>
                    <a:gd name="T54" fmla="*/ 3 w 136"/>
                    <a:gd name="T55" fmla="*/ 11 h 327"/>
                    <a:gd name="T56" fmla="*/ 3 w 136"/>
                    <a:gd name="T57" fmla="*/ 14 h 327"/>
                    <a:gd name="T58" fmla="*/ 4 w 136"/>
                    <a:gd name="T59" fmla="*/ 15 h 327"/>
                    <a:gd name="T60" fmla="*/ 5 w 136"/>
                    <a:gd name="T61" fmla="*/ 17 h 327"/>
                    <a:gd name="T62" fmla="*/ 5 w 136"/>
                    <a:gd name="T63" fmla="*/ 18 h 327"/>
                    <a:gd name="T64" fmla="*/ 6 w 136"/>
                    <a:gd name="T65" fmla="*/ 19 h 327"/>
                    <a:gd name="T66" fmla="*/ 7 w 136"/>
                    <a:gd name="T67" fmla="*/ 18 h 327"/>
                    <a:gd name="T68" fmla="*/ 6 w 136"/>
                    <a:gd name="T69" fmla="*/ 17 h 327"/>
                    <a:gd name="T70" fmla="*/ 6 w 136"/>
                    <a:gd name="T71" fmla="*/ 15 h 327"/>
                    <a:gd name="T72" fmla="*/ 5 w 136"/>
                    <a:gd name="T73" fmla="*/ 12 h 327"/>
                    <a:gd name="T74" fmla="*/ 4 w 136"/>
                    <a:gd name="T75" fmla="*/ 9 h 327"/>
                    <a:gd name="T76" fmla="*/ 3 w 136"/>
                    <a:gd name="T77" fmla="*/ 5 h 327"/>
                    <a:gd name="T78" fmla="*/ 3 w 136"/>
                    <a:gd name="T79" fmla="*/ 3 h 327"/>
                    <a:gd name="T80" fmla="*/ 3 w 136"/>
                    <a:gd name="T81" fmla="*/ 2 h 327"/>
                    <a:gd name="T82" fmla="*/ 3 w 136"/>
                    <a:gd name="T83" fmla="*/ 1 h 327"/>
                    <a:gd name="T84" fmla="*/ 4 w 136"/>
                    <a:gd name="T85" fmla="*/ 1 h 327"/>
                    <a:gd name="T86" fmla="*/ 4 w 136"/>
                    <a:gd name="T87" fmla="*/ 3 h 327"/>
                    <a:gd name="T88" fmla="*/ 5 w 136"/>
                    <a:gd name="T89" fmla="*/ 7 h 327"/>
                    <a:gd name="T90" fmla="*/ 6 w 136"/>
                    <a:gd name="T91" fmla="*/ 11 h 327"/>
                    <a:gd name="T92" fmla="*/ 7 w 136"/>
                    <a:gd name="T93" fmla="*/ 15 h 327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136"/>
                    <a:gd name="T142" fmla="*/ 0 h 327"/>
                    <a:gd name="T143" fmla="*/ 136 w 136"/>
                    <a:gd name="T144" fmla="*/ 327 h 327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136" h="327">
                      <a:moveTo>
                        <a:pt x="125" y="259"/>
                      </a:moveTo>
                      <a:lnTo>
                        <a:pt x="128" y="255"/>
                      </a:lnTo>
                      <a:lnTo>
                        <a:pt x="136" y="265"/>
                      </a:lnTo>
                      <a:lnTo>
                        <a:pt x="128" y="267"/>
                      </a:lnTo>
                      <a:lnTo>
                        <a:pt x="126" y="271"/>
                      </a:lnTo>
                      <a:lnTo>
                        <a:pt x="127" y="276"/>
                      </a:lnTo>
                      <a:lnTo>
                        <a:pt x="129" y="281"/>
                      </a:lnTo>
                      <a:lnTo>
                        <a:pt x="132" y="285"/>
                      </a:lnTo>
                      <a:lnTo>
                        <a:pt x="133" y="289"/>
                      </a:lnTo>
                      <a:lnTo>
                        <a:pt x="131" y="292"/>
                      </a:lnTo>
                      <a:lnTo>
                        <a:pt x="123" y="295"/>
                      </a:lnTo>
                      <a:lnTo>
                        <a:pt x="121" y="292"/>
                      </a:lnTo>
                      <a:lnTo>
                        <a:pt x="120" y="289"/>
                      </a:lnTo>
                      <a:lnTo>
                        <a:pt x="119" y="285"/>
                      </a:lnTo>
                      <a:lnTo>
                        <a:pt x="116" y="283"/>
                      </a:lnTo>
                      <a:lnTo>
                        <a:pt x="110" y="288"/>
                      </a:lnTo>
                      <a:lnTo>
                        <a:pt x="104" y="292"/>
                      </a:lnTo>
                      <a:lnTo>
                        <a:pt x="98" y="298"/>
                      </a:lnTo>
                      <a:lnTo>
                        <a:pt x="94" y="305"/>
                      </a:lnTo>
                      <a:lnTo>
                        <a:pt x="88" y="312"/>
                      </a:lnTo>
                      <a:lnTo>
                        <a:pt x="83" y="318"/>
                      </a:lnTo>
                      <a:lnTo>
                        <a:pt x="78" y="322"/>
                      </a:lnTo>
                      <a:lnTo>
                        <a:pt x="72" y="327"/>
                      </a:lnTo>
                      <a:lnTo>
                        <a:pt x="71" y="322"/>
                      </a:lnTo>
                      <a:lnTo>
                        <a:pt x="68" y="318"/>
                      </a:lnTo>
                      <a:lnTo>
                        <a:pt x="66" y="313"/>
                      </a:lnTo>
                      <a:lnTo>
                        <a:pt x="66" y="308"/>
                      </a:lnTo>
                      <a:lnTo>
                        <a:pt x="56" y="289"/>
                      </a:lnTo>
                      <a:lnTo>
                        <a:pt x="48" y="268"/>
                      </a:lnTo>
                      <a:lnTo>
                        <a:pt x="40" y="247"/>
                      </a:lnTo>
                      <a:lnTo>
                        <a:pt x="33" y="225"/>
                      </a:lnTo>
                      <a:lnTo>
                        <a:pt x="27" y="205"/>
                      </a:lnTo>
                      <a:lnTo>
                        <a:pt x="21" y="183"/>
                      </a:lnTo>
                      <a:lnTo>
                        <a:pt x="15" y="161"/>
                      </a:lnTo>
                      <a:lnTo>
                        <a:pt x="10" y="139"/>
                      </a:lnTo>
                      <a:lnTo>
                        <a:pt x="13" y="133"/>
                      </a:lnTo>
                      <a:lnTo>
                        <a:pt x="9" y="109"/>
                      </a:lnTo>
                      <a:lnTo>
                        <a:pt x="3" y="85"/>
                      </a:lnTo>
                      <a:lnTo>
                        <a:pt x="0" y="62"/>
                      </a:lnTo>
                      <a:lnTo>
                        <a:pt x="4" y="39"/>
                      </a:lnTo>
                      <a:lnTo>
                        <a:pt x="3" y="10"/>
                      </a:lnTo>
                      <a:lnTo>
                        <a:pt x="5" y="8"/>
                      </a:lnTo>
                      <a:lnTo>
                        <a:pt x="9" y="8"/>
                      </a:lnTo>
                      <a:lnTo>
                        <a:pt x="11" y="9"/>
                      </a:lnTo>
                      <a:lnTo>
                        <a:pt x="13" y="12"/>
                      </a:lnTo>
                      <a:lnTo>
                        <a:pt x="13" y="31"/>
                      </a:lnTo>
                      <a:lnTo>
                        <a:pt x="12" y="49"/>
                      </a:lnTo>
                      <a:lnTo>
                        <a:pt x="13" y="66"/>
                      </a:lnTo>
                      <a:lnTo>
                        <a:pt x="18" y="82"/>
                      </a:lnTo>
                      <a:lnTo>
                        <a:pt x="15" y="86"/>
                      </a:lnTo>
                      <a:lnTo>
                        <a:pt x="17" y="91"/>
                      </a:lnTo>
                      <a:lnTo>
                        <a:pt x="19" y="93"/>
                      </a:lnTo>
                      <a:lnTo>
                        <a:pt x="22" y="95"/>
                      </a:lnTo>
                      <a:lnTo>
                        <a:pt x="27" y="121"/>
                      </a:lnTo>
                      <a:lnTo>
                        <a:pt x="32" y="147"/>
                      </a:lnTo>
                      <a:lnTo>
                        <a:pt x="36" y="172"/>
                      </a:lnTo>
                      <a:lnTo>
                        <a:pt x="43" y="198"/>
                      </a:lnTo>
                      <a:lnTo>
                        <a:pt x="48" y="210"/>
                      </a:lnTo>
                      <a:lnTo>
                        <a:pt x="52" y="223"/>
                      </a:lnTo>
                      <a:lnTo>
                        <a:pt x="56" y="235"/>
                      </a:lnTo>
                      <a:lnTo>
                        <a:pt x="60" y="246"/>
                      </a:lnTo>
                      <a:lnTo>
                        <a:pt x="65" y="259"/>
                      </a:lnTo>
                      <a:lnTo>
                        <a:pt x="71" y="269"/>
                      </a:lnTo>
                      <a:lnTo>
                        <a:pt x="78" y="281"/>
                      </a:lnTo>
                      <a:lnTo>
                        <a:pt x="86" y="292"/>
                      </a:lnTo>
                      <a:lnTo>
                        <a:pt x="97" y="295"/>
                      </a:lnTo>
                      <a:lnTo>
                        <a:pt x="97" y="288"/>
                      </a:lnTo>
                      <a:lnTo>
                        <a:pt x="100" y="280"/>
                      </a:lnTo>
                      <a:lnTo>
                        <a:pt x="98" y="273"/>
                      </a:lnTo>
                      <a:lnTo>
                        <a:pt x="90" y="269"/>
                      </a:lnTo>
                      <a:lnTo>
                        <a:pt x="95" y="265"/>
                      </a:lnTo>
                      <a:lnTo>
                        <a:pt x="87" y="238"/>
                      </a:lnTo>
                      <a:lnTo>
                        <a:pt x="79" y="212"/>
                      </a:lnTo>
                      <a:lnTo>
                        <a:pt x="71" y="185"/>
                      </a:lnTo>
                      <a:lnTo>
                        <a:pt x="65" y="157"/>
                      </a:lnTo>
                      <a:lnTo>
                        <a:pt x="58" y="131"/>
                      </a:lnTo>
                      <a:lnTo>
                        <a:pt x="52" y="103"/>
                      </a:lnTo>
                      <a:lnTo>
                        <a:pt x="48" y="76"/>
                      </a:lnTo>
                      <a:lnTo>
                        <a:pt x="44" y="49"/>
                      </a:lnTo>
                      <a:lnTo>
                        <a:pt x="47" y="40"/>
                      </a:lnTo>
                      <a:lnTo>
                        <a:pt x="48" y="29"/>
                      </a:lnTo>
                      <a:lnTo>
                        <a:pt x="47" y="19"/>
                      </a:lnTo>
                      <a:lnTo>
                        <a:pt x="47" y="8"/>
                      </a:lnTo>
                      <a:lnTo>
                        <a:pt x="47" y="5"/>
                      </a:lnTo>
                      <a:lnTo>
                        <a:pt x="49" y="4"/>
                      </a:lnTo>
                      <a:lnTo>
                        <a:pt x="52" y="3"/>
                      </a:lnTo>
                      <a:lnTo>
                        <a:pt x="56" y="0"/>
                      </a:lnTo>
                      <a:lnTo>
                        <a:pt x="58" y="33"/>
                      </a:lnTo>
                      <a:lnTo>
                        <a:pt x="63" y="66"/>
                      </a:lnTo>
                      <a:lnTo>
                        <a:pt x="67" y="100"/>
                      </a:lnTo>
                      <a:lnTo>
                        <a:pt x="73" y="133"/>
                      </a:lnTo>
                      <a:lnTo>
                        <a:pt x="82" y="167"/>
                      </a:lnTo>
                      <a:lnTo>
                        <a:pt x="93" y="199"/>
                      </a:lnTo>
                      <a:lnTo>
                        <a:pt x="108" y="230"/>
                      </a:lnTo>
                      <a:lnTo>
                        <a:pt x="125" y="25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CO"/>
                </a:p>
              </p:txBody>
            </p:sp>
            <p:sp>
              <p:nvSpPr>
                <p:cNvPr id="30" name="Freeform 17"/>
                <p:cNvSpPr>
                  <a:spLocks/>
                </p:cNvSpPr>
                <p:nvPr/>
              </p:nvSpPr>
              <p:spPr bwMode="auto">
                <a:xfrm>
                  <a:off x="1264" y="1083"/>
                  <a:ext cx="35" cy="87"/>
                </a:xfrm>
                <a:custGeom>
                  <a:avLst/>
                  <a:gdLst>
                    <a:gd name="T0" fmla="*/ 4 w 71"/>
                    <a:gd name="T1" fmla="*/ 11 h 174"/>
                    <a:gd name="T2" fmla="*/ 4 w 71"/>
                    <a:gd name="T3" fmla="*/ 11 h 174"/>
                    <a:gd name="T4" fmla="*/ 4 w 71"/>
                    <a:gd name="T5" fmla="*/ 11 h 174"/>
                    <a:gd name="T6" fmla="*/ 3 w 71"/>
                    <a:gd name="T7" fmla="*/ 10 h 174"/>
                    <a:gd name="T8" fmla="*/ 2 w 71"/>
                    <a:gd name="T9" fmla="*/ 9 h 174"/>
                    <a:gd name="T10" fmla="*/ 1 w 71"/>
                    <a:gd name="T11" fmla="*/ 8 h 174"/>
                    <a:gd name="T12" fmla="*/ 1 w 71"/>
                    <a:gd name="T13" fmla="*/ 6 h 174"/>
                    <a:gd name="T14" fmla="*/ 0 w 71"/>
                    <a:gd name="T15" fmla="*/ 5 h 174"/>
                    <a:gd name="T16" fmla="*/ 0 w 71"/>
                    <a:gd name="T17" fmla="*/ 4 h 174"/>
                    <a:gd name="T18" fmla="*/ 0 w 71"/>
                    <a:gd name="T19" fmla="*/ 2 h 174"/>
                    <a:gd name="T20" fmla="*/ 0 w 71"/>
                    <a:gd name="T21" fmla="*/ 1 h 174"/>
                    <a:gd name="T22" fmla="*/ 0 w 71"/>
                    <a:gd name="T23" fmla="*/ 0 h 174"/>
                    <a:gd name="T24" fmla="*/ 0 w 71"/>
                    <a:gd name="T25" fmla="*/ 2 h 174"/>
                    <a:gd name="T26" fmla="*/ 1 w 71"/>
                    <a:gd name="T27" fmla="*/ 3 h 174"/>
                    <a:gd name="T28" fmla="*/ 1 w 71"/>
                    <a:gd name="T29" fmla="*/ 5 h 174"/>
                    <a:gd name="T30" fmla="*/ 2 w 71"/>
                    <a:gd name="T31" fmla="*/ 6 h 174"/>
                    <a:gd name="T32" fmla="*/ 2 w 71"/>
                    <a:gd name="T33" fmla="*/ 7 h 174"/>
                    <a:gd name="T34" fmla="*/ 3 w 71"/>
                    <a:gd name="T35" fmla="*/ 8 h 174"/>
                    <a:gd name="T36" fmla="*/ 3 w 71"/>
                    <a:gd name="T37" fmla="*/ 10 h 174"/>
                    <a:gd name="T38" fmla="*/ 4 w 71"/>
                    <a:gd name="T39" fmla="*/ 11 h 174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71"/>
                    <a:gd name="T61" fmla="*/ 0 h 174"/>
                    <a:gd name="T62" fmla="*/ 71 w 71"/>
                    <a:gd name="T63" fmla="*/ 174 h 174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71" h="174">
                      <a:moveTo>
                        <a:pt x="71" y="165"/>
                      </a:moveTo>
                      <a:lnTo>
                        <a:pt x="71" y="174"/>
                      </a:lnTo>
                      <a:lnTo>
                        <a:pt x="64" y="174"/>
                      </a:lnTo>
                      <a:lnTo>
                        <a:pt x="51" y="154"/>
                      </a:lnTo>
                      <a:lnTo>
                        <a:pt x="41" y="134"/>
                      </a:lnTo>
                      <a:lnTo>
                        <a:pt x="31" y="114"/>
                      </a:lnTo>
                      <a:lnTo>
                        <a:pt x="23" y="92"/>
                      </a:lnTo>
                      <a:lnTo>
                        <a:pt x="14" y="71"/>
                      </a:lnTo>
                      <a:lnTo>
                        <a:pt x="9" y="50"/>
                      </a:lnTo>
                      <a:lnTo>
                        <a:pt x="3" y="27"/>
                      </a:lnTo>
                      <a:lnTo>
                        <a:pt x="0" y="3"/>
                      </a:lnTo>
                      <a:lnTo>
                        <a:pt x="8" y="0"/>
                      </a:lnTo>
                      <a:lnTo>
                        <a:pt x="11" y="23"/>
                      </a:lnTo>
                      <a:lnTo>
                        <a:pt x="17" y="45"/>
                      </a:lnTo>
                      <a:lnTo>
                        <a:pt x="24" y="66"/>
                      </a:lnTo>
                      <a:lnTo>
                        <a:pt x="32" y="85"/>
                      </a:lnTo>
                      <a:lnTo>
                        <a:pt x="41" y="105"/>
                      </a:lnTo>
                      <a:lnTo>
                        <a:pt x="51" y="124"/>
                      </a:lnTo>
                      <a:lnTo>
                        <a:pt x="61" y="145"/>
                      </a:lnTo>
                      <a:lnTo>
                        <a:pt x="71" y="16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CO"/>
                </a:p>
              </p:txBody>
            </p:sp>
            <p:sp>
              <p:nvSpPr>
                <p:cNvPr id="31" name="Freeform 18"/>
                <p:cNvSpPr>
                  <a:spLocks/>
                </p:cNvSpPr>
                <p:nvPr/>
              </p:nvSpPr>
              <p:spPr bwMode="auto">
                <a:xfrm>
                  <a:off x="1367" y="1091"/>
                  <a:ext cx="26" cy="85"/>
                </a:xfrm>
                <a:custGeom>
                  <a:avLst/>
                  <a:gdLst>
                    <a:gd name="T0" fmla="*/ 1 w 51"/>
                    <a:gd name="T1" fmla="*/ 0 h 171"/>
                    <a:gd name="T2" fmla="*/ 1 w 51"/>
                    <a:gd name="T3" fmla="*/ 1 h 171"/>
                    <a:gd name="T4" fmla="*/ 1 w 51"/>
                    <a:gd name="T5" fmla="*/ 3 h 171"/>
                    <a:gd name="T6" fmla="*/ 2 w 51"/>
                    <a:gd name="T7" fmla="*/ 4 h 171"/>
                    <a:gd name="T8" fmla="*/ 2 w 51"/>
                    <a:gd name="T9" fmla="*/ 5 h 171"/>
                    <a:gd name="T10" fmla="*/ 2 w 51"/>
                    <a:gd name="T11" fmla="*/ 5 h 171"/>
                    <a:gd name="T12" fmla="*/ 4 w 51"/>
                    <a:gd name="T13" fmla="*/ 10 h 171"/>
                    <a:gd name="T14" fmla="*/ 3 w 51"/>
                    <a:gd name="T15" fmla="*/ 9 h 171"/>
                    <a:gd name="T16" fmla="*/ 3 w 51"/>
                    <a:gd name="T17" fmla="*/ 9 h 171"/>
                    <a:gd name="T18" fmla="*/ 2 w 51"/>
                    <a:gd name="T19" fmla="*/ 8 h 171"/>
                    <a:gd name="T20" fmla="*/ 2 w 51"/>
                    <a:gd name="T21" fmla="*/ 7 h 171"/>
                    <a:gd name="T22" fmla="*/ 2 w 51"/>
                    <a:gd name="T23" fmla="*/ 6 h 171"/>
                    <a:gd name="T24" fmla="*/ 1 w 51"/>
                    <a:gd name="T25" fmla="*/ 5 h 171"/>
                    <a:gd name="T26" fmla="*/ 1 w 51"/>
                    <a:gd name="T27" fmla="*/ 4 h 171"/>
                    <a:gd name="T28" fmla="*/ 1 w 51"/>
                    <a:gd name="T29" fmla="*/ 3 h 171"/>
                    <a:gd name="T30" fmla="*/ 0 w 51"/>
                    <a:gd name="T31" fmla="*/ 2 h 171"/>
                    <a:gd name="T32" fmla="*/ 0 w 51"/>
                    <a:gd name="T33" fmla="*/ 1 h 171"/>
                    <a:gd name="T34" fmla="*/ 0 w 51"/>
                    <a:gd name="T35" fmla="*/ 0 h 171"/>
                    <a:gd name="T36" fmla="*/ 1 w 51"/>
                    <a:gd name="T37" fmla="*/ 0 h 171"/>
                    <a:gd name="T38" fmla="*/ 1 w 51"/>
                    <a:gd name="T39" fmla="*/ 0 h 171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51"/>
                    <a:gd name="T61" fmla="*/ 0 h 171"/>
                    <a:gd name="T62" fmla="*/ 51 w 51"/>
                    <a:gd name="T63" fmla="*/ 171 h 171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51" h="171">
                      <a:moveTo>
                        <a:pt x="4" y="0"/>
                      </a:moveTo>
                      <a:lnTo>
                        <a:pt x="9" y="24"/>
                      </a:lnTo>
                      <a:lnTo>
                        <a:pt x="13" y="49"/>
                      </a:lnTo>
                      <a:lnTo>
                        <a:pt x="19" y="73"/>
                      </a:lnTo>
                      <a:lnTo>
                        <a:pt x="28" y="95"/>
                      </a:lnTo>
                      <a:lnTo>
                        <a:pt x="26" y="95"/>
                      </a:lnTo>
                      <a:lnTo>
                        <a:pt x="51" y="171"/>
                      </a:lnTo>
                      <a:lnTo>
                        <a:pt x="46" y="158"/>
                      </a:lnTo>
                      <a:lnTo>
                        <a:pt x="39" y="145"/>
                      </a:lnTo>
                      <a:lnTo>
                        <a:pt x="32" y="132"/>
                      </a:lnTo>
                      <a:lnTo>
                        <a:pt x="25" y="118"/>
                      </a:lnTo>
                      <a:lnTo>
                        <a:pt x="19" y="103"/>
                      </a:lnTo>
                      <a:lnTo>
                        <a:pt x="13" y="89"/>
                      </a:lnTo>
                      <a:lnTo>
                        <a:pt x="8" y="73"/>
                      </a:lnTo>
                      <a:lnTo>
                        <a:pt x="4" y="58"/>
                      </a:lnTo>
                      <a:lnTo>
                        <a:pt x="0" y="44"/>
                      </a:lnTo>
                      <a:lnTo>
                        <a:pt x="0" y="29"/>
                      </a:lnTo>
                      <a:lnTo>
                        <a:pt x="0" y="14"/>
                      </a:lnTo>
                      <a:lnTo>
                        <a:pt x="1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CO"/>
                </a:p>
              </p:txBody>
            </p:sp>
            <p:sp>
              <p:nvSpPr>
                <p:cNvPr id="32" name="Freeform 19"/>
                <p:cNvSpPr>
                  <a:spLocks/>
                </p:cNvSpPr>
                <p:nvPr/>
              </p:nvSpPr>
              <p:spPr bwMode="auto">
                <a:xfrm>
                  <a:off x="1293" y="1096"/>
                  <a:ext cx="23" cy="55"/>
                </a:xfrm>
                <a:custGeom>
                  <a:avLst/>
                  <a:gdLst>
                    <a:gd name="T0" fmla="*/ 1 w 46"/>
                    <a:gd name="T1" fmla="*/ 1 h 109"/>
                    <a:gd name="T2" fmla="*/ 1 w 46"/>
                    <a:gd name="T3" fmla="*/ 1 h 109"/>
                    <a:gd name="T4" fmla="*/ 1 w 46"/>
                    <a:gd name="T5" fmla="*/ 2 h 109"/>
                    <a:gd name="T6" fmla="*/ 2 w 46"/>
                    <a:gd name="T7" fmla="*/ 3 h 109"/>
                    <a:gd name="T8" fmla="*/ 2 w 46"/>
                    <a:gd name="T9" fmla="*/ 4 h 109"/>
                    <a:gd name="T10" fmla="*/ 2 w 46"/>
                    <a:gd name="T11" fmla="*/ 4 h 109"/>
                    <a:gd name="T12" fmla="*/ 3 w 46"/>
                    <a:gd name="T13" fmla="*/ 5 h 109"/>
                    <a:gd name="T14" fmla="*/ 3 w 46"/>
                    <a:gd name="T15" fmla="*/ 6 h 109"/>
                    <a:gd name="T16" fmla="*/ 3 w 46"/>
                    <a:gd name="T17" fmla="*/ 7 h 109"/>
                    <a:gd name="T18" fmla="*/ 3 w 46"/>
                    <a:gd name="T19" fmla="*/ 7 h 109"/>
                    <a:gd name="T20" fmla="*/ 3 w 46"/>
                    <a:gd name="T21" fmla="*/ 7 h 109"/>
                    <a:gd name="T22" fmla="*/ 3 w 46"/>
                    <a:gd name="T23" fmla="*/ 7 h 109"/>
                    <a:gd name="T24" fmla="*/ 2 w 46"/>
                    <a:gd name="T25" fmla="*/ 6 h 109"/>
                    <a:gd name="T26" fmla="*/ 2 w 46"/>
                    <a:gd name="T27" fmla="*/ 6 h 109"/>
                    <a:gd name="T28" fmla="*/ 2 w 46"/>
                    <a:gd name="T29" fmla="*/ 6 h 109"/>
                    <a:gd name="T30" fmla="*/ 2 w 46"/>
                    <a:gd name="T31" fmla="*/ 5 h 109"/>
                    <a:gd name="T32" fmla="*/ 1 w 46"/>
                    <a:gd name="T33" fmla="*/ 3 h 109"/>
                    <a:gd name="T34" fmla="*/ 1 w 46"/>
                    <a:gd name="T35" fmla="*/ 2 h 109"/>
                    <a:gd name="T36" fmla="*/ 0 w 46"/>
                    <a:gd name="T37" fmla="*/ 0 h 109"/>
                    <a:gd name="T38" fmla="*/ 1 w 46"/>
                    <a:gd name="T39" fmla="*/ 1 h 109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46"/>
                    <a:gd name="T61" fmla="*/ 0 h 109"/>
                    <a:gd name="T62" fmla="*/ 46 w 46"/>
                    <a:gd name="T63" fmla="*/ 109 h 109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46" h="109">
                      <a:moveTo>
                        <a:pt x="6" y="2"/>
                      </a:moveTo>
                      <a:lnTo>
                        <a:pt x="9" y="14"/>
                      </a:lnTo>
                      <a:lnTo>
                        <a:pt x="14" y="27"/>
                      </a:lnTo>
                      <a:lnTo>
                        <a:pt x="19" y="40"/>
                      </a:lnTo>
                      <a:lnTo>
                        <a:pt x="24" y="53"/>
                      </a:lnTo>
                      <a:lnTo>
                        <a:pt x="30" y="64"/>
                      </a:lnTo>
                      <a:lnTo>
                        <a:pt x="36" y="77"/>
                      </a:lnTo>
                      <a:lnTo>
                        <a:pt x="41" y="88"/>
                      </a:lnTo>
                      <a:lnTo>
                        <a:pt x="46" y="100"/>
                      </a:lnTo>
                      <a:lnTo>
                        <a:pt x="42" y="109"/>
                      </a:lnTo>
                      <a:lnTo>
                        <a:pt x="36" y="107"/>
                      </a:lnTo>
                      <a:lnTo>
                        <a:pt x="34" y="101"/>
                      </a:lnTo>
                      <a:lnTo>
                        <a:pt x="31" y="94"/>
                      </a:lnTo>
                      <a:lnTo>
                        <a:pt x="27" y="89"/>
                      </a:lnTo>
                      <a:lnTo>
                        <a:pt x="29" y="87"/>
                      </a:lnTo>
                      <a:lnTo>
                        <a:pt x="20" y="66"/>
                      </a:lnTo>
                      <a:lnTo>
                        <a:pt x="11" y="46"/>
                      </a:lnTo>
                      <a:lnTo>
                        <a:pt x="4" y="24"/>
                      </a:lnTo>
                      <a:lnTo>
                        <a:pt x="0" y="0"/>
                      </a:lnTo>
                      <a:lnTo>
                        <a:pt x="6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CO"/>
                </a:p>
              </p:txBody>
            </p:sp>
            <p:sp>
              <p:nvSpPr>
                <p:cNvPr id="33" name="Freeform 20"/>
                <p:cNvSpPr>
                  <a:spLocks/>
                </p:cNvSpPr>
                <p:nvPr/>
              </p:nvSpPr>
              <p:spPr bwMode="auto">
                <a:xfrm>
                  <a:off x="1438" y="1101"/>
                  <a:ext cx="3" cy="3"/>
                </a:xfrm>
                <a:custGeom>
                  <a:avLst/>
                  <a:gdLst>
                    <a:gd name="T0" fmla="*/ 0 w 7"/>
                    <a:gd name="T1" fmla="*/ 0 h 4"/>
                    <a:gd name="T2" fmla="*/ 0 w 7"/>
                    <a:gd name="T3" fmla="*/ 2 h 4"/>
                    <a:gd name="T4" fmla="*/ 0 w 7"/>
                    <a:gd name="T5" fmla="*/ 2 h 4"/>
                    <a:gd name="T6" fmla="*/ 0 w 7"/>
                    <a:gd name="T7" fmla="*/ 2 h 4"/>
                    <a:gd name="T8" fmla="*/ 0 w 7"/>
                    <a:gd name="T9" fmla="*/ 2 h 4"/>
                    <a:gd name="T10" fmla="*/ 0 w 7"/>
                    <a:gd name="T11" fmla="*/ 2 h 4"/>
                    <a:gd name="T12" fmla="*/ 0 w 7"/>
                    <a:gd name="T13" fmla="*/ 1 h 4"/>
                    <a:gd name="T14" fmla="*/ 0 w 7"/>
                    <a:gd name="T15" fmla="*/ 1 h 4"/>
                    <a:gd name="T16" fmla="*/ 0 w 7"/>
                    <a:gd name="T17" fmla="*/ 0 h 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"/>
                    <a:gd name="T28" fmla="*/ 0 h 4"/>
                    <a:gd name="T29" fmla="*/ 7 w 7"/>
                    <a:gd name="T30" fmla="*/ 4 h 4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" h="4">
                      <a:moveTo>
                        <a:pt x="7" y="0"/>
                      </a:moveTo>
                      <a:lnTo>
                        <a:pt x="6" y="2"/>
                      </a:lnTo>
                      <a:lnTo>
                        <a:pt x="5" y="3"/>
                      </a:lnTo>
                      <a:lnTo>
                        <a:pt x="3" y="3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4" y="1"/>
                      </a:lnTo>
                      <a:lnTo>
                        <a:pt x="6" y="1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CO"/>
                </a:p>
              </p:txBody>
            </p:sp>
            <p:sp>
              <p:nvSpPr>
                <p:cNvPr id="34" name="Freeform 21"/>
                <p:cNvSpPr>
                  <a:spLocks/>
                </p:cNvSpPr>
                <p:nvPr/>
              </p:nvSpPr>
              <p:spPr bwMode="auto">
                <a:xfrm>
                  <a:off x="1325" y="1111"/>
                  <a:ext cx="16" cy="39"/>
                </a:xfrm>
                <a:custGeom>
                  <a:avLst/>
                  <a:gdLst>
                    <a:gd name="T0" fmla="*/ 0 w 33"/>
                    <a:gd name="T1" fmla="*/ 0 h 80"/>
                    <a:gd name="T2" fmla="*/ 1 w 33"/>
                    <a:gd name="T3" fmla="*/ 1 h 80"/>
                    <a:gd name="T4" fmla="*/ 1 w 33"/>
                    <a:gd name="T5" fmla="*/ 2 h 80"/>
                    <a:gd name="T6" fmla="*/ 1 w 33"/>
                    <a:gd name="T7" fmla="*/ 3 h 80"/>
                    <a:gd name="T8" fmla="*/ 2 w 33"/>
                    <a:gd name="T9" fmla="*/ 4 h 80"/>
                    <a:gd name="T10" fmla="*/ 1 w 33"/>
                    <a:gd name="T11" fmla="*/ 4 h 80"/>
                    <a:gd name="T12" fmla="*/ 1 w 33"/>
                    <a:gd name="T13" fmla="*/ 4 h 80"/>
                    <a:gd name="T14" fmla="*/ 1 w 33"/>
                    <a:gd name="T15" fmla="*/ 4 h 80"/>
                    <a:gd name="T16" fmla="*/ 1 w 33"/>
                    <a:gd name="T17" fmla="*/ 3 h 80"/>
                    <a:gd name="T18" fmla="*/ 1 w 33"/>
                    <a:gd name="T19" fmla="*/ 3 h 80"/>
                    <a:gd name="T20" fmla="*/ 0 w 33"/>
                    <a:gd name="T21" fmla="*/ 2 h 80"/>
                    <a:gd name="T22" fmla="*/ 0 w 33"/>
                    <a:gd name="T23" fmla="*/ 2 h 80"/>
                    <a:gd name="T24" fmla="*/ 0 w 33"/>
                    <a:gd name="T25" fmla="*/ 1 h 80"/>
                    <a:gd name="T26" fmla="*/ 0 w 33"/>
                    <a:gd name="T27" fmla="*/ 1 h 80"/>
                    <a:gd name="T28" fmla="*/ 0 w 33"/>
                    <a:gd name="T29" fmla="*/ 0 h 80"/>
                    <a:gd name="T30" fmla="*/ 0 w 33"/>
                    <a:gd name="T31" fmla="*/ 0 h 80"/>
                    <a:gd name="T32" fmla="*/ 0 w 33"/>
                    <a:gd name="T33" fmla="*/ 0 h 80"/>
                    <a:gd name="T34" fmla="*/ 0 w 33"/>
                    <a:gd name="T35" fmla="*/ 0 h 8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33"/>
                    <a:gd name="T55" fmla="*/ 0 h 80"/>
                    <a:gd name="T56" fmla="*/ 33 w 33"/>
                    <a:gd name="T57" fmla="*/ 80 h 8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33" h="80">
                      <a:moveTo>
                        <a:pt x="11" y="11"/>
                      </a:moveTo>
                      <a:lnTo>
                        <a:pt x="17" y="28"/>
                      </a:lnTo>
                      <a:lnTo>
                        <a:pt x="23" y="45"/>
                      </a:lnTo>
                      <a:lnTo>
                        <a:pt x="28" y="63"/>
                      </a:lnTo>
                      <a:lnTo>
                        <a:pt x="33" y="80"/>
                      </a:lnTo>
                      <a:lnTo>
                        <a:pt x="27" y="78"/>
                      </a:lnTo>
                      <a:lnTo>
                        <a:pt x="24" y="73"/>
                      </a:lnTo>
                      <a:lnTo>
                        <a:pt x="20" y="66"/>
                      </a:lnTo>
                      <a:lnTo>
                        <a:pt x="18" y="59"/>
                      </a:lnTo>
                      <a:lnTo>
                        <a:pt x="17" y="52"/>
                      </a:lnTo>
                      <a:lnTo>
                        <a:pt x="15" y="44"/>
                      </a:lnTo>
                      <a:lnTo>
                        <a:pt x="11" y="36"/>
                      </a:lnTo>
                      <a:lnTo>
                        <a:pt x="8" y="30"/>
                      </a:lnTo>
                      <a:lnTo>
                        <a:pt x="6" y="22"/>
                      </a:lnTo>
                      <a:lnTo>
                        <a:pt x="2" y="15"/>
                      </a:lnTo>
                      <a:lnTo>
                        <a:pt x="0" y="8"/>
                      </a:lnTo>
                      <a:lnTo>
                        <a:pt x="3" y="0"/>
                      </a:lnTo>
                      <a:lnTo>
                        <a:pt x="11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CO"/>
                </a:p>
              </p:txBody>
            </p:sp>
            <p:sp>
              <p:nvSpPr>
                <p:cNvPr id="35" name="Freeform 22"/>
                <p:cNvSpPr>
                  <a:spLocks/>
                </p:cNvSpPr>
                <p:nvPr/>
              </p:nvSpPr>
              <p:spPr bwMode="auto">
                <a:xfrm>
                  <a:off x="535" y="1221"/>
                  <a:ext cx="122" cy="101"/>
                </a:xfrm>
                <a:custGeom>
                  <a:avLst/>
                  <a:gdLst>
                    <a:gd name="T0" fmla="*/ 10 w 245"/>
                    <a:gd name="T1" fmla="*/ 1 h 203"/>
                    <a:gd name="T2" fmla="*/ 13 w 245"/>
                    <a:gd name="T3" fmla="*/ 4 h 203"/>
                    <a:gd name="T4" fmla="*/ 15 w 245"/>
                    <a:gd name="T5" fmla="*/ 8 h 203"/>
                    <a:gd name="T6" fmla="*/ 14 w 245"/>
                    <a:gd name="T7" fmla="*/ 10 h 203"/>
                    <a:gd name="T8" fmla="*/ 14 w 245"/>
                    <a:gd name="T9" fmla="*/ 11 h 203"/>
                    <a:gd name="T10" fmla="*/ 13 w 245"/>
                    <a:gd name="T11" fmla="*/ 12 h 203"/>
                    <a:gd name="T12" fmla="*/ 12 w 245"/>
                    <a:gd name="T13" fmla="*/ 12 h 203"/>
                    <a:gd name="T14" fmla="*/ 13 w 245"/>
                    <a:gd name="T15" fmla="*/ 11 h 203"/>
                    <a:gd name="T16" fmla="*/ 13 w 245"/>
                    <a:gd name="T17" fmla="*/ 10 h 203"/>
                    <a:gd name="T18" fmla="*/ 14 w 245"/>
                    <a:gd name="T19" fmla="*/ 8 h 203"/>
                    <a:gd name="T20" fmla="*/ 14 w 245"/>
                    <a:gd name="T21" fmla="*/ 8 h 203"/>
                    <a:gd name="T22" fmla="*/ 14 w 245"/>
                    <a:gd name="T23" fmla="*/ 8 h 203"/>
                    <a:gd name="T24" fmla="*/ 14 w 245"/>
                    <a:gd name="T25" fmla="*/ 7 h 203"/>
                    <a:gd name="T26" fmla="*/ 13 w 245"/>
                    <a:gd name="T27" fmla="*/ 8 h 203"/>
                    <a:gd name="T28" fmla="*/ 12 w 245"/>
                    <a:gd name="T29" fmla="*/ 9 h 203"/>
                    <a:gd name="T30" fmla="*/ 11 w 245"/>
                    <a:gd name="T31" fmla="*/ 10 h 203"/>
                    <a:gd name="T32" fmla="*/ 10 w 245"/>
                    <a:gd name="T33" fmla="*/ 11 h 203"/>
                    <a:gd name="T34" fmla="*/ 11 w 245"/>
                    <a:gd name="T35" fmla="*/ 10 h 203"/>
                    <a:gd name="T36" fmla="*/ 12 w 245"/>
                    <a:gd name="T37" fmla="*/ 8 h 203"/>
                    <a:gd name="T38" fmla="*/ 12 w 245"/>
                    <a:gd name="T39" fmla="*/ 6 h 203"/>
                    <a:gd name="T40" fmla="*/ 11 w 245"/>
                    <a:gd name="T41" fmla="*/ 7 h 203"/>
                    <a:gd name="T42" fmla="*/ 10 w 245"/>
                    <a:gd name="T43" fmla="*/ 8 h 203"/>
                    <a:gd name="T44" fmla="*/ 9 w 245"/>
                    <a:gd name="T45" fmla="*/ 9 h 203"/>
                    <a:gd name="T46" fmla="*/ 8 w 245"/>
                    <a:gd name="T47" fmla="*/ 9 h 203"/>
                    <a:gd name="T48" fmla="*/ 8 w 245"/>
                    <a:gd name="T49" fmla="*/ 9 h 203"/>
                    <a:gd name="T50" fmla="*/ 10 w 245"/>
                    <a:gd name="T51" fmla="*/ 6 h 203"/>
                    <a:gd name="T52" fmla="*/ 10 w 245"/>
                    <a:gd name="T53" fmla="*/ 5 h 203"/>
                    <a:gd name="T54" fmla="*/ 8 w 245"/>
                    <a:gd name="T55" fmla="*/ 7 h 203"/>
                    <a:gd name="T56" fmla="*/ 7 w 245"/>
                    <a:gd name="T57" fmla="*/ 8 h 203"/>
                    <a:gd name="T58" fmla="*/ 6 w 245"/>
                    <a:gd name="T59" fmla="*/ 8 h 203"/>
                    <a:gd name="T60" fmla="*/ 6 w 245"/>
                    <a:gd name="T61" fmla="*/ 8 h 203"/>
                    <a:gd name="T62" fmla="*/ 6 w 245"/>
                    <a:gd name="T63" fmla="*/ 8 h 203"/>
                    <a:gd name="T64" fmla="*/ 6 w 245"/>
                    <a:gd name="T65" fmla="*/ 7 h 203"/>
                    <a:gd name="T66" fmla="*/ 8 w 245"/>
                    <a:gd name="T67" fmla="*/ 5 h 203"/>
                    <a:gd name="T68" fmla="*/ 8 w 245"/>
                    <a:gd name="T69" fmla="*/ 2 h 203"/>
                    <a:gd name="T70" fmla="*/ 8 w 245"/>
                    <a:gd name="T71" fmla="*/ 2 h 203"/>
                    <a:gd name="T72" fmla="*/ 7 w 245"/>
                    <a:gd name="T73" fmla="*/ 4 h 203"/>
                    <a:gd name="T74" fmla="*/ 6 w 245"/>
                    <a:gd name="T75" fmla="*/ 6 h 203"/>
                    <a:gd name="T76" fmla="*/ 5 w 245"/>
                    <a:gd name="T77" fmla="*/ 6 h 203"/>
                    <a:gd name="T78" fmla="*/ 4 w 245"/>
                    <a:gd name="T79" fmla="*/ 7 h 203"/>
                    <a:gd name="T80" fmla="*/ 4 w 245"/>
                    <a:gd name="T81" fmla="*/ 5 h 203"/>
                    <a:gd name="T82" fmla="*/ 6 w 245"/>
                    <a:gd name="T83" fmla="*/ 3 h 203"/>
                    <a:gd name="T84" fmla="*/ 6 w 245"/>
                    <a:gd name="T85" fmla="*/ 1 h 203"/>
                    <a:gd name="T86" fmla="*/ 5 w 245"/>
                    <a:gd name="T87" fmla="*/ 3 h 203"/>
                    <a:gd name="T88" fmla="*/ 3 w 245"/>
                    <a:gd name="T89" fmla="*/ 5 h 203"/>
                    <a:gd name="T90" fmla="*/ 3 w 245"/>
                    <a:gd name="T91" fmla="*/ 5 h 203"/>
                    <a:gd name="T92" fmla="*/ 2 w 245"/>
                    <a:gd name="T93" fmla="*/ 5 h 203"/>
                    <a:gd name="T94" fmla="*/ 2 w 245"/>
                    <a:gd name="T95" fmla="*/ 4 h 203"/>
                    <a:gd name="T96" fmla="*/ 2 w 245"/>
                    <a:gd name="T97" fmla="*/ 2 h 203"/>
                    <a:gd name="T98" fmla="*/ 1 w 245"/>
                    <a:gd name="T99" fmla="*/ 3 h 203"/>
                    <a:gd name="T100" fmla="*/ 0 w 245"/>
                    <a:gd name="T101" fmla="*/ 3 h 203"/>
                    <a:gd name="T102" fmla="*/ 0 w 245"/>
                    <a:gd name="T103" fmla="*/ 2 h 203"/>
                    <a:gd name="T104" fmla="*/ 1 w 245"/>
                    <a:gd name="T105" fmla="*/ 2 h 203"/>
                    <a:gd name="T106" fmla="*/ 0 w 245"/>
                    <a:gd name="T107" fmla="*/ 2 h 203"/>
                    <a:gd name="T108" fmla="*/ 0 w 245"/>
                    <a:gd name="T109" fmla="*/ 2 h 203"/>
                    <a:gd name="T110" fmla="*/ 0 w 245"/>
                    <a:gd name="T111" fmla="*/ 2 h 203"/>
                    <a:gd name="T112" fmla="*/ 0 w 245"/>
                    <a:gd name="T113" fmla="*/ 1 h 203"/>
                    <a:gd name="T114" fmla="*/ 2 w 245"/>
                    <a:gd name="T115" fmla="*/ 0 h 203"/>
                    <a:gd name="T116" fmla="*/ 3 w 245"/>
                    <a:gd name="T117" fmla="*/ 0 h 203"/>
                    <a:gd name="T118" fmla="*/ 5 w 245"/>
                    <a:gd name="T119" fmla="*/ 0 h 203"/>
                    <a:gd name="T120" fmla="*/ 7 w 245"/>
                    <a:gd name="T121" fmla="*/ 0 h 203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245"/>
                    <a:gd name="T184" fmla="*/ 0 h 203"/>
                    <a:gd name="T185" fmla="*/ 245 w 245"/>
                    <a:gd name="T186" fmla="*/ 203 h 203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245" h="203">
                      <a:moveTo>
                        <a:pt x="125" y="15"/>
                      </a:moveTo>
                      <a:lnTo>
                        <a:pt x="145" y="21"/>
                      </a:lnTo>
                      <a:lnTo>
                        <a:pt x="164" y="30"/>
                      </a:lnTo>
                      <a:lnTo>
                        <a:pt x="183" y="43"/>
                      </a:lnTo>
                      <a:lnTo>
                        <a:pt x="199" y="58"/>
                      </a:lnTo>
                      <a:lnTo>
                        <a:pt x="215" y="75"/>
                      </a:lnTo>
                      <a:lnTo>
                        <a:pt x="228" y="93"/>
                      </a:lnTo>
                      <a:lnTo>
                        <a:pt x="238" y="112"/>
                      </a:lnTo>
                      <a:lnTo>
                        <a:pt x="245" y="131"/>
                      </a:lnTo>
                      <a:lnTo>
                        <a:pt x="243" y="141"/>
                      </a:lnTo>
                      <a:lnTo>
                        <a:pt x="240" y="151"/>
                      </a:lnTo>
                      <a:lnTo>
                        <a:pt x="239" y="162"/>
                      </a:lnTo>
                      <a:lnTo>
                        <a:pt x="236" y="172"/>
                      </a:lnTo>
                      <a:lnTo>
                        <a:pt x="230" y="177"/>
                      </a:lnTo>
                      <a:lnTo>
                        <a:pt x="225" y="181"/>
                      </a:lnTo>
                      <a:lnTo>
                        <a:pt x="220" y="187"/>
                      </a:lnTo>
                      <a:lnTo>
                        <a:pt x="215" y="193"/>
                      </a:lnTo>
                      <a:lnTo>
                        <a:pt x="209" y="197"/>
                      </a:lnTo>
                      <a:lnTo>
                        <a:pt x="205" y="201"/>
                      </a:lnTo>
                      <a:lnTo>
                        <a:pt x="199" y="203"/>
                      </a:lnTo>
                      <a:lnTo>
                        <a:pt x="193" y="203"/>
                      </a:lnTo>
                      <a:lnTo>
                        <a:pt x="199" y="201"/>
                      </a:lnTo>
                      <a:lnTo>
                        <a:pt x="204" y="195"/>
                      </a:lnTo>
                      <a:lnTo>
                        <a:pt x="208" y="189"/>
                      </a:lnTo>
                      <a:lnTo>
                        <a:pt x="214" y="186"/>
                      </a:lnTo>
                      <a:lnTo>
                        <a:pt x="214" y="176"/>
                      </a:lnTo>
                      <a:lnTo>
                        <a:pt x="218" y="166"/>
                      </a:lnTo>
                      <a:lnTo>
                        <a:pt x="223" y="157"/>
                      </a:lnTo>
                      <a:lnTo>
                        <a:pt x="227" y="148"/>
                      </a:lnTo>
                      <a:lnTo>
                        <a:pt x="232" y="143"/>
                      </a:lnTo>
                      <a:lnTo>
                        <a:pt x="230" y="142"/>
                      </a:lnTo>
                      <a:lnTo>
                        <a:pt x="230" y="140"/>
                      </a:lnTo>
                      <a:lnTo>
                        <a:pt x="230" y="139"/>
                      </a:lnTo>
                      <a:lnTo>
                        <a:pt x="230" y="136"/>
                      </a:lnTo>
                      <a:lnTo>
                        <a:pt x="232" y="133"/>
                      </a:lnTo>
                      <a:lnTo>
                        <a:pt x="231" y="128"/>
                      </a:lnTo>
                      <a:lnTo>
                        <a:pt x="230" y="124"/>
                      </a:lnTo>
                      <a:lnTo>
                        <a:pt x="232" y="119"/>
                      </a:lnTo>
                      <a:lnTo>
                        <a:pt x="227" y="117"/>
                      </a:lnTo>
                      <a:lnTo>
                        <a:pt x="221" y="123"/>
                      </a:lnTo>
                      <a:lnTo>
                        <a:pt x="220" y="130"/>
                      </a:lnTo>
                      <a:lnTo>
                        <a:pt x="216" y="136"/>
                      </a:lnTo>
                      <a:lnTo>
                        <a:pt x="208" y="139"/>
                      </a:lnTo>
                      <a:lnTo>
                        <a:pt x="207" y="147"/>
                      </a:lnTo>
                      <a:lnTo>
                        <a:pt x="204" y="154"/>
                      </a:lnTo>
                      <a:lnTo>
                        <a:pt x="199" y="159"/>
                      </a:lnTo>
                      <a:lnTo>
                        <a:pt x="193" y="164"/>
                      </a:lnTo>
                      <a:lnTo>
                        <a:pt x="187" y="168"/>
                      </a:lnTo>
                      <a:lnTo>
                        <a:pt x="182" y="173"/>
                      </a:lnTo>
                      <a:lnTo>
                        <a:pt x="176" y="179"/>
                      </a:lnTo>
                      <a:lnTo>
                        <a:pt x="171" y="186"/>
                      </a:lnTo>
                      <a:lnTo>
                        <a:pt x="167" y="178"/>
                      </a:lnTo>
                      <a:lnTo>
                        <a:pt x="170" y="170"/>
                      </a:lnTo>
                      <a:lnTo>
                        <a:pt x="176" y="163"/>
                      </a:lnTo>
                      <a:lnTo>
                        <a:pt x="179" y="155"/>
                      </a:lnTo>
                      <a:lnTo>
                        <a:pt x="187" y="143"/>
                      </a:lnTo>
                      <a:lnTo>
                        <a:pt x="193" y="131"/>
                      </a:lnTo>
                      <a:lnTo>
                        <a:pt x="198" y="118"/>
                      </a:lnTo>
                      <a:lnTo>
                        <a:pt x="204" y="105"/>
                      </a:lnTo>
                      <a:lnTo>
                        <a:pt x="195" y="102"/>
                      </a:lnTo>
                      <a:lnTo>
                        <a:pt x="191" y="108"/>
                      </a:lnTo>
                      <a:lnTo>
                        <a:pt x="187" y="116"/>
                      </a:lnTo>
                      <a:lnTo>
                        <a:pt x="182" y="123"/>
                      </a:lnTo>
                      <a:lnTo>
                        <a:pt x="178" y="128"/>
                      </a:lnTo>
                      <a:lnTo>
                        <a:pt x="174" y="133"/>
                      </a:lnTo>
                      <a:lnTo>
                        <a:pt x="169" y="136"/>
                      </a:lnTo>
                      <a:lnTo>
                        <a:pt x="164" y="140"/>
                      </a:lnTo>
                      <a:lnTo>
                        <a:pt x="160" y="143"/>
                      </a:lnTo>
                      <a:lnTo>
                        <a:pt x="155" y="147"/>
                      </a:lnTo>
                      <a:lnTo>
                        <a:pt x="151" y="151"/>
                      </a:lnTo>
                      <a:lnTo>
                        <a:pt x="146" y="156"/>
                      </a:lnTo>
                      <a:lnTo>
                        <a:pt x="141" y="156"/>
                      </a:lnTo>
                      <a:lnTo>
                        <a:pt x="137" y="154"/>
                      </a:lnTo>
                      <a:lnTo>
                        <a:pt x="134" y="150"/>
                      </a:lnTo>
                      <a:lnTo>
                        <a:pt x="136" y="147"/>
                      </a:lnTo>
                      <a:lnTo>
                        <a:pt x="146" y="132"/>
                      </a:lnTo>
                      <a:lnTo>
                        <a:pt x="157" y="118"/>
                      </a:lnTo>
                      <a:lnTo>
                        <a:pt x="166" y="103"/>
                      </a:lnTo>
                      <a:lnTo>
                        <a:pt x="168" y="87"/>
                      </a:lnTo>
                      <a:lnTo>
                        <a:pt x="166" y="85"/>
                      </a:lnTo>
                      <a:lnTo>
                        <a:pt x="162" y="93"/>
                      </a:lnTo>
                      <a:lnTo>
                        <a:pt x="156" y="101"/>
                      </a:lnTo>
                      <a:lnTo>
                        <a:pt x="149" y="108"/>
                      </a:lnTo>
                      <a:lnTo>
                        <a:pt x="142" y="113"/>
                      </a:lnTo>
                      <a:lnTo>
                        <a:pt x="134" y="119"/>
                      </a:lnTo>
                      <a:lnTo>
                        <a:pt x="126" y="125"/>
                      </a:lnTo>
                      <a:lnTo>
                        <a:pt x="118" y="132"/>
                      </a:lnTo>
                      <a:lnTo>
                        <a:pt x="110" y="139"/>
                      </a:lnTo>
                      <a:lnTo>
                        <a:pt x="110" y="138"/>
                      </a:lnTo>
                      <a:lnTo>
                        <a:pt x="110" y="136"/>
                      </a:lnTo>
                      <a:lnTo>
                        <a:pt x="109" y="135"/>
                      </a:lnTo>
                      <a:lnTo>
                        <a:pt x="109" y="134"/>
                      </a:lnTo>
                      <a:lnTo>
                        <a:pt x="106" y="134"/>
                      </a:lnTo>
                      <a:lnTo>
                        <a:pt x="103" y="136"/>
                      </a:lnTo>
                      <a:lnTo>
                        <a:pt x="101" y="139"/>
                      </a:lnTo>
                      <a:lnTo>
                        <a:pt x="98" y="140"/>
                      </a:lnTo>
                      <a:lnTo>
                        <a:pt x="98" y="132"/>
                      </a:lnTo>
                      <a:lnTo>
                        <a:pt x="101" y="125"/>
                      </a:lnTo>
                      <a:lnTo>
                        <a:pt x="106" y="119"/>
                      </a:lnTo>
                      <a:lnTo>
                        <a:pt x="110" y="113"/>
                      </a:lnTo>
                      <a:lnTo>
                        <a:pt x="119" y="97"/>
                      </a:lnTo>
                      <a:lnTo>
                        <a:pt x="129" y="82"/>
                      </a:lnTo>
                      <a:lnTo>
                        <a:pt x="137" y="65"/>
                      </a:lnTo>
                      <a:lnTo>
                        <a:pt x="142" y="48"/>
                      </a:lnTo>
                      <a:lnTo>
                        <a:pt x="140" y="47"/>
                      </a:lnTo>
                      <a:lnTo>
                        <a:pt x="138" y="45"/>
                      </a:lnTo>
                      <a:lnTo>
                        <a:pt x="136" y="45"/>
                      </a:lnTo>
                      <a:lnTo>
                        <a:pt x="134" y="47"/>
                      </a:lnTo>
                      <a:lnTo>
                        <a:pt x="131" y="56"/>
                      </a:lnTo>
                      <a:lnTo>
                        <a:pt x="126" y="65"/>
                      </a:lnTo>
                      <a:lnTo>
                        <a:pt x="121" y="73"/>
                      </a:lnTo>
                      <a:lnTo>
                        <a:pt x="115" y="81"/>
                      </a:lnTo>
                      <a:lnTo>
                        <a:pt x="107" y="89"/>
                      </a:lnTo>
                      <a:lnTo>
                        <a:pt x="100" y="97"/>
                      </a:lnTo>
                      <a:lnTo>
                        <a:pt x="92" y="104"/>
                      </a:lnTo>
                      <a:lnTo>
                        <a:pt x="85" y="111"/>
                      </a:lnTo>
                      <a:lnTo>
                        <a:pt x="83" y="109"/>
                      </a:lnTo>
                      <a:lnTo>
                        <a:pt x="79" y="113"/>
                      </a:lnTo>
                      <a:lnTo>
                        <a:pt x="76" y="115"/>
                      </a:lnTo>
                      <a:lnTo>
                        <a:pt x="72" y="113"/>
                      </a:lnTo>
                      <a:lnTo>
                        <a:pt x="68" y="111"/>
                      </a:lnTo>
                      <a:lnTo>
                        <a:pt x="73" y="102"/>
                      </a:lnTo>
                      <a:lnTo>
                        <a:pt x="79" y="93"/>
                      </a:lnTo>
                      <a:lnTo>
                        <a:pt x="86" y="82"/>
                      </a:lnTo>
                      <a:lnTo>
                        <a:pt x="92" y="72"/>
                      </a:lnTo>
                      <a:lnTo>
                        <a:pt x="96" y="62"/>
                      </a:lnTo>
                      <a:lnTo>
                        <a:pt x="101" y="51"/>
                      </a:lnTo>
                      <a:lnTo>
                        <a:pt x="104" y="41"/>
                      </a:lnTo>
                      <a:lnTo>
                        <a:pt x="107" y="30"/>
                      </a:lnTo>
                      <a:lnTo>
                        <a:pt x="102" y="36"/>
                      </a:lnTo>
                      <a:lnTo>
                        <a:pt x="98" y="42"/>
                      </a:lnTo>
                      <a:lnTo>
                        <a:pt x="95" y="49"/>
                      </a:lnTo>
                      <a:lnTo>
                        <a:pt x="95" y="56"/>
                      </a:lnTo>
                      <a:lnTo>
                        <a:pt x="61" y="94"/>
                      </a:lnTo>
                      <a:lnTo>
                        <a:pt x="58" y="94"/>
                      </a:lnTo>
                      <a:lnTo>
                        <a:pt x="55" y="94"/>
                      </a:lnTo>
                      <a:lnTo>
                        <a:pt x="50" y="93"/>
                      </a:lnTo>
                      <a:lnTo>
                        <a:pt x="49" y="90"/>
                      </a:lnTo>
                      <a:lnTo>
                        <a:pt x="47" y="93"/>
                      </a:lnTo>
                      <a:lnTo>
                        <a:pt x="45" y="94"/>
                      </a:lnTo>
                      <a:lnTo>
                        <a:pt x="41" y="95"/>
                      </a:lnTo>
                      <a:lnTo>
                        <a:pt x="38" y="95"/>
                      </a:lnTo>
                      <a:lnTo>
                        <a:pt x="39" y="81"/>
                      </a:lnTo>
                      <a:lnTo>
                        <a:pt x="43" y="67"/>
                      </a:lnTo>
                      <a:lnTo>
                        <a:pt x="47" y="55"/>
                      </a:lnTo>
                      <a:lnTo>
                        <a:pt x="50" y="41"/>
                      </a:lnTo>
                      <a:lnTo>
                        <a:pt x="46" y="36"/>
                      </a:lnTo>
                      <a:lnTo>
                        <a:pt x="40" y="44"/>
                      </a:lnTo>
                      <a:lnTo>
                        <a:pt x="35" y="53"/>
                      </a:lnTo>
                      <a:lnTo>
                        <a:pt x="30" y="63"/>
                      </a:lnTo>
                      <a:lnTo>
                        <a:pt x="22" y="68"/>
                      </a:lnTo>
                      <a:lnTo>
                        <a:pt x="18" y="64"/>
                      </a:lnTo>
                      <a:lnTo>
                        <a:pt x="15" y="60"/>
                      </a:lnTo>
                      <a:lnTo>
                        <a:pt x="11" y="56"/>
                      </a:lnTo>
                      <a:lnTo>
                        <a:pt x="10" y="50"/>
                      </a:lnTo>
                      <a:lnTo>
                        <a:pt x="14" y="47"/>
                      </a:lnTo>
                      <a:lnTo>
                        <a:pt x="16" y="43"/>
                      </a:lnTo>
                      <a:lnTo>
                        <a:pt x="17" y="40"/>
                      </a:lnTo>
                      <a:lnTo>
                        <a:pt x="16" y="36"/>
                      </a:lnTo>
                      <a:lnTo>
                        <a:pt x="10" y="30"/>
                      </a:lnTo>
                      <a:lnTo>
                        <a:pt x="7" y="32"/>
                      </a:lnTo>
                      <a:lnTo>
                        <a:pt x="5" y="35"/>
                      </a:lnTo>
                      <a:lnTo>
                        <a:pt x="5" y="37"/>
                      </a:lnTo>
                      <a:lnTo>
                        <a:pt x="3" y="41"/>
                      </a:lnTo>
                      <a:lnTo>
                        <a:pt x="2" y="41"/>
                      </a:lnTo>
                      <a:lnTo>
                        <a:pt x="1" y="40"/>
                      </a:lnTo>
                      <a:lnTo>
                        <a:pt x="0" y="40"/>
                      </a:lnTo>
                      <a:lnTo>
                        <a:pt x="3" y="33"/>
                      </a:lnTo>
                      <a:lnTo>
                        <a:pt x="8" y="26"/>
                      </a:lnTo>
                      <a:lnTo>
                        <a:pt x="14" y="19"/>
                      </a:lnTo>
                      <a:lnTo>
                        <a:pt x="19" y="13"/>
                      </a:lnTo>
                      <a:lnTo>
                        <a:pt x="26" y="9"/>
                      </a:lnTo>
                      <a:lnTo>
                        <a:pt x="34" y="5"/>
                      </a:lnTo>
                      <a:lnTo>
                        <a:pt x="41" y="2"/>
                      </a:lnTo>
                      <a:lnTo>
                        <a:pt x="49" y="0"/>
                      </a:lnTo>
                      <a:lnTo>
                        <a:pt x="58" y="0"/>
                      </a:lnTo>
                      <a:lnTo>
                        <a:pt x="69" y="0"/>
                      </a:lnTo>
                      <a:lnTo>
                        <a:pt x="78" y="0"/>
                      </a:lnTo>
                      <a:lnTo>
                        <a:pt x="88" y="3"/>
                      </a:lnTo>
                      <a:lnTo>
                        <a:pt x="98" y="5"/>
                      </a:lnTo>
                      <a:lnTo>
                        <a:pt x="108" y="7"/>
                      </a:lnTo>
                      <a:lnTo>
                        <a:pt x="117" y="11"/>
                      </a:lnTo>
                      <a:lnTo>
                        <a:pt x="125" y="1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CO"/>
                </a:p>
              </p:txBody>
            </p:sp>
            <p:sp>
              <p:nvSpPr>
                <p:cNvPr id="36" name="Freeform 23"/>
                <p:cNvSpPr>
                  <a:spLocks/>
                </p:cNvSpPr>
                <p:nvPr/>
              </p:nvSpPr>
              <p:spPr bwMode="auto">
                <a:xfrm>
                  <a:off x="652" y="1237"/>
                  <a:ext cx="364" cy="273"/>
                </a:xfrm>
                <a:custGeom>
                  <a:avLst/>
                  <a:gdLst>
                    <a:gd name="T0" fmla="*/ 38 w 729"/>
                    <a:gd name="T1" fmla="*/ 10 h 545"/>
                    <a:gd name="T2" fmla="*/ 40 w 729"/>
                    <a:gd name="T3" fmla="*/ 14 h 545"/>
                    <a:gd name="T4" fmla="*/ 42 w 729"/>
                    <a:gd name="T5" fmla="*/ 19 h 545"/>
                    <a:gd name="T6" fmla="*/ 44 w 729"/>
                    <a:gd name="T7" fmla="*/ 24 h 545"/>
                    <a:gd name="T8" fmla="*/ 45 w 729"/>
                    <a:gd name="T9" fmla="*/ 30 h 545"/>
                    <a:gd name="T10" fmla="*/ 43 w 729"/>
                    <a:gd name="T11" fmla="*/ 23 h 545"/>
                    <a:gd name="T12" fmla="*/ 42 w 729"/>
                    <a:gd name="T13" fmla="*/ 26 h 545"/>
                    <a:gd name="T14" fmla="*/ 41 w 729"/>
                    <a:gd name="T15" fmla="*/ 29 h 545"/>
                    <a:gd name="T16" fmla="*/ 39 w 729"/>
                    <a:gd name="T17" fmla="*/ 24 h 545"/>
                    <a:gd name="T18" fmla="*/ 38 w 729"/>
                    <a:gd name="T19" fmla="*/ 29 h 545"/>
                    <a:gd name="T20" fmla="*/ 36 w 729"/>
                    <a:gd name="T21" fmla="*/ 30 h 545"/>
                    <a:gd name="T22" fmla="*/ 35 w 729"/>
                    <a:gd name="T23" fmla="*/ 29 h 545"/>
                    <a:gd name="T24" fmla="*/ 34 w 729"/>
                    <a:gd name="T25" fmla="*/ 27 h 545"/>
                    <a:gd name="T26" fmla="*/ 31 w 729"/>
                    <a:gd name="T27" fmla="*/ 25 h 545"/>
                    <a:gd name="T28" fmla="*/ 29 w 729"/>
                    <a:gd name="T29" fmla="*/ 35 h 545"/>
                    <a:gd name="T30" fmla="*/ 28 w 729"/>
                    <a:gd name="T31" fmla="*/ 25 h 545"/>
                    <a:gd name="T32" fmla="*/ 27 w 729"/>
                    <a:gd name="T33" fmla="*/ 31 h 545"/>
                    <a:gd name="T34" fmla="*/ 26 w 729"/>
                    <a:gd name="T35" fmla="*/ 28 h 545"/>
                    <a:gd name="T36" fmla="*/ 25 w 729"/>
                    <a:gd name="T37" fmla="*/ 27 h 545"/>
                    <a:gd name="T38" fmla="*/ 23 w 729"/>
                    <a:gd name="T39" fmla="*/ 25 h 545"/>
                    <a:gd name="T40" fmla="*/ 22 w 729"/>
                    <a:gd name="T41" fmla="*/ 27 h 545"/>
                    <a:gd name="T42" fmla="*/ 21 w 729"/>
                    <a:gd name="T43" fmla="*/ 27 h 545"/>
                    <a:gd name="T44" fmla="*/ 20 w 729"/>
                    <a:gd name="T45" fmla="*/ 25 h 545"/>
                    <a:gd name="T46" fmla="*/ 18 w 729"/>
                    <a:gd name="T47" fmla="*/ 29 h 545"/>
                    <a:gd name="T48" fmla="*/ 16 w 729"/>
                    <a:gd name="T49" fmla="*/ 27 h 545"/>
                    <a:gd name="T50" fmla="*/ 14 w 729"/>
                    <a:gd name="T51" fmla="*/ 30 h 545"/>
                    <a:gd name="T52" fmla="*/ 15 w 729"/>
                    <a:gd name="T53" fmla="*/ 24 h 545"/>
                    <a:gd name="T54" fmla="*/ 14 w 729"/>
                    <a:gd name="T55" fmla="*/ 26 h 545"/>
                    <a:gd name="T56" fmla="*/ 12 w 729"/>
                    <a:gd name="T57" fmla="*/ 28 h 545"/>
                    <a:gd name="T58" fmla="*/ 12 w 729"/>
                    <a:gd name="T59" fmla="*/ 24 h 545"/>
                    <a:gd name="T60" fmla="*/ 11 w 729"/>
                    <a:gd name="T61" fmla="*/ 24 h 545"/>
                    <a:gd name="T62" fmla="*/ 9 w 729"/>
                    <a:gd name="T63" fmla="*/ 26 h 545"/>
                    <a:gd name="T64" fmla="*/ 8 w 729"/>
                    <a:gd name="T65" fmla="*/ 23 h 545"/>
                    <a:gd name="T66" fmla="*/ 7 w 729"/>
                    <a:gd name="T67" fmla="*/ 23 h 545"/>
                    <a:gd name="T68" fmla="*/ 6 w 729"/>
                    <a:gd name="T69" fmla="*/ 22 h 545"/>
                    <a:gd name="T70" fmla="*/ 4 w 729"/>
                    <a:gd name="T71" fmla="*/ 22 h 545"/>
                    <a:gd name="T72" fmla="*/ 2 w 729"/>
                    <a:gd name="T73" fmla="*/ 23 h 545"/>
                    <a:gd name="T74" fmla="*/ 1 w 729"/>
                    <a:gd name="T75" fmla="*/ 22 h 545"/>
                    <a:gd name="T76" fmla="*/ 0 w 729"/>
                    <a:gd name="T77" fmla="*/ 22 h 545"/>
                    <a:gd name="T78" fmla="*/ 7 w 729"/>
                    <a:gd name="T79" fmla="*/ 18 h 545"/>
                    <a:gd name="T80" fmla="*/ 16 w 729"/>
                    <a:gd name="T81" fmla="*/ 21 h 545"/>
                    <a:gd name="T82" fmla="*/ 25 w 729"/>
                    <a:gd name="T83" fmla="*/ 22 h 545"/>
                    <a:gd name="T84" fmla="*/ 34 w 729"/>
                    <a:gd name="T85" fmla="*/ 21 h 545"/>
                    <a:gd name="T86" fmla="*/ 38 w 729"/>
                    <a:gd name="T87" fmla="*/ 20 h 545"/>
                    <a:gd name="T88" fmla="*/ 36 w 729"/>
                    <a:gd name="T89" fmla="*/ 17 h 545"/>
                    <a:gd name="T90" fmla="*/ 35 w 729"/>
                    <a:gd name="T91" fmla="*/ 17 h 545"/>
                    <a:gd name="T92" fmla="*/ 32 w 729"/>
                    <a:gd name="T93" fmla="*/ 8 h 545"/>
                    <a:gd name="T94" fmla="*/ 32 w 729"/>
                    <a:gd name="T95" fmla="*/ 4 h 545"/>
                    <a:gd name="T96" fmla="*/ 34 w 729"/>
                    <a:gd name="T97" fmla="*/ 8 h 545"/>
                    <a:gd name="T98" fmla="*/ 36 w 729"/>
                    <a:gd name="T99" fmla="*/ 15 h 545"/>
                    <a:gd name="T100" fmla="*/ 34 w 729"/>
                    <a:gd name="T101" fmla="*/ 9 h 545"/>
                    <a:gd name="T102" fmla="*/ 34 w 729"/>
                    <a:gd name="T103" fmla="*/ 2 h 545"/>
                    <a:gd name="T104" fmla="*/ 37 w 729"/>
                    <a:gd name="T105" fmla="*/ 13 h 545"/>
                    <a:gd name="T106" fmla="*/ 39 w 729"/>
                    <a:gd name="T107" fmla="*/ 19 h 545"/>
                    <a:gd name="T108" fmla="*/ 40 w 729"/>
                    <a:gd name="T109" fmla="*/ 19 h 545"/>
                    <a:gd name="T110" fmla="*/ 38 w 729"/>
                    <a:gd name="T111" fmla="*/ 12 h 545"/>
                    <a:gd name="T112" fmla="*/ 36 w 729"/>
                    <a:gd name="T113" fmla="*/ 8 h 545"/>
                    <a:gd name="T114" fmla="*/ 35 w 729"/>
                    <a:gd name="T115" fmla="*/ 1 h 545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729"/>
                    <a:gd name="T175" fmla="*/ 0 h 545"/>
                    <a:gd name="T176" fmla="*/ 729 w 729"/>
                    <a:gd name="T177" fmla="*/ 545 h 545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729" h="545">
                      <a:moveTo>
                        <a:pt x="600" y="71"/>
                      </a:moveTo>
                      <a:lnTo>
                        <a:pt x="602" y="81"/>
                      </a:lnTo>
                      <a:lnTo>
                        <a:pt x="604" y="91"/>
                      </a:lnTo>
                      <a:lnTo>
                        <a:pt x="605" y="100"/>
                      </a:lnTo>
                      <a:lnTo>
                        <a:pt x="603" y="109"/>
                      </a:lnTo>
                      <a:lnTo>
                        <a:pt x="610" y="125"/>
                      </a:lnTo>
                      <a:lnTo>
                        <a:pt x="615" y="142"/>
                      </a:lnTo>
                      <a:lnTo>
                        <a:pt x="621" y="159"/>
                      </a:lnTo>
                      <a:lnTo>
                        <a:pt x="626" y="175"/>
                      </a:lnTo>
                      <a:lnTo>
                        <a:pt x="633" y="181"/>
                      </a:lnTo>
                      <a:lnTo>
                        <a:pt x="637" y="189"/>
                      </a:lnTo>
                      <a:lnTo>
                        <a:pt x="636" y="198"/>
                      </a:lnTo>
                      <a:lnTo>
                        <a:pt x="631" y="206"/>
                      </a:lnTo>
                      <a:lnTo>
                        <a:pt x="646" y="200"/>
                      </a:lnTo>
                      <a:lnTo>
                        <a:pt x="650" y="207"/>
                      </a:lnTo>
                      <a:lnTo>
                        <a:pt x="650" y="214"/>
                      </a:lnTo>
                      <a:lnTo>
                        <a:pt x="650" y="221"/>
                      </a:lnTo>
                      <a:lnTo>
                        <a:pt x="652" y="228"/>
                      </a:lnTo>
                      <a:lnTo>
                        <a:pt x="659" y="241"/>
                      </a:lnTo>
                      <a:lnTo>
                        <a:pt x="665" y="255"/>
                      </a:lnTo>
                      <a:lnTo>
                        <a:pt x="671" y="268"/>
                      </a:lnTo>
                      <a:lnTo>
                        <a:pt x="674" y="282"/>
                      </a:lnTo>
                      <a:lnTo>
                        <a:pt x="680" y="290"/>
                      </a:lnTo>
                      <a:lnTo>
                        <a:pt x="684" y="298"/>
                      </a:lnTo>
                      <a:lnTo>
                        <a:pt x="689" y="306"/>
                      </a:lnTo>
                      <a:lnTo>
                        <a:pt x="693" y="316"/>
                      </a:lnTo>
                      <a:lnTo>
                        <a:pt x="697" y="324"/>
                      </a:lnTo>
                      <a:lnTo>
                        <a:pt x="702" y="332"/>
                      </a:lnTo>
                      <a:lnTo>
                        <a:pt x="707" y="340"/>
                      </a:lnTo>
                      <a:lnTo>
                        <a:pt x="713" y="348"/>
                      </a:lnTo>
                      <a:lnTo>
                        <a:pt x="718" y="364"/>
                      </a:lnTo>
                      <a:lnTo>
                        <a:pt x="719" y="381"/>
                      </a:lnTo>
                      <a:lnTo>
                        <a:pt x="720" y="397"/>
                      </a:lnTo>
                      <a:lnTo>
                        <a:pt x="725" y="412"/>
                      </a:lnTo>
                      <a:lnTo>
                        <a:pt x="725" y="419"/>
                      </a:lnTo>
                      <a:lnTo>
                        <a:pt x="725" y="427"/>
                      </a:lnTo>
                      <a:lnTo>
                        <a:pt x="726" y="435"/>
                      </a:lnTo>
                      <a:lnTo>
                        <a:pt x="729" y="442"/>
                      </a:lnTo>
                      <a:lnTo>
                        <a:pt x="726" y="462"/>
                      </a:lnTo>
                      <a:lnTo>
                        <a:pt x="721" y="480"/>
                      </a:lnTo>
                      <a:lnTo>
                        <a:pt x="716" y="498"/>
                      </a:lnTo>
                      <a:lnTo>
                        <a:pt x="707" y="515"/>
                      </a:lnTo>
                      <a:lnTo>
                        <a:pt x="707" y="484"/>
                      </a:lnTo>
                      <a:lnTo>
                        <a:pt x="707" y="450"/>
                      </a:lnTo>
                      <a:lnTo>
                        <a:pt x="704" y="419"/>
                      </a:lnTo>
                      <a:lnTo>
                        <a:pt x="693" y="389"/>
                      </a:lnTo>
                      <a:lnTo>
                        <a:pt x="691" y="379"/>
                      </a:lnTo>
                      <a:lnTo>
                        <a:pt x="689" y="367"/>
                      </a:lnTo>
                      <a:lnTo>
                        <a:pt x="686" y="357"/>
                      </a:lnTo>
                      <a:lnTo>
                        <a:pt x="679" y="348"/>
                      </a:lnTo>
                      <a:lnTo>
                        <a:pt x="678" y="348"/>
                      </a:lnTo>
                      <a:lnTo>
                        <a:pt x="675" y="350"/>
                      </a:lnTo>
                      <a:lnTo>
                        <a:pt x="674" y="351"/>
                      </a:lnTo>
                      <a:lnTo>
                        <a:pt x="672" y="354"/>
                      </a:lnTo>
                      <a:lnTo>
                        <a:pt x="676" y="380"/>
                      </a:lnTo>
                      <a:lnTo>
                        <a:pt x="679" y="409"/>
                      </a:lnTo>
                      <a:lnTo>
                        <a:pt x="679" y="438"/>
                      </a:lnTo>
                      <a:lnTo>
                        <a:pt x="681" y="467"/>
                      </a:lnTo>
                      <a:lnTo>
                        <a:pt x="678" y="480"/>
                      </a:lnTo>
                      <a:lnTo>
                        <a:pt x="674" y="492"/>
                      </a:lnTo>
                      <a:lnTo>
                        <a:pt x="668" y="505"/>
                      </a:lnTo>
                      <a:lnTo>
                        <a:pt x="660" y="515"/>
                      </a:lnTo>
                      <a:lnTo>
                        <a:pt x="663" y="487"/>
                      </a:lnTo>
                      <a:lnTo>
                        <a:pt x="665" y="457"/>
                      </a:lnTo>
                      <a:lnTo>
                        <a:pt x="663" y="429"/>
                      </a:lnTo>
                      <a:lnTo>
                        <a:pt x="650" y="402"/>
                      </a:lnTo>
                      <a:lnTo>
                        <a:pt x="649" y="392"/>
                      </a:lnTo>
                      <a:lnTo>
                        <a:pt x="646" y="381"/>
                      </a:lnTo>
                      <a:lnTo>
                        <a:pt x="644" y="371"/>
                      </a:lnTo>
                      <a:lnTo>
                        <a:pt x="642" y="363"/>
                      </a:lnTo>
                      <a:lnTo>
                        <a:pt x="634" y="365"/>
                      </a:lnTo>
                      <a:lnTo>
                        <a:pt x="633" y="371"/>
                      </a:lnTo>
                      <a:lnTo>
                        <a:pt x="634" y="380"/>
                      </a:lnTo>
                      <a:lnTo>
                        <a:pt x="631" y="387"/>
                      </a:lnTo>
                      <a:lnTo>
                        <a:pt x="635" y="422"/>
                      </a:lnTo>
                      <a:lnTo>
                        <a:pt x="634" y="456"/>
                      </a:lnTo>
                      <a:lnTo>
                        <a:pt x="627" y="490"/>
                      </a:lnTo>
                      <a:lnTo>
                        <a:pt x="615" y="523"/>
                      </a:lnTo>
                      <a:lnTo>
                        <a:pt x="613" y="487"/>
                      </a:lnTo>
                      <a:lnTo>
                        <a:pt x="613" y="452"/>
                      </a:lnTo>
                      <a:lnTo>
                        <a:pt x="611" y="417"/>
                      </a:lnTo>
                      <a:lnTo>
                        <a:pt x="603" y="385"/>
                      </a:lnTo>
                      <a:lnTo>
                        <a:pt x="592" y="393"/>
                      </a:lnTo>
                      <a:lnTo>
                        <a:pt x="593" y="404"/>
                      </a:lnTo>
                      <a:lnTo>
                        <a:pt x="596" y="418"/>
                      </a:lnTo>
                      <a:lnTo>
                        <a:pt x="591" y="427"/>
                      </a:lnTo>
                      <a:lnTo>
                        <a:pt x="587" y="450"/>
                      </a:lnTo>
                      <a:lnTo>
                        <a:pt x="585" y="475"/>
                      </a:lnTo>
                      <a:lnTo>
                        <a:pt x="583" y="498"/>
                      </a:lnTo>
                      <a:lnTo>
                        <a:pt x="573" y="517"/>
                      </a:lnTo>
                      <a:lnTo>
                        <a:pt x="573" y="514"/>
                      </a:lnTo>
                      <a:lnTo>
                        <a:pt x="572" y="510"/>
                      </a:lnTo>
                      <a:lnTo>
                        <a:pt x="569" y="508"/>
                      </a:lnTo>
                      <a:lnTo>
                        <a:pt x="566" y="507"/>
                      </a:lnTo>
                      <a:lnTo>
                        <a:pt x="569" y="478"/>
                      </a:lnTo>
                      <a:lnTo>
                        <a:pt x="569" y="449"/>
                      </a:lnTo>
                      <a:lnTo>
                        <a:pt x="566" y="422"/>
                      </a:lnTo>
                      <a:lnTo>
                        <a:pt x="562" y="395"/>
                      </a:lnTo>
                      <a:lnTo>
                        <a:pt x="559" y="391"/>
                      </a:lnTo>
                      <a:lnTo>
                        <a:pt x="555" y="387"/>
                      </a:lnTo>
                      <a:lnTo>
                        <a:pt x="552" y="384"/>
                      </a:lnTo>
                      <a:lnTo>
                        <a:pt x="549" y="380"/>
                      </a:lnTo>
                      <a:lnTo>
                        <a:pt x="544" y="385"/>
                      </a:lnTo>
                      <a:lnTo>
                        <a:pt x="544" y="424"/>
                      </a:lnTo>
                      <a:lnTo>
                        <a:pt x="543" y="461"/>
                      </a:lnTo>
                      <a:lnTo>
                        <a:pt x="537" y="497"/>
                      </a:lnTo>
                      <a:lnTo>
                        <a:pt x="522" y="531"/>
                      </a:lnTo>
                      <a:lnTo>
                        <a:pt x="522" y="494"/>
                      </a:lnTo>
                      <a:lnTo>
                        <a:pt x="517" y="460"/>
                      </a:lnTo>
                      <a:lnTo>
                        <a:pt x="513" y="425"/>
                      </a:lnTo>
                      <a:lnTo>
                        <a:pt x="509" y="389"/>
                      </a:lnTo>
                      <a:lnTo>
                        <a:pt x="503" y="385"/>
                      </a:lnTo>
                      <a:lnTo>
                        <a:pt x="499" y="397"/>
                      </a:lnTo>
                      <a:lnTo>
                        <a:pt x="498" y="410"/>
                      </a:lnTo>
                      <a:lnTo>
                        <a:pt x="499" y="423"/>
                      </a:lnTo>
                      <a:lnTo>
                        <a:pt x="501" y="435"/>
                      </a:lnTo>
                      <a:lnTo>
                        <a:pt x="497" y="464"/>
                      </a:lnTo>
                      <a:lnTo>
                        <a:pt x="492" y="492"/>
                      </a:lnTo>
                      <a:lnTo>
                        <a:pt x="485" y="520"/>
                      </a:lnTo>
                      <a:lnTo>
                        <a:pt x="473" y="545"/>
                      </a:lnTo>
                      <a:lnTo>
                        <a:pt x="474" y="516"/>
                      </a:lnTo>
                      <a:lnTo>
                        <a:pt x="476" y="491"/>
                      </a:lnTo>
                      <a:lnTo>
                        <a:pt x="476" y="467"/>
                      </a:lnTo>
                      <a:lnTo>
                        <a:pt x="474" y="439"/>
                      </a:lnTo>
                      <a:lnTo>
                        <a:pt x="469" y="429"/>
                      </a:lnTo>
                      <a:lnTo>
                        <a:pt x="468" y="415"/>
                      </a:lnTo>
                      <a:lnTo>
                        <a:pt x="466" y="403"/>
                      </a:lnTo>
                      <a:lnTo>
                        <a:pt x="455" y="399"/>
                      </a:lnTo>
                      <a:lnTo>
                        <a:pt x="452" y="411"/>
                      </a:lnTo>
                      <a:lnTo>
                        <a:pt x="453" y="422"/>
                      </a:lnTo>
                      <a:lnTo>
                        <a:pt x="454" y="433"/>
                      </a:lnTo>
                      <a:lnTo>
                        <a:pt x="448" y="445"/>
                      </a:lnTo>
                      <a:lnTo>
                        <a:pt x="451" y="457"/>
                      </a:lnTo>
                      <a:lnTo>
                        <a:pt x="450" y="469"/>
                      </a:lnTo>
                      <a:lnTo>
                        <a:pt x="446" y="480"/>
                      </a:lnTo>
                      <a:lnTo>
                        <a:pt x="441" y="492"/>
                      </a:lnTo>
                      <a:lnTo>
                        <a:pt x="436" y="502"/>
                      </a:lnTo>
                      <a:lnTo>
                        <a:pt x="430" y="514"/>
                      </a:lnTo>
                      <a:lnTo>
                        <a:pt x="425" y="524"/>
                      </a:lnTo>
                      <a:lnTo>
                        <a:pt x="421" y="536"/>
                      </a:lnTo>
                      <a:lnTo>
                        <a:pt x="423" y="510"/>
                      </a:lnTo>
                      <a:lnTo>
                        <a:pt x="425" y="485"/>
                      </a:lnTo>
                      <a:lnTo>
                        <a:pt x="428" y="461"/>
                      </a:lnTo>
                      <a:lnTo>
                        <a:pt x="429" y="435"/>
                      </a:lnTo>
                      <a:lnTo>
                        <a:pt x="424" y="425"/>
                      </a:lnTo>
                      <a:lnTo>
                        <a:pt x="424" y="411"/>
                      </a:lnTo>
                      <a:lnTo>
                        <a:pt x="422" y="400"/>
                      </a:lnTo>
                      <a:lnTo>
                        <a:pt x="410" y="399"/>
                      </a:lnTo>
                      <a:lnTo>
                        <a:pt x="408" y="406"/>
                      </a:lnTo>
                      <a:lnTo>
                        <a:pt x="409" y="412"/>
                      </a:lnTo>
                      <a:lnTo>
                        <a:pt x="408" y="420"/>
                      </a:lnTo>
                      <a:lnTo>
                        <a:pt x="403" y="427"/>
                      </a:lnTo>
                      <a:lnTo>
                        <a:pt x="402" y="448"/>
                      </a:lnTo>
                      <a:lnTo>
                        <a:pt x="398" y="468"/>
                      </a:lnTo>
                      <a:lnTo>
                        <a:pt x="390" y="488"/>
                      </a:lnTo>
                      <a:lnTo>
                        <a:pt x="379" y="507"/>
                      </a:lnTo>
                      <a:lnTo>
                        <a:pt x="382" y="480"/>
                      </a:lnTo>
                      <a:lnTo>
                        <a:pt x="385" y="450"/>
                      </a:lnTo>
                      <a:lnTo>
                        <a:pt x="386" y="418"/>
                      </a:lnTo>
                      <a:lnTo>
                        <a:pt x="383" y="388"/>
                      </a:lnTo>
                      <a:lnTo>
                        <a:pt x="380" y="387"/>
                      </a:lnTo>
                      <a:lnTo>
                        <a:pt x="378" y="386"/>
                      </a:lnTo>
                      <a:lnTo>
                        <a:pt x="376" y="385"/>
                      </a:lnTo>
                      <a:lnTo>
                        <a:pt x="372" y="385"/>
                      </a:lnTo>
                      <a:lnTo>
                        <a:pt x="370" y="394"/>
                      </a:lnTo>
                      <a:lnTo>
                        <a:pt x="368" y="402"/>
                      </a:lnTo>
                      <a:lnTo>
                        <a:pt x="365" y="411"/>
                      </a:lnTo>
                      <a:lnTo>
                        <a:pt x="361" y="419"/>
                      </a:lnTo>
                      <a:lnTo>
                        <a:pt x="360" y="441"/>
                      </a:lnTo>
                      <a:lnTo>
                        <a:pt x="356" y="462"/>
                      </a:lnTo>
                      <a:lnTo>
                        <a:pt x="351" y="483"/>
                      </a:lnTo>
                      <a:lnTo>
                        <a:pt x="341" y="502"/>
                      </a:lnTo>
                      <a:lnTo>
                        <a:pt x="340" y="484"/>
                      </a:lnTo>
                      <a:lnTo>
                        <a:pt x="341" y="464"/>
                      </a:lnTo>
                      <a:lnTo>
                        <a:pt x="340" y="444"/>
                      </a:lnTo>
                      <a:lnTo>
                        <a:pt x="337" y="423"/>
                      </a:lnTo>
                      <a:lnTo>
                        <a:pt x="339" y="416"/>
                      </a:lnTo>
                      <a:lnTo>
                        <a:pt x="338" y="408"/>
                      </a:lnTo>
                      <a:lnTo>
                        <a:pt x="337" y="400"/>
                      </a:lnTo>
                      <a:lnTo>
                        <a:pt x="336" y="392"/>
                      </a:lnTo>
                      <a:lnTo>
                        <a:pt x="334" y="391"/>
                      </a:lnTo>
                      <a:lnTo>
                        <a:pt x="332" y="389"/>
                      </a:lnTo>
                      <a:lnTo>
                        <a:pt x="331" y="388"/>
                      </a:lnTo>
                      <a:lnTo>
                        <a:pt x="329" y="388"/>
                      </a:lnTo>
                      <a:lnTo>
                        <a:pt x="322" y="399"/>
                      </a:lnTo>
                      <a:lnTo>
                        <a:pt x="319" y="423"/>
                      </a:lnTo>
                      <a:lnTo>
                        <a:pt x="315" y="447"/>
                      </a:lnTo>
                      <a:lnTo>
                        <a:pt x="307" y="470"/>
                      </a:lnTo>
                      <a:lnTo>
                        <a:pt x="295" y="492"/>
                      </a:lnTo>
                      <a:lnTo>
                        <a:pt x="295" y="483"/>
                      </a:lnTo>
                      <a:lnTo>
                        <a:pt x="296" y="483"/>
                      </a:lnTo>
                      <a:lnTo>
                        <a:pt x="294" y="459"/>
                      </a:lnTo>
                      <a:lnTo>
                        <a:pt x="295" y="431"/>
                      </a:lnTo>
                      <a:lnTo>
                        <a:pt x="294" y="403"/>
                      </a:lnTo>
                      <a:lnTo>
                        <a:pt x="286" y="379"/>
                      </a:lnTo>
                      <a:lnTo>
                        <a:pt x="279" y="381"/>
                      </a:lnTo>
                      <a:lnTo>
                        <a:pt x="278" y="388"/>
                      </a:lnTo>
                      <a:lnTo>
                        <a:pt x="278" y="399"/>
                      </a:lnTo>
                      <a:lnTo>
                        <a:pt x="273" y="409"/>
                      </a:lnTo>
                      <a:lnTo>
                        <a:pt x="270" y="418"/>
                      </a:lnTo>
                      <a:lnTo>
                        <a:pt x="265" y="429"/>
                      </a:lnTo>
                      <a:lnTo>
                        <a:pt x="261" y="438"/>
                      </a:lnTo>
                      <a:lnTo>
                        <a:pt x="256" y="447"/>
                      </a:lnTo>
                      <a:lnTo>
                        <a:pt x="251" y="456"/>
                      </a:lnTo>
                      <a:lnTo>
                        <a:pt x="247" y="464"/>
                      </a:lnTo>
                      <a:lnTo>
                        <a:pt x="242" y="473"/>
                      </a:lnTo>
                      <a:lnTo>
                        <a:pt x="238" y="483"/>
                      </a:lnTo>
                      <a:lnTo>
                        <a:pt x="237" y="480"/>
                      </a:lnTo>
                      <a:lnTo>
                        <a:pt x="238" y="476"/>
                      </a:lnTo>
                      <a:lnTo>
                        <a:pt x="240" y="471"/>
                      </a:lnTo>
                      <a:lnTo>
                        <a:pt x="242" y="468"/>
                      </a:lnTo>
                      <a:lnTo>
                        <a:pt x="245" y="444"/>
                      </a:lnTo>
                      <a:lnTo>
                        <a:pt x="248" y="420"/>
                      </a:lnTo>
                      <a:lnTo>
                        <a:pt x="253" y="397"/>
                      </a:lnTo>
                      <a:lnTo>
                        <a:pt x="256" y="376"/>
                      </a:lnTo>
                      <a:lnTo>
                        <a:pt x="255" y="373"/>
                      </a:lnTo>
                      <a:lnTo>
                        <a:pt x="253" y="371"/>
                      </a:lnTo>
                      <a:lnTo>
                        <a:pt x="251" y="370"/>
                      </a:lnTo>
                      <a:lnTo>
                        <a:pt x="249" y="369"/>
                      </a:lnTo>
                      <a:lnTo>
                        <a:pt x="248" y="382"/>
                      </a:lnTo>
                      <a:lnTo>
                        <a:pt x="240" y="393"/>
                      </a:lnTo>
                      <a:lnTo>
                        <a:pt x="231" y="402"/>
                      </a:lnTo>
                      <a:lnTo>
                        <a:pt x="227" y="412"/>
                      </a:lnTo>
                      <a:lnTo>
                        <a:pt x="224" y="414"/>
                      </a:lnTo>
                      <a:lnTo>
                        <a:pt x="220" y="415"/>
                      </a:lnTo>
                      <a:lnTo>
                        <a:pt x="218" y="417"/>
                      </a:lnTo>
                      <a:lnTo>
                        <a:pt x="219" y="420"/>
                      </a:lnTo>
                      <a:lnTo>
                        <a:pt x="217" y="425"/>
                      </a:lnTo>
                      <a:lnTo>
                        <a:pt x="215" y="429"/>
                      </a:lnTo>
                      <a:lnTo>
                        <a:pt x="211" y="432"/>
                      </a:lnTo>
                      <a:lnTo>
                        <a:pt x="209" y="438"/>
                      </a:lnTo>
                      <a:lnTo>
                        <a:pt x="205" y="446"/>
                      </a:lnTo>
                      <a:lnTo>
                        <a:pt x="202" y="453"/>
                      </a:lnTo>
                      <a:lnTo>
                        <a:pt x="197" y="460"/>
                      </a:lnTo>
                      <a:lnTo>
                        <a:pt x="190" y="464"/>
                      </a:lnTo>
                      <a:lnTo>
                        <a:pt x="199" y="444"/>
                      </a:lnTo>
                      <a:lnTo>
                        <a:pt x="203" y="420"/>
                      </a:lnTo>
                      <a:lnTo>
                        <a:pt x="204" y="396"/>
                      </a:lnTo>
                      <a:lnTo>
                        <a:pt x="205" y="373"/>
                      </a:lnTo>
                      <a:lnTo>
                        <a:pt x="207" y="371"/>
                      </a:lnTo>
                      <a:lnTo>
                        <a:pt x="209" y="370"/>
                      </a:lnTo>
                      <a:lnTo>
                        <a:pt x="210" y="367"/>
                      </a:lnTo>
                      <a:lnTo>
                        <a:pt x="210" y="364"/>
                      </a:lnTo>
                      <a:lnTo>
                        <a:pt x="205" y="363"/>
                      </a:lnTo>
                      <a:lnTo>
                        <a:pt x="202" y="364"/>
                      </a:lnTo>
                      <a:lnTo>
                        <a:pt x="199" y="367"/>
                      </a:lnTo>
                      <a:lnTo>
                        <a:pt x="194" y="369"/>
                      </a:lnTo>
                      <a:lnTo>
                        <a:pt x="188" y="377"/>
                      </a:lnTo>
                      <a:lnTo>
                        <a:pt x="184" y="385"/>
                      </a:lnTo>
                      <a:lnTo>
                        <a:pt x="178" y="393"/>
                      </a:lnTo>
                      <a:lnTo>
                        <a:pt x="173" y="401"/>
                      </a:lnTo>
                      <a:lnTo>
                        <a:pt x="169" y="409"/>
                      </a:lnTo>
                      <a:lnTo>
                        <a:pt x="163" y="417"/>
                      </a:lnTo>
                      <a:lnTo>
                        <a:pt x="157" y="424"/>
                      </a:lnTo>
                      <a:lnTo>
                        <a:pt x="150" y="432"/>
                      </a:lnTo>
                      <a:lnTo>
                        <a:pt x="156" y="411"/>
                      </a:lnTo>
                      <a:lnTo>
                        <a:pt x="161" y="386"/>
                      </a:lnTo>
                      <a:lnTo>
                        <a:pt x="162" y="361"/>
                      </a:lnTo>
                      <a:lnTo>
                        <a:pt x="161" y="334"/>
                      </a:lnTo>
                      <a:lnTo>
                        <a:pt x="158" y="331"/>
                      </a:lnTo>
                      <a:lnTo>
                        <a:pt x="151" y="339"/>
                      </a:lnTo>
                      <a:lnTo>
                        <a:pt x="144" y="348"/>
                      </a:lnTo>
                      <a:lnTo>
                        <a:pt x="137" y="358"/>
                      </a:lnTo>
                      <a:lnTo>
                        <a:pt x="132" y="367"/>
                      </a:lnTo>
                      <a:lnTo>
                        <a:pt x="125" y="378"/>
                      </a:lnTo>
                      <a:lnTo>
                        <a:pt x="118" y="387"/>
                      </a:lnTo>
                      <a:lnTo>
                        <a:pt x="111" y="396"/>
                      </a:lnTo>
                      <a:lnTo>
                        <a:pt x="104" y="404"/>
                      </a:lnTo>
                      <a:lnTo>
                        <a:pt x="105" y="396"/>
                      </a:lnTo>
                      <a:lnTo>
                        <a:pt x="109" y="386"/>
                      </a:lnTo>
                      <a:lnTo>
                        <a:pt x="112" y="376"/>
                      </a:lnTo>
                      <a:lnTo>
                        <a:pt x="112" y="364"/>
                      </a:lnTo>
                      <a:lnTo>
                        <a:pt x="114" y="349"/>
                      </a:lnTo>
                      <a:lnTo>
                        <a:pt x="117" y="334"/>
                      </a:lnTo>
                      <a:lnTo>
                        <a:pt x="118" y="319"/>
                      </a:lnTo>
                      <a:lnTo>
                        <a:pt x="119" y="304"/>
                      </a:lnTo>
                      <a:lnTo>
                        <a:pt x="116" y="301"/>
                      </a:lnTo>
                      <a:lnTo>
                        <a:pt x="111" y="312"/>
                      </a:lnTo>
                      <a:lnTo>
                        <a:pt x="103" y="325"/>
                      </a:lnTo>
                      <a:lnTo>
                        <a:pt x="97" y="338"/>
                      </a:lnTo>
                      <a:lnTo>
                        <a:pt x="94" y="351"/>
                      </a:lnTo>
                      <a:lnTo>
                        <a:pt x="87" y="357"/>
                      </a:lnTo>
                      <a:lnTo>
                        <a:pt x="81" y="365"/>
                      </a:lnTo>
                      <a:lnTo>
                        <a:pt x="76" y="376"/>
                      </a:lnTo>
                      <a:lnTo>
                        <a:pt x="70" y="384"/>
                      </a:lnTo>
                      <a:lnTo>
                        <a:pt x="71" y="369"/>
                      </a:lnTo>
                      <a:lnTo>
                        <a:pt x="72" y="354"/>
                      </a:lnTo>
                      <a:lnTo>
                        <a:pt x="72" y="338"/>
                      </a:lnTo>
                      <a:lnTo>
                        <a:pt x="68" y="323"/>
                      </a:lnTo>
                      <a:lnTo>
                        <a:pt x="65" y="324"/>
                      </a:lnTo>
                      <a:lnTo>
                        <a:pt x="64" y="327"/>
                      </a:lnTo>
                      <a:lnTo>
                        <a:pt x="64" y="329"/>
                      </a:lnTo>
                      <a:lnTo>
                        <a:pt x="63" y="333"/>
                      </a:lnTo>
                      <a:lnTo>
                        <a:pt x="55" y="344"/>
                      </a:lnTo>
                      <a:lnTo>
                        <a:pt x="50" y="356"/>
                      </a:lnTo>
                      <a:lnTo>
                        <a:pt x="43" y="366"/>
                      </a:lnTo>
                      <a:lnTo>
                        <a:pt x="33" y="373"/>
                      </a:lnTo>
                      <a:lnTo>
                        <a:pt x="29" y="364"/>
                      </a:lnTo>
                      <a:lnTo>
                        <a:pt x="29" y="355"/>
                      </a:lnTo>
                      <a:lnTo>
                        <a:pt x="29" y="346"/>
                      </a:lnTo>
                      <a:lnTo>
                        <a:pt x="25" y="338"/>
                      </a:lnTo>
                      <a:lnTo>
                        <a:pt x="22" y="339"/>
                      </a:lnTo>
                      <a:lnTo>
                        <a:pt x="22" y="341"/>
                      </a:lnTo>
                      <a:lnTo>
                        <a:pt x="22" y="342"/>
                      </a:lnTo>
                      <a:lnTo>
                        <a:pt x="22" y="344"/>
                      </a:lnTo>
                      <a:lnTo>
                        <a:pt x="21" y="342"/>
                      </a:lnTo>
                      <a:lnTo>
                        <a:pt x="17" y="348"/>
                      </a:lnTo>
                      <a:lnTo>
                        <a:pt x="14" y="354"/>
                      </a:lnTo>
                      <a:lnTo>
                        <a:pt x="11" y="359"/>
                      </a:lnTo>
                      <a:lnTo>
                        <a:pt x="7" y="364"/>
                      </a:lnTo>
                      <a:lnTo>
                        <a:pt x="2" y="359"/>
                      </a:lnTo>
                      <a:lnTo>
                        <a:pt x="0" y="351"/>
                      </a:lnTo>
                      <a:lnTo>
                        <a:pt x="3" y="342"/>
                      </a:lnTo>
                      <a:lnTo>
                        <a:pt x="4" y="334"/>
                      </a:lnTo>
                      <a:lnTo>
                        <a:pt x="19" y="317"/>
                      </a:lnTo>
                      <a:lnTo>
                        <a:pt x="35" y="304"/>
                      </a:lnTo>
                      <a:lnTo>
                        <a:pt x="53" y="294"/>
                      </a:lnTo>
                      <a:lnTo>
                        <a:pt x="73" y="287"/>
                      </a:lnTo>
                      <a:lnTo>
                        <a:pt x="94" y="283"/>
                      </a:lnTo>
                      <a:lnTo>
                        <a:pt x="114" y="281"/>
                      </a:lnTo>
                      <a:lnTo>
                        <a:pt x="136" y="281"/>
                      </a:lnTo>
                      <a:lnTo>
                        <a:pt x="158" y="283"/>
                      </a:lnTo>
                      <a:lnTo>
                        <a:pt x="175" y="287"/>
                      </a:lnTo>
                      <a:lnTo>
                        <a:pt x="193" y="294"/>
                      </a:lnTo>
                      <a:lnTo>
                        <a:pt x="210" y="302"/>
                      </a:lnTo>
                      <a:lnTo>
                        <a:pt x="226" y="311"/>
                      </a:lnTo>
                      <a:lnTo>
                        <a:pt x="242" y="321"/>
                      </a:lnTo>
                      <a:lnTo>
                        <a:pt x="258" y="332"/>
                      </a:lnTo>
                      <a:lnTo>
                        <a:pt x="272" y="341"/>
                      </a:lnTo>
                      <a:lnTo>
                        <a:pt x="286" y="350"/>
                      </a:lnTo>
                      <a:lnTo>
                        <a:pt x="307" y="347"/>
                      </a:lnTo>
                      <a:lnTo>
                        <a:pt x="329" y="344"/>
                      </a:lnTo>
                      <a:lnTo>
                        <a:pt x="351" y="343"/>
                      </a:lnTo>
                      <a:lnTo>
                        <a:pt x="372" y="342"/>
                      </a:lnTo>
                      <a:lnTo>
                        <a:pt x="393" y="343"/>
                      </a:lnTo>
                      <a:lnTo>
                        <a:pt x="415" y="344"/>
                      </a:lnTo>
                      <a:lnTo>
                        <a:pt x="436" y="349"/>
                      </a:lnTo>
                      <a:lnTo>
                        <a:pt x="455" y="354"/>
                      </a:lnTo>
                      <a:lnTo>
                        <a:pt x="468" y="348"/>
                      </a:lnTo>
                      <a:lnTo>
                        <a:pt x="483" y="343"/>
                      </a:lnTo>
                      <a:lnTo>
                        <a:pt x="498" y="340"/>
                      </a:lnTo>
                      <a:lnTo>
                        <a:pt x="515" y="336"/>
                      </a:lnTo>
                      <a:lnTo>
                        <a:pt x="531" y="334"/>
                      </a:lnTo>
                      <a:lnTo>
                        <a:pt x="547" y="331"/>
                      </a:lnTo>
                      <a:lnTo>
                        <a:pt x="562" y="327"/>
                      </a:lnTo>
                      <a:lnTo>
                        <a:pt x="577" y="323"/>
                      </a:lnTo>
                      <a:lnTo>
                        <a:pt x="620" y="325"/>
                      </a:lnTo>
                      <a:lnTo>
                        <a:pt x="622" y="321"/>
                      </a:lnTo>
                      <a:lnTo>
                        <a:pt x="625" y="319"/>
                      </a:lnTo>
                      <a:lnTo>
                        <a:pt x="627" y="316"/>
                      </a:lnTo>
                      <a:lnTo>
                        <a:pt x="626" y="312"/>
                      </a:lnTo>
                      <a:lnTo>
                        <a:pt x="619" y="306"/>
                      </a:lnTo>
                      <a:lnTo>
                        <a:pt x="618" y="298"/>
                      </a:lnTo>
                      <a:lnTo>
                        <a:pt x="617" y="289"/>
                      </a:lnTo>
                      <a:lnTo>
                        <a:pt x="612" y="282"/>
                      </a:lnTo>
                      <a:lnTo>
                        <a:pt x="604" y="272"/>
                      </a:lnTo>
                      <a:lnTo>
                        <a:pt x="599" y="260"/>
                      </a:lnTo>
                      <a:lnTo>
                        <a:pt x="593" y="251"/>
                      </a:lnTo>
                      <a:lnTo>
                        <a:pt x="583" y="250"/>
                      </a:lnTo>
                      <a:lnTo>
                        <a:pt x="582" y="263"/>
                      </a:lnTo>
                      <a:lnTo>
                        <a:pt x="585" y="274"/>
                      </a:lnTo>
                      <a:lnTo>
                        <a:pt x="589" y="287"/>
                      </a:lnTo>
                      <a:lnTo>
                        <a:pt x="592" y="299"/>
                      </a:lnTo>
                      <a:lnTo>
                        <a:pt x="587" y="295"/>
                      </a:lnTo>
                      <a:lnTo>
                        <a:pt x="581" y="289"/>
                      </a:lnTo>
                      <a:lnTo>
                        <a:pt x="576" y="281"/>
                      </a:lnTo>
                      <a:lnTo>
                        <a:pt x="572" y="273"/>
                      </a:lnTo>
                      <a:lnTo>
                        <a:pt x="567" y="266"/>
                      </a:lnTo>
                      <a:lnTo>
                        <a:pt x="562" y="258"/>
                      </a:lnTo>
                      <a:lnTo>
                        <a:pt x="558" y="250"/>
                      </a:lnTo>
                      <a:lnTo>
                        <a:pt x="553" y="244"/>
                      </a:lnTo>
                      <a:lnTo>
                        <a:pt x="546" y="215"/>
                      </a:lnTo>
                      <a:lnTo>
                        <a:pt x="538" y="187"/>
                      </a:lnTo>
                      <a:lnTo>
                        <a:pt x="531" y="157"/>
                      </a:lnTo>
                      <a:lnTo>
                        <a:pt x="530" y="128"/>
                      </a:lnTo>
                      <a:lnTo>
                        <a:pt x="526" y="117"/>
                      </a:lnTo>
                      <a:lnTo>
                        <a:pt x="524" y="105"/>
                      </a:lnTo>
                      <a:lnTo>
                        <a:pt x="524" y="92"/>
                      </a:lnTo>
                      <a:lnTo>
                        <a:pt x="523" y="81"/>
                      </a:lnTo>
                      <a:lnTo>
                        <a:pt x="519" y="81"/>
                      </a:lnTo>
                      <a:lnTo>
                        <a:pt x="517" y="77"/>
                      </a:lnTo>
                      <a:lnTo>
                        <a:pt x="517" y="72"/>
                      </a:lnTo>
                      <a:lnTo>
                        <a:pt x="515" y="69"/>
                      </a:lnTo>
                      <a:lnTo>
                        <a:pt x="513" y="60"/>
                      </a:lnTo>
                      <a:lnTo>
                        <a:pt x="513" y="51"/>
                      </a:lnTo>
                      <a:lnTo>
                        <a:pt x="514" y="42"/>
                      </a:lnTo>
                      <a:lnTo>
                        <a:pt x="515" y="33"/>
                      </a:lnTo>
                      <a:lnTo>
                        <a:pt x="523" y="49"/>
                      </a:lnTo>
                      <a:lnTo>
                        <a:pt x="530" y="66"/>
                      </a:lnTo>
                      <a:lnTo>
                        <a:pt x="536" y="81"/>
                      </a:lnTo>
                      <a:lnTo>
                        <a:pt x="542" y="97"/>
                      </a:lnTo>
                      <a:lnTo>
                        <a:pt x="545" y="113"/>
                      </a:lnTo>
                      <a:lnTo>
                        <a:pt x="549" y="129"/>
                      </a:lnTo>
                      <a:lnTo>
                        <a:pt x="552" y="147"/>
                      </a:lnTo>
                      <a:lnTo>
                        <a:pt x="553" y="167"/>
                      </a:lnTo>
                      <a:lnTo>
                        <a:pt x="552" y="184"/>
                      </a:lnTo>
                      <a:lnTo>
                        <a:pt x="560" y="200"/>
                      </a:lnTo>
                      <a:lnTo>
                        <a:pt x="569" y="217"/>
                      </a:lnTo>
                      <a:lnTo>
                        <a:pt x="574" y="235"/>
                      </a:lnTo>
                      <a:lnTo>
                        <a:pt x="576" y="236"/>
                      </a:lnTo>
                      <a:lnTo>
                        <a:pt x="579" y="238"/>
                      </a:lnTo>
                      <a:lnTo>
                        <a:pt x="580" y="240"/>
                      </a:lnTo>
                      <a:lnTo>
                        <a:pt x="583" y="240"/>
                      </a:lnTo>
                      <a:lnTo>
                        <a:pt x="588" y="235"/>
                      </a:lnTo>
                      <a:lnTo>
                        <a:pt x="577" y="211"/>
                      </a:lnTo>
                      <a:lnTo>
                        <a:pt x="569" y="185"/>
                      </a:lnTo>
                      <a:lnTo>
                        <a:pt x="564" y="159"/>
                      </a:lnTo>
                      <a:lnTo>
                        <a:pt x="559" y="132"/>
                      </a:lnTo>
                      <a:lnTo>
                        <a:pt x="555" y="106"/>
                      </a:lnTo>
                      <a:lnTo>
                        <a:pt x="551" y="79"/>
                      </a:lnTo>
                      <a:lnTo>
                        <a:pt x="545" y="54"/>
                      </a:lnTo>
                      <a:lnTo>
                        <a:pt x="537" y="29"/>
                      </a:lnTo>
                      <a:lnTo>
                        <a:pt x="537" y="25"/>
                      </a:lnTo>
                      <a:lnTo>
                        <a:pt x="537" y="22"/>
                      </a:lnTo>
                      <a:lnTo>
                        <a:pt x="539" y="18"/>
                      </a:lnTo>
                      <a:lnTo>
                        <a:pt x="544" y="18"/>
                      </a:lnTo>
                      <a:lnTo>
                        <a:pt x="554" y="42"/>
                      </a:lnTo>
                      <a:lnTo>
                        <a:pt x="562" y="67"/>
                      </a:lnTo>
                      <a:lnTo>
                        <a:pt x="567" y="92"/>
                      </a:lnTo>
                      <a:lnTo>
                        <a:pt x="570" y="117"/>
                      </a:lnTo>
                      <a:lnTo>
                        <a:pt x="575" y="139"/>
                      </a:lnTo>
                      <a:lnTo>
                        <a:pt x="583" y="160"/>
                      </a:lnTo>
                      <a:lnTo>
                        <a:pt x="590" y="182"/>
                      </a:lnTo>
                      <a:lnTo>
                        <a:pt x="598" y="204"/>
                      </a:lnTo>
                      <a:lnTo>
                        <a:pt x="606" y="218"/>
                      </a:lnTo>
                      <a:lnTo>
                        <a:pt x="612" y="233"/>
                      </a:lnTo>
                      <a:lnTo>
                        <a:pt x="618" y="249"/>
                      </a:lnTo>
                      <a:lnTo>
                        <a:pt x="623" y="265"/>
                      </a:lnTo>
                      <a:lnTo>
                        <a:pt x="625" y="273"/>
                      </a:lnTo>
                      <a:lnTo>
                        <a:pt x="628" y="283"/>
                      </a:lnTo>
                      <a:lnTo>
                        <a:pt x="634" y="293"/>
                      </a:lnTo>
                      <a:lnTo>
                        <a:pt x="638" y="303"/>
                      </a:lnTo>
                      <a:lnTo>
                        <a:pt x="641" y="310"/>
                      </a:lnTo>
                      <a:lnTo>
                        <a:pt x="645" y="313"/>
                      </a:lnTo>
                      <a:lnTo>
                        <a:pt x="652" y="317"/>
                      </a:lnTo>
                      <a:lnTo>
                        <a:pt x="659" y="319"/>
                      </a:lnTo>
                      <a:lnTo>
                        <a:pt x="661" y="312"/>
                      </a:lnTo>
                      <a:lnTo>
                        <a:pt x="659" y="304"/>
                      </a:lnTo>
                      <a:lnTo>
                        <a:pt x="656" y="297"/>
                      </a:lnTo>
                      <a:lnTo>
                        <a:pt x="652" y="290"/>
                      </a:lnTo>
                      <a:lnTo>
                        <a:pt x="642" y="273"/>
                      </a:lnTo>
                      <a:lnTo>
                        <a:pt x="635" y="255"/>
                      </a:lnTo>
                      <a:lnTo>
                        <a:pt x="629" y="236"/>
                      </a:lnTo>
                      <a:lnTo>
                        <a:pt x="621" y="218"/>
                      </a:lnTo>
                      <a:lnTo>
                        <a:pt x="630" y="210"/>
                      </a:lnTo>
                      <a:lnTo>
                        <a:pt x="622" y="205"/>
                      </a:lnTo>
                      <a:lnTo>
                        <a:pt x="617" y="199"/>
                      </a:lnTo>
                      <a:lnTo>
                        <a:pt x="612" y="191"/>
                      </a:lnTo>
                      <a:lnTo>
                        <a:pt x="608" y="183"/>
                      </a:lnTo>
                      <a:lnTo>
                        <a:pt x="605" y="174"/>
                      </a:lnTo>
                      <a:lnTo>
                        <a:pt x="603" y="163"/>
                      </a:lnTo>
                      <a:lnTo>
                        <a:pt x="599" y="154"/>
                      </a:lnTo>
                      <a:lnTo>
                        <a:pt x="596" y="146"/>
                      </a:lnTo>
                      <a:lnTo>
                        <a:pt x="590" y="140"/>
                      </a:lnTo>
                      <a:lnTo>
                        <a:pt x="590" y="131"/>
                      </a:lnTo>
                      <a:lnTo>
                        <a:pt x="589" y="123"/>
                      </a:lnTo>
                      <a:lnTo>
                        <a:pt x="583" y="116"/>
                      </a:lnTo>
                      <a:lnTo>
                        <a:pt x="579" y="101"/>
                      </a:lnTo>
                      <a:lnTo>
                        <a:pt x="575" y="86"/>
                      </a:lnTo>
                      <a:lnTo>
                        <a:pt x="574" y="71"/>
                      </a:lnTo>
                      <a:lnTo>
                        <a:pt x="575" y="59"/>
                      </a:lnTo>
                      <a:lnTo>
                        <a:pt x="570" y="45"/>
                      </a:lnTo>
                      <a:lnTo>
                        <a:pt x="566" y="29"/>
                      </a:lnTo>
                      <a:lnTo>
                        <a:pt x="564" y="14"/>
                      </a:lnTo>
                      <a:lnTo>
                        <a:pt x="567" y="0"/>
                      </a:lnTo>
                      <a:lnTo>
                        <a:pt x="581" y="16"/>
                      </a:lnTo>
                      <a:lnTo>
                        <a:pt x="588" y="36"/>
                      </a:lnTo>
                      <a:lnTo>
                        <a:pt x="592" y="54"/>
                      </a:lnTo>
                      <a:lnTo>
                        <a:pt x="600" y="7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CO"/>
                </a:p>
              </p:txBody>
            </p:sp>
            <p:sp>
              <p:nvSpPr>
                <p:cNvPr id="37" name="Freeform 24"/>
                <p:cNvSpPr>
                  <a:spLocks/>
                </p:cNvSpPr>
                <p:nvPr/>
              </p:nvSpPr>
              <p:spPr bwMode="auto">
                <a:xfrm>
                  <a:off x="655" y="1260"/>
                  <a:ext cx="100" cy="90"/>
                </a:xfrm>
                <a:custGeom>
                  <a:avLst/>
                  <a:gdLst>
                    <a:gd name="T0" fmla="*/ 12 w 200"/>
                    <a:gd name="T1" fmla="*/ 5 h 179"/>
                    <a:gd name="T2" fmla="*/ 13 w 200"/>
                    <a:gd name="T3" fmla="*/ 5 h 179"/>
                    <a:gd name="T4" fmla="*/ 13 w 200"/>
                    <a:gd name="T5" fmla="*/ 6 h 179"/>
                    <a:gd name="T6" fmla="*/ 13 w 200"/>
                    <a:gd name="T7" fmla="*/ 7 h 179"/>
                    <a:gd name="T8" fmla="*/ 13 w 200"/>
                    <a:gd name="T9" fmla="*/ 9 h 179"/>
                    <a:gd name="T10" fmla="*/ 12 w 200"/>
                    <a:gd name="T11" fmla="*/ 10 h 179"/>
                    <a:gd name="T12" fmla="*/ 12 w 200"/>
                    <a:gd name="T13" fmla="*/ 11 h 179"/>
                    <a:gd name="T14" fmla="*/ 11 w 200"/>
                    <a:gd name="T15" fmla="*/ 11 h 179"/>
                    <a:gd name="T16" fmla="*/ 11 w 200"/>
                    <a:gd name="T17" fmla="*/ 10 h 179"/>
                    <a:gd name="T18" fmla="*/ 11 w 200"/>
                    <a:gd name="T19" fmla="*/ 8 h 179"/>
                    <a:gd name="T20" fmla="*/ 11 w 200"/>
                    <a:gd name="T21" fmla="*/ 5 h 179"/>
                    <a:gd name="T22" fmla="*/ 10 w 200"/>
                    <a:gd name="T23" fmla="*/ 5 h 179"/>
                    <a:gd name="T24" fmla="*/ 10 w 200"/>
                    <a:gd name="T25" fmla="*/ 6 h 179"/>
                    <a:gd name="T26" fmla="*/ 10 w 200"/>
                    <a:gd name="T27" fmla="*/ 7 h 179"/>
                    <a:gd name="T28" fmla="*/ 10 w 200"/>
                    <a:gd name="T29" fmla="*/ 9 h 179"/>
                    <a:gd name="T30" fmla="*/ 9 w 200"/>
                    <a:gd name="T31" fmla="*/ 11 h 179"/>
                    <a:gd name="T32" fmla="*/ 8 w 200"/>
                    <a:gd name="T33" fmla="*/ 10 h 179"/>
                    <a:gd name="T34" fmla="*/ 8 w 200"/>
                    <a:gd name="T35" fmla="*/ 10 h 179"/>
                    <a:gd name="T36" fmla="*/ 9 w 200"/>
                    <a:gd name="T37" fmla="*/ 9 h 179"/>
                    <a:gd name="T38" fmla="*/ 9 w 200"/>
                    <a:gd name="T39" fmla="*/ 8 h 179"/>
                    <a:gd name="T40" fmla="*/ 9 w 200"/>
                    <a:gd name="T41" fmla="*/ 7 h 179"/>
                    <a:gd name="T42" fmla="*/ 9 w 200"/>
                    <a:gd name="T43" fmla="*/ 4 h 179"/>
                    <a:gd name="T44" fmla="*/ 8 w 200"/>
                    <a:gd name="T45" fmla="*/ 4 h 179"/>
                    <a:gd name="T46" fmla="*/ 8 w 200"/>
                    <a:gd name="T47" fmla="*/ 7 h 179"/>
                    <a:gd name="T48" fmla="*/ 8 w 200"/>
                    <a:gd name="T49" fmla="*/ 8 h 179"/>
                    <a:gd name="T50" fmla="*/ 7 w 200"/>
                    <a:gd name="T51" fmla="*/ 9 h 179"/>
                    <a:gd name="T52" fmla="*/ 7 w 200"/>
                    <a:gd name="T53" fmla="*/ 10 h 179"/>
                    <a:gd name="T54" fmla="*/ 6 w 200"/>
                    <a:gd name="T55" fmla="*/ 11 h 179"/>
                    <a:gd name="T56" fmla="*/ 6 w 200"/>
                    <a:gd name="T57" fmla="*/ 8 h 179"/>
                    <a:gd name="T58" fmla="*/ 6 w 200"/>
                    <a:gd name="T59" fmla="*/ 6 h 179"/>
                    <a:gd name="T60" fmla="*/ 6 w 200"/>
                    <a:gd name="T61" fmla="*/ 6 h 179"/>
                    <a:gd name="T62" fmla="*/ 5 w 200"/>
                    <a:gd name="T63" fmla="*/ 6 h 179"/>
                    <a:gd name="T64" fmla="*/ 5 w 200"/>
                    <a:gd name="T65" fmla="*/ 7 h 179"/>
                    <a:gd name="T66" fmla="*/ 4 w 200"/>
                    <a:gd name="T67" fmla="*/ 8 h 179"/>
                    <a:gd name="T68" fmla="*/ 4 w 200"/>
                    <a:gd name="T69" fmla="*/ 9 h 179"/>
                    <a:gd name="T70" fmla="*/ 3 w 200"/>
                    <a:gd name="T71" fmla="*/ 10 h 179"/>
                    <a:gd name="T72" fmla="*/ 4 w 200"/>
                    <a:gd name="T73" fmla="*/ 8 h 179"/>
                    <a:gd name="T74" fmla="*/ 4 w 200"/>
                    <a:gd name="T75" fmla="*/ 5 h 179"/>
                    <a:gd name="T76" fmla="*/ 3 w 200"/>
                    <a:gd name="T77" fmla="*/ 4 h 179"/>
                    <a:gd name="T78" fmla="*/ 3 w 200"/>
                    <a:gd name="T79" fmla="*/ 4 h 179"/>
                    <a:gd name="T80" fmla="*/ 2 w 200"/>
                    <a:gd name="T81" fmla="*/ 2 h 179"/>
                    <a:gd name="T82" fmla="*/ 0 w 200"/>
                    <a:gd name="T83" fmla="*/ 0 h 179"/>
                    <a:gd name="T84" fmla="*/ 2 w 200"/>
                    <a:gd name="T85" fmla="*/ 0 h 179"/>
                    <a:gd name="T86" fmla="*/ 4 w 200"/>
                    <a:gd name="T87" fmla="*/ 1 h 179"/>
                    <a:gd name="T88" fmla="*/ 5 w 200"/>
                    <a:gd name="T89" fmla="*/ 1 h 179"/>
                    <a:gd name="T90" fmla="*/ 7 w 200"/>
                    <a:gd name="T91" fmla="*/ 1 h 179"/>
                    <a:gd name="T92" fmla="*/ 8 w 200"/>
                    <a:gd name="T93" fmla="*/ 2 h 179"/>
                    <a:gd name="T94" fmla="*/ 10 w 200"/>
                    <a:gd name="T95" fmla="*/ 3 h 179"/>
                    <a:gd name="T96" fmla="*/ 11 w 200"/>
                    <a:gd name="T97" fmla="*/ 3 h 179"/>
                    <a:gd name="T98" fmla="*/ 12 w 200"/>
                    <a:gd name="T99" fmla="*/ 4 h 179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200"/>
                    <a:gd name="T151" fmla="*/ 0 h 179"/>
                    <a:gd name="T152" fmla="*/ 200 w 200"/>
                    <a:gd name="T153" fmla="*/ 179 h 179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200" h="179">
                      <a:moveTo>
                        <a:pt x="188" y="62"/>
                      </a:moveTo>
                      <a:lnTo>
                        <a:pt x="188" y="66"/>
                      </a:lnTo>
                      <a:lnTo>
                        <a:pt x="190" y="68"/>
                      </a:lnTo>
                      <a:lnTo>
                        <a:pt x="193" y="70"/>
                      </a:lnTo>
                      <a:lnTo>
                        <a:pt x="195" y="73"/>
                      </a:lnTo>
                      <a:lnTo>
                        <a:pt x="196" y="86"/>
                      </a:lnTo>
                      <a:lnTo>
                        <a:pt x="198" y="99"/>
                      </a:lnTo>
                      <a:lnTo>
                        <a:pt x="200" y="111"/>
                      </a:lnTo>
                      <a:lnTo>
                        <a:pt x="195" y="122"/>
                      </a:lnTo>
                      <a:lnTo>
                        <a:pt x="195" y="135"/>
                      </a:lnTo>
                      <a:lnTo>
                        <a:pt x="190" y="142"/>
                      </a:lnTo>
                      <a:lnTo>
                        <a:pt x="188" y="151"/>
                      </a:lnTo>
                      <a:lnTo>
                        <a:pt x="185" y="161"/>
                      </a:lnTo>
                      <a:lnTo>
                        <a:pt x="178" y="169"/>
                      </a:lnTo>
                      <a:lnTo>
                        <a:pt x="173" y="179"/>
                      </a:lnTo>
                      <a:lnTo>
                        <a:pt x="172" y="174"/>
                      </a:lnTo>
                      <a:lnTo>
                        <a:pt x="170" y="166"/>
                      </a:lnTo>
                      <a:lnTo>
                        <a:pt x="167" y="158"/>
                      </a:lnTo>
                      <a:lnTo>
                        <a:pt x="170" y="151"/>
                      </a:lnTo>
                      <a:lnTo>
                        <a:pt x="175" y="127"/>
                      </a:lnTo>
                      <a:lnTo>
                        <a:pt x="177" y="101"/>
                      </a:lnTo>
                      <a:lnTo>
                        <a:pt x="172" y="77"/>
                      </a:lnTo>
                      <a:lnTo>
                        <a:pt x="163" y="56"/>
                      </a:lnTo>
                      <a:lnTo>
                        <a:pt x="156" y="66"/>
                      </a:lnTo>
                      <a:lnTo>
                        <a:pt x="156" y="75"/>
                      </a:lnTo>
                      <a:lnTo>
                        <a:pt x="158" y="86"/>
                      </a:lnTo>
                      <a:lnTo>
                        <a:pt x="156" y="98"/>
                      </a:lnTo>
                      <a:lnTo>
                        <a:pt x="152" y="109"/>
                      </a:lnTo>
                      <a:lnTo>
                        <a:pt x="152" y="121"/>
                      </a:lnTo>
                      <a:lnTo>
                        <a:pt x="152" y="132"/>
                      </a:lnTo>
                      <a:lnTo>
                        <a:pt x="151" y="144"/>
                      </a:lnTo>
                      <a:lnTo>
                        <a:pt x="132" y="172"/>
                      </a:lnTo>
                      <a:lnTo>
                        <a:pt x="129" y="166"/>
                      </a:lnTo>
                      <a:lnTo>
                        <a:pt x="128" y="159"/>
                      </a:lnTo>
                      <a:lnTo>
                        <a:pt x="129" y="153"/>
                      </a:lnTo>
                      <a:lnTo>
                        <a:pt x="128" y="147"/>
                      </a:lnTo>
                      <a:lnTo>
                        <a:pt x="136" y="142"/>
                      </a:lnTo>
                      <a:lnTo>
                        <a:pt x="137" y="134"/>
                      </a:lnTo>
                      <a:lnTo>
                        <a:pt x="137" y="126"/>
                      </a:lnTo>
                      <a:lnTo>
                        <a:pt x="141" y="117"/>
                      </a:lnTo>
                      <a:lnTo>
                        <a:pt x="140" y="115"/>
                      </a:lnTo>
                      <a:lnTo>
                        <a:pt x="139" y="98"/>
                      </a:lnTo>
                      <a:lnTo>
                        <a:pt x="136" y="79"/>
                      </a:lnTo>
                      <a:lnTo>
                        <a:pt x="133" y="62"/>
                      </a:lnTo>
                      <a:lnTo>
                        <a:pt x="124" y="46"/>
                      </a:lnTo>
                      <a:lnTo>
                        <a:pt x="119" y="51"/>
                      </a:lnTo>
                      <a:lnTo>
                        <a:pt x="119" y="103"/>
                      </a:lnTo>
                      <a:lnTo>
                        <a:pt x="118" y="103"/>
                      </a:lnTo>
                      <a:lnTo>
                        <a:pt x="118" y="112"/>
                      </a:lnTo>
                      <a:lnTo>
                        <a:pt x="114" y="120"/>
                      </a:lnTo>
                      <a:lnTo>
                        <a:pt x="111" y="127"/>
                      </a:lnTo>
                      <a:lnTo>
                        <a:pt x="110" y="138"/>
                      </a:lnTo>
                      <a:lnTo>
                        <a:pt x="103" y="143"/>
                      </a:lnTo>
                      <a:lnTo>
                        <a:pt x="98" y="150"/>
                      </a:lnTo>
                      <a:lnTo>
                        <a:pt x="94" y="159"/>
                      </a:lnTo>
                      <a:lnTo>
                        <a:pt x="89" y="166"/>
                      </a:lnTo>
                      <a:lnTo>
                        <a:pt x="88" y="145"/>
                      </a:lnTo>
                      <a:lnTo>
                        <a:pt x="90" y="123"/>
                      </a:lnTo>
                      <a:lnTo>
                        <a:pt x="91" y="103"/>
                      </a:lnTo>
                      <a:lnTo>
                        <a:pt x="87" y="81"/>
                      </a:lnTo>
                      <a:lnTo>
                        <a:pt x="82" y="83"/>
                      </a:lnTo>
                      <a:lnTo>
                        <a:pt x="81" y="86"/>
                      </a:lnTo>
                      <a:lnTo>
                        <a:pt x="80" y="92"/>
                      </a:lnTo>
                      <a:lnTo>
                        <a:pt x="78" y="96"/>
                      </a:lnTo>
                      <a:lnTo>
                        <a:pt x="75" y="105"/>
                      </a:lnTo>
                      <a:lnTo>
                        <a:pt x="73" y="112"/>
                      </a:lnTo>
                      <a:lnTo>
                        <a:pt x="68" y="120"/>
                      </a:lnTo>
                      <a:lnTo>
                        <a:pt x="63" y="127"/>
                      </a:lnTo>
                      <a:lnTo>
                        <a:pt x="57" y="134"/>
                      </a:lnTo>
                      <a:lnTo>
                        <a:pt x="52" y="142"/>
                      </a:lnTo>
                      <a:lnTo>
                        <a:pt x="48" y="149"/>
                      </a:lnTo>
                      <a:lnTo>
                        <a:pt x="43" y="157"/>
                      </a:lnTo>
                      <a:lnTo>
                        <a:pt x="46" y="137"/>
                      </a:lnTo>
                      <a:lnTo>
                        <a:pt x="50" y="116"/>
                      </a:lnTo>
                      <a:lnTo>
                        <a:pt x="52" y="96"/>
                      </a:lnTo>
                      <a:lnTo>
                        <a:pt x="50" y="76"/>
                      </a:lnTo>
                      <a:lnTo>
                        <a:pt x="42" y="73"/>
                      </a:lnTo>
                      <a:lnTo>
                        <a:pt x="40" y="64"/>
                      </a:lnTo>
                      <a:lnTo>
                        <a:pt x="38" y="56"/>
                      </a:lnTo>
                      <a:lnTo>
                        <a:pt x="33" y="53"/>
                      </a:lnTo>
                      <a:lnTo>
                        <a:pt x="26" y="39"/>
                      </a:lnTo>
                      <a:lnTo>
                        <a:pt x="18" y="25"/>
                      </a:lnTo>
                      <a:lnTo>
                        <a:pt x="10" y="13"/>
                      </a:lnTo>
                      <a:lnTo>
                        <a:pt x="0" y="0"/>
                      </a:lnTo>
                      <a:lnTo>
                        <a:pt x="13" y="0"/>
                      </a:lnTo>
                      <a:lnTo>
                        <a:pt x="26" y="0"/>
                      </a:lnTo>
                      <a:lnTo>
                        <a:pt x="38" y="0"/>
                      </a:lnTo>
                      <a:lnTo>
                        <a:pt x="51" y="2"/>
                      </a:lnTo>
                      <a:lnTo>
                        <a:pt x="64" y="5"/>
                      </a:lnTo>
                      <a:lnTo>
                        <a:pt x="76" y="7"/>
                      </a:lnTo>
                      <a:lnTo>
                        <a:pt x="88" y="10"/>
                      </a:lnTo>
                      <a:lnTo>
                        <a:pt x="99" y="14"/>
                      </a:lnTo>
                      <a:lnTo>
                        <a:pt x="112" y="18"/>
                      </a:lnTo>
                      <a:lnTo>
                        <a:pt x="124" y="23"/>
                      </a:lnTo>
                      <a:lnTo>
                        <a:pt x="134" y="29"/>
                      </a:lnTo>
                      <a:lnTo>
                        <a:pt x="145" y="35"/>
                      </a:lnTo>
                      <a:lnTo>
                        <a:pt x="157" y="41"/>
                      </a:lnTo>
                      <a:lnTo>
                        <a:pt x="167" y="47"/>
                      </a:lnTo>
                      <a:lnTo>
                        <a:pt x="178" y="55"/>
                      </a:lnTo>
                      <a:lnTo>
                        <a:pt x="188" y="6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CO"/>
                </a:p>
              </p:txBody>
            </p:sp>
            <p:sp>
              <p:nvSpPr>
                <p:cNvPr id="38" name="Freeform 25"/>
                <p:cNvSpPr>
                  <a:spLocks/>
                </p:cNvSpPr>
                <p:nvPr/>
              </p:nvSpPr>
              <p:spPr bwMode="auto">
                <a:xfrm>
                  <a:off x="522" y="1260"/>
                  <a:ext cx="403" cy="138"/>
                </a:xfrm>
                <a:custGeom>
                  <a:avLst/>
                  <a:gdLst>
                    <a:gd name="T0" fmla="*/ 48 w 805"/>
                    <a:gd name="T1" fmla="*/ 11 h 274"/>
                    <a:gd name="T2" fmla="*/ 49 w 805"/>
                    <a:gd name="T3" fmla="*/ 11 h 274"/>
                    <a:gd name="T4" fmla="*/ 48 w 805"/>
                    <a:gd name="T5" fmla="*/ 6 h 274"/>
                    <a:gd name="T6" fmla="*/ 47 w 805"/>
                    <a:gd name="T7" fmla="*/ 1 h 274"/>
                    <a:gd name="T8" fmla="*/ 48 w 805"/>
                    <a:gd name="T9" fmla="*/ 2 h 274"/>
                    <a:gd name="T10" fmla="*/ 49 w 805"/>
                    <a:gd name="T11" fmla="*/ 6 h 274"/>
                    <a:gd name="T12" fmla="*/ 51 w 805"/>
                    <a:gd name="T13" fmla="*/ 15 h 274"/>
                    <a:gd name="T14" fmla="*/ 50 w 805"/>
                    <a:gd name="T15" fmla="*/ 15 h 274"/>
                    <a:gd name="T16" fmla="*/ 49 w 805"/>
                    <a:gd name="T17" fmla="*/ 13 h 274"/>
                    <a:gd name="T18" fmla="*/ 49 w 805"/>
                    <a:gd name="T19" fmla="*/ 15 h 274"/>
                    <a:gd name="T20" fmla="*/ 47 w 805"/>
                    <a:gd name="T21" fmla="*/ 14 h 274"/>
                    <a:gd name="T22" fmla="*/ 46 w 805"/>
                    <a:gd name="T23" fmla="*/ 15 h 274"/>
                    <a:gd name="T24" fmla="*/ 45 w 805"/>
                    <a:gd name="T25" fmla="*/ 15 h 274"/>
                    <a:gd name="T26" fmla="*/ 43 w 805"/>
                    <a:gd name="T27" fmla="*/ 16 h 274"/>
                    <a:gd name="T28" fmla="*/ 42 w 805"/>
                    <a:gd name="T29" fmla="*/ 16 h 274"/>
                    <a:gd name="T30" fmla="*/ 41 w 805"/>
                    <a:gd name="T31" fmla="*/ 15 h 274"/>
                    <a:gd name="T32" fmla="*/ 40 w 805"/>
                    <a:gd name="T33" fmla="*/ 18 h 274"/>
                    <a:gd name="T34" fmla="*/ 39 w 805"/>
                    <a:gd name="T35" fmla="*/ 15 h 274"/>
                    <a:gd name="T36" fmla="*/ 38 w 805"/>
                    <a:gd name="T37" fmla="*/ 16 h 274"/>
                    <a:gd name="T38" fmla="*/ 37 w 805"/>
                    <a:gd name="T39" fmla="*/ 16 h 274"/>
                    <a:gd name="T40" fmla="*/ 35 w 805"/>
                    <a:gd name="T41" fmla="*/ 17 h 274"/>
                    <a:gd name="T42" fmla="*/ 34 w 805"/>
                    <a:gd name="T43" fmla="*/ 16 h 274"/>
                    <a:gd name="T44" fmla="*/ 33 w 805"/>
                    <a:gd name="T45" fmla="*/ 16 h 274"/>
                    <a:gd name="T46" fmla="*/ 29 w 805"/>
                    <a:gd name="T47" fmla="*/ 15 h 274"/>
                    <a:gd name="T48" fmla="*/ 25 w 805"/>
                    <a:gd name="T49" fmla="*/ 14 h 274"/>
                    <a:gd name="T50" fmla="*/ 20 w 805"/>
                    <a:gd name="T51" fmla="*/ 14 h 274"/>
                    <a:gd name="T52" fmla="*/ 19 w 805"/>
                    <a:gd name="T53" fmla="*/ 15 h 274"/>
                    <a:gd name="T54" fmla="*/ 18 w 805"/>
                    <a:gd name="T55" fmla="*/ 14 h 274"/>
                    <a:gd name="T56" fmla="*/ 15 w 805"/>
                    <a:gd name="T57" fmla="*/ 13 h 274"/>
                    <a:gd name="T58" fmla="*/ 12 w 805"/>
                    <a:gd name="T59" fmla="*/ 10 h 274"/>
                    <a:gd name="T60" fmla="*/ 9 w 805"/>
                    <a:gd name="T61" fmla="*/ 10 h 274"/>
                    <a:gd name="T62" fmla="*/ 8 w 805"/>
                    <a:gd name="T63" fmla="*/ 9 h 274"/>
                    <a:gd name="T64" fmla="*/ 6 w 805"/>
                    <a:gd name="T65" fmla="*/ 10 h 274"/>
                    <a:gd name="T66" fmla="*/ 6 w 805"/>
                    <a:gd name="T67" fmla="*/ 7 h 274"/>
                    <a:gd name="T68" fmla="*/ 4 w 805"/>
                    <a:gd name="T69" fmla="*/ 10 h 274"/>
                    <a:gd name="T70" fmla="*/ 5 w 805"/>
                    <a:gd name="T71" fmla="*/ 6 h 274"/>
                    <a:gd name="T72" fmla="*/ 2 w 805"/>
                    <a:gd name="T73" fmla="*/ 9 h 274"/>
                    <a:gd name="T74" fmla="*/ 2 w 805"/>
                    <a:gd name="T75" fmla="*/ 9 h 274"/>
                    <a:gd name="T76" fmla="*/ 3 w 805"/>
                    <a:gd name="T77" fmla="*/ 6 h 274"/>
                    <a:gd name="T78" fmla="*/ 1 w 805"/>
                    <a:gd name="T79" fmla="*/ 7 h 274"/>
                    <a:gd name="T80" fmla="*/ 4 w 805"/>
                    <a:gd name="T81" fmla="*/ 4 h 274"/>
                    <a:gd name="T82" fmla="*/ 10 w 805"/>
                    <a:gd name="T83" fmla="*/ 7 h 274"/>
                    <a:gd name="T84" fmla="*/ 14 w 805"/>
                    <a:gd name="T85" fmla="*/ 11 h 274"/>
                    <a:gd name="T86" fmla="*/ 16 w 805"/>
                    <a:gd name="T87" fmla="*/ 13 h 274"/>
                    <a:gd name="T88" fmla="*/ 18 w 805"/>
                    <a:gd name="T89" fmla="*/ 12 h 274"/>
                    <a:gd name="T90" fmla="*/ 23 w 805"/>
                    <a:gd name="T91" fmla="*/ 13 h 274"/>
                    <a:gd name="T92" fmla="*/ 29 w 805"/>
                    <a:gd name="T93" fmla="*/ 14 h 274"/>
                    <a:gd name="T94" fmla="*/ 32 w 805"/>
                    <a:gd name="T95" fmla="*/ 15 h 274"/>
                    <a:gd name="T96" fmla="*/ 36 w 805"/>
                    <a:gd name="T97" fmla="*/ 14 h 274"/>
                    <a:gd name="T98" fmla="*/ 41 w 805"/>
                    <a:gd name="T99" fmla="*/ 13 h 274"/>
                    <a:gd name="T100" fmla="*/ 45 w 805"/>
                    <a:gd name="T101" fmla="*/ 12 h 274"/>
                    <a:gd name="T102" fmla="*/ 47 w 805"/>
                    <a:gd name="T103" fmla="*/ 9 h 274"/>
                    <a:gd name="T104" fmla="*/ 46 w 805"/>
                    <a:gd name="T105" fmla="*/ 5 h 274"/>
                    <a:gd name="T106" fmla="*/ 46 w 805"/>
                    <a:gd name="T107" fmla="*/ 1 h 274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805"/>
                    <a:gd name="T163" fmla="*/ 0 h 274"/>
                    <a:gd name="T164" fmla="*/ 805 w 805"/>
                    <a:gd name="T165" fmla="*/ 274 h 274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805" h="274">
                      <a:moveTo>
                        <a:pt x="724" y="1"/>
                      </a:moveTo>
                      <a:lnTo>
                        <a:pt x="737" y="41"/>
                      </a:lnTo>
                      <a:lnTo>
                        <a:pt x="744" y="85"/>
                      </a:lnTo>
                      <a:lnTo>
                        <a:pt x="749" y="129"/>
                      </a:lnTo>
                      <a:lnTo>
                        <a:pt x="757" y="168"/>
                      </a:lnTo>
                      <a:lnTo>
                        <a:pt x="758" y="172"/>
                      </a:lnTo>
                      <a:lnTo>
                        <a:pt x="759" y="175"/>
                      </a:lnTo>
                      <a:lnTo>
                        <a:pt x="762" y="179"/>
                      </a:lnTo>
                      <a:lnTo>
                        <a:pt x="764" y="182"/>
                      </a:lnTo>
                      <a:lnTo>
                        <a:pt x="770" y="180"/>
                      </a:lnTo>
                      <a:lnTo>
                        <a:pt x="771" y="175"/>
                      </a:lnTo>
                      <a:lnTo>
                        <a:pt x="771" y="169"/>
                      </a:lnTo>
                      <a:lnTo>
                        <a:pt x="771" y="164"/>
                      </a:lnTo>
                      <a:lnTo>
                        <a:pt x="770" y="149"/>
                      </a:lnTo>
                      <a:lnTo>
                        <a:pt x="770" y="132"/>
                      </a:lnTo>
                      <a:lnTo>
                        <a:pt x="768" y="117"/>
                      </a:lnTo>
                      <a:lnTo>
                        <a:pt x="765" y="103"/>
                      </a:lnTo>
                      <a:lnTo>
                        <a:pt x="764" y="88"/>
                      </a:lnTo>
                      <a:lnTo>
                        <a:pt x="759" y="70"/>
                      </a:lnTo>
                      <a:lnTo>
                        <a:pt x="755" y="54"/>
                      </a:lnTo>
                      <a:lnTo>
                        <a:pt x="752" y="37"/>
                      </a:lnTo>
                      <a:lnTo>
                        <a:pt x="748" y="29"/>
                      </a:lnTo>
                      <a:lnTo>
                        <a:pt x="747" y="20"/>
                      </a:lnTo>
                      <a:lnTo>
                        <a:pt x="744" y="11"/>
                      </a:lnTo>
                      <a:lnTo>
                        <a:pt x="738" y="3"/>
                      </a:lnTo>
                      <a:lnTo>
                        <a:pt x="745" y="1"/>
                      </a:lnTo>
                      <a:lnTo>
                        <a:pt x="751" y="2"/>
                      </a:lnTo>
                      <a:lnTo>
                        <a:pt x="757" y="7"/>
                      </a:lnTo>
                      <a:lnTo>
                        <a:pt x="760" y="15"/>
                      </a:lnTo>
                      <a:lnTo>
                        <a:pt x="763" y="31"/>
                      </a:lnTo>
                      <a:lnTo>
                        <a:pt x="767" y="47"/>
                      </a:lnTo>
                      <a:lnTo>
                        <a:pt x="771" y="61"/>
                      </a:lnTo>
                      <a:lnTo>
                        <a:pt x="771" y="76"/>
                      </a:lnTo>
                      <a:lnTo>
                        <a:pt x="772" y="77"/>
                      </a:lnTo>
                      <a:lnTo>
                        <a:pt x="774" y="78"/>
                      </a:lnTo>
                      <a:lnTo>
                        <a:pt x="775" y="81"/>
                      </a:lnTo>
                      <a:lnTo>
                        <a:pt x="778" y="82"/>
                      </a:lnTo>
                      <a:lnTo>
                        <a:pt x="780" y="121"/>
                      </a:lnTo>
                      <a:lnTo>
                        <a:pt x="789" y="159"/>
                      </a:lnTo>
                      <a:lnTo>
                        <a:pt x="800" y="195"/>
                      </a:lnTo>
                      <a:lnTo>
                        <a:pt x="804" y="233"/>
                      </a:lnTo>
                      <a:lnTo>
                        <a:pt x="805" y="237"/>
                      </a:lnTo>
                      <a:lnTo>
                        <a:pt x="805" y="243"/>
                      </a:lnTo>
                      <a:lnTo>
                        <a:pt x="804" y="249"/>
                      </a:lnTo>
                      <a:lnTo>
                        <a:pt x="804" y="255"/>
                      </a:lnTo>
                      <a:lnTo>
                        <a:pt x="797" y="247"/>
                      </a:lnTo>
                      <a:lnTo>
                        <a:pt x="795" y="236"/>
                      </a:lnTo>
                      <a:lnTo>
                        <a:pt x="794" y="227"/>
                      </a:lnTo>
                      <a:lnTo>
                        <a:pt x="787" y="219"/>
                      </a:lnTo>
                      <a:lnTo>
                        <a:pt x="786" y="220"/>
                      </a:lnTo>
                      <a:lnTo>
                        <a:pt x="785" y="213"/>
                      </a:lnTo>
                      <a:lnTo>
                        <a:pt x="783" y="206"/>
                      </a:lnTo>
                      <a:lnTo>
                        <a:pt x="780" y="200"/>
                      </a:lnTo>
                      <a:lnTo>
                        <a:pt x="774" y="197"/>
                      </a:lnTo>
                      <a:lnTo>
                        <a:pt x="767" y="204"/>
                      </a:lnTo>
                      <a:lnTo>
                        <a:pt x="768" y="212"/>
                      </a:lnTo>
                      <a:lnTo>
                        <a:pt x="771" y="222"/>
                      </a:lnTo>
                      <a:lnTo>
                        <a:pt x="767" y="232"/>
                      </a:lnTo>
                      <a:lnTo>
                        <a:pt x="768" y="234"/>
                      </a:lnTo>
                      <a:lnTo>
                        <a:pt x="770" y="235"/>
                      </a:lnTo>
                      <a:lnTo>
                        <a:pt x="771" y="237"/>
                      </a:lnTo>
                      <a:lnTo>
                        <a:pt x="771" y="241"/>
                      </a:lnTo>
                      <a:lnTo>
                        <a:pt x="764" y="245"/>
                      </a:lnTo>
                      <a:lnTo>
                        <a:pt x="758" y="235"/>
                      </a:lnTo>
                      <a:lnTo>
                        <a:pt x="751" y="226"/>
                      </a:lnTo>
                      <a:lnTo>
                        <a:pt x="744" y="218"/>
                      </a:lnTo>
                      <a:lnTo>
                        <a:pt x="736" y="207"/>
                      </a:lnTo>
                      <a:lnTo>
                        <a:pt x="733" y="207"/>
                      </a:lnTo>
                      <a:lnTo>
                        <a:pt x="730" y="207"/>
                      </a:lnTo>
                      <a:lnTo>
                        <a:pt x="727" y="210"/>
                      </a:lnTo>
                      <a:lnTo>
                        <a:pt x="725" y="212"/>
                      </a:lnTo>
                      <a:lnTo>
                        <a:pt x="728" y="225"/>
                      </a:lnTo>
                      <a:lnTo>
                        <a:pt x="727" y="236"/>
                      </a:lnTo>
                      <a:lnTo>
                        <a:pt x="724" y="249"/>
                      </a:lnTo>
                      <a:lnTo>
                        <a:pt x="724" y="262"/>
                      </a:lnTo>
                      <a:lnTo>
                        <a:pt x="718" y="262"/>
                      </a:lnTo>
                      <a:lnTo>
                        <a:pt x="714" y="250"/>
                      </a:lnTo>
                      <a:lnTo>
                        <a:pt x="710" y="239"/>
                      </a:lnTo>
                      <a:lnTo>
                        <a:pt x="705" y="228"/>
                      </a:lnTo>
                      <a:lnTo>
                        <a:pt x="698" y="217"/>
                      </a:lnTo>
                      <a:lnTo>
                        <a:pt x="688" y="220"/>
                      </a:lnTo>
                      <a:lnTo>
                        <a:pt x="687" y="228"/>
                      </a:lnTo>
                      <a:lnTo>
                        <a:pt x="688" y="239"/>
                      </a:lnTo>
                      <a:lnTo>
                        <a:pt x="686" y="248"/>
                      </a:lnTo>
                      <a:lnTo>
                        <a:pt x="684" y="255"/>
                      </a:lnTo>
                      <a:lnTo>
                        <a:pt x="683" y="262"/>
                      </a:lnTo>
                      <a:lnTo>
                        <a:pt x="682" y="268"/>
                      </a:lnTo>
                      <a:lnTo>
                        <a:pt x="680" y="274"/>
                      </a:lnTo>
                      <a:lnTo>
                        <a:pt x="676" y="265"/>
                      </a:lnTo>
                      <a:lnTo>
                        <a:pt x="672" y="255"/>
                      </a:lnTo>
                      <a:lnTo>
                        <a:pt x="667" y="245"/>
                      </a:lnTo>
                      <a:lnTo>
                        <a:pt x="660" y="237"/>
                      </a:lnTo>
                      <a:lnTo>
                        <a:pt x="660" y="234"/>
                      </a:lnTo>
                      <a:lnTo>
                        <a:pt x="660" y="232"/>
                      </a:lnTo>
                      <a:lnTo>
                        <a:pt x="658" y="228"/>
                      </a:lnTo>
                      <a:lnTo>
                        <a:pt x="656" y="226"/>
                      </a:lnTo>
                      <a:lnTo>
                        <a:pt x="648" y="234"/>
                      </a:lnTo>
                      <a:lnTo>
                        <a:pt x="646" y="247"/>
                      </a:lnTo>
                      <a:lnTo>
                        <a:pt x="648" y="260"/>
                      </a:lnTo>
                      <a:lnTo>
                        <a:pt x="645" y="273"/>
                      </a:lnTo>
                      <a:lnTo>
                        <a:pt x="639" y="274"/>
                      </a:lnTo>
                      <a:lnTo>
                        <a:pt x="635" y="272"/>
                      </a:lnTo>
                      <a:lnTo>
                        <a:pt x="631" y="267"/>
                      </a:lnTo>
                      <a:lnTo>
                        <a:pt x="630" y="263"/>
                      </a:lnTo>
                      <a:lnTo>
                        <a:pt x="627" y="251"/>
                      </a:lnTo>
                      <a:lnTo>
                        <a:pt x="627" y="240"/>
                      </a:lnTo>
                      <a:lnTo>
                        <a:pt x="624" y="230"/>
                      </a:lnTo>
                      <a:lnTo>
                        <a:pt x="613" y="227"/>
                      </a:lnTo>
                      <a:lnTo>
                        <a:pt x="611" y="230"/>
                      </a:lnTo>
                      <a:lnTo>
                        <a:pt x="610" y="234"/>
                      </a:lnTo>
                      <a:lnTo>
                        <a:pt x="608" y="237"/>
                      </a:lnTo>
                      <a:lnTo>
                        <a:pt x="608" y="242"/>
                      </a:lnTo>
                      <a:lnTo>
                        <a:pt x="610" y="244"/>
                      </a:lnTo>
                      <a:lnTo>
                        <a:pt x="606" y="250"/>
                      </a:lnTo>
                      <a:lnTo>
                        <a:pt x="604" y="257"/>
                      </a:lnTo>
                      <a:lnTo>
                        <a:pt x="604" y="264"/>
                      </a:lnTo>
                      <a:lnTo>
                        <a:pt x="604" y="271"/>
                      </a:lnTo>
                      <a:lnTo>
                        <a:pt x="591" y="271"/>
                      </a:lnTo>
                      <a:lnTo>
                        <a:pt x="589" y="260"/>
                      </a:lnTo>
                      <a:lnTo>
                        <a:pt x="586" y="249"/>
                      </a:lnTo>
                      <a:lnTo>
                        <a:pt x="575" y="245"/>
                      </a:lnTo>
                      <a:lnTo>
                        <a:pt x="572" y="250"/>
                      </a:lnTo>
                      <a:lnTo>
                        <a:pt x="569" y="256"/>
                      </a:lnTo>
                      <a:lnTo>
                        <a:pt x="567" y="262"/>
                      </a:lnTo>
                      <a:lnTo>
                        <a:pt x="566" y="267"/>
                      </a:lnTo>
                      <a:lnTo>
                        <a:pt x="559" y="267"/>
                      </a:lnTo>
                      <a:lnTo>
                        <a:pt x="552" y="270"/>
                      </a:lnTo>
                      <a:lnTo>
                        <a:pt x="546" y="270"/>
                      </a:lnTo>
                      <a:lnTo>
                        <a:pt x="540" y="266"/>
                      </a:lnTo>
                      <a:lnTo>
                        <a:pt x="539" y="263"/>
                      </a:lnTo>
                      <a:lnTo>
                        <a:pt x="538" y="258"/>
                      </a:lnTo>
                      <a:lnTo>
                        <a:pt x="538" y="253"/>
                      </a:lnTo>
                      <a:lnTo>
                        <a:pt x="537" y="249"/>
                      </a:lnTo>
                      <a:lnTo>
                        <a:pt x="534" y="247"/>
                      </a:lnTo>
                      <a:lnTo>
                        <a:pt x="530" y="245"/>
                      </a:lnTo>
                      <a:lnTo>
                        <a:pt x="525" y="243"/>
                      </a:lnTo>
                      <a:lnTo>
                        <a:pt x="522" y="242"/>
                      </a:lnTo>
                      <a:lnTo>
                        <a:pt x="515" y="253"/>
                      </a:lnTo>
                      <a:lnTo>
                        <a:pt x="507" y="250"/>
                      </a:lnTo>
                      <a:lnTo>
                        <a:pt x="498" y="245"/>
                      </a:lnTo>
                      <a:lnTo>
                        <a:pt x="490" y="241"/>
                      </a:lnTo>
                      <a:lnTo>
                        <a:pt x="481" y="237"/>
                      </a:lnTo>
                      <a:lnTo>
                        <a:pt x="472" y="234"/>
                      </a:lnTo>
                      <a:lnTo>
                        <a:pt x="463" y="230"/>
                      </a:lnTo>
                      <a:lnTo>
                        <a:pt x="454" y="228"/>
                      </a:lnTo>
                      <a:lnTo>
                        <a:pt x="445" y="227"/>
                      </a:lnTo>
                      <a:lnTo>
                        <a:pt x="432" y="222"/>
                      </a:lnTo>
                      <a:lnTo>
                        <a:pt x="417" y="218"/>
                      </a:lnTo>
                      <a:lnTo>
                        <a:pt x="402" y="217"/>
                      </a:lnTo>
                      <a:lnTo>
                        <a:pt x="387" y="215"/>
                      </a:lnTo>
                      <a:lnTo>
                        <a:pt x="371" y="217"/>
                      </a:lnTo>
                      <a:lnTo>
                        <a:pt x="356" y="218"/>
                      </a:lnTo>
                      <a:lnTo>
                        <a:pt x="342" y="220"/>
                      </a:lnTo>
                      <a:lnTo>
                        <a:pt x="329" y="224"/>
                      </a:lnTo>
                      <a:lnTo>
                        <a:pt x="324" y="222"/>
                      </a:lnTo>
                      <a:lnTo>
                        <a:pt x="319" y="221"/>
                      </a:lnTo>
                      <a:lnTo>
                        <a:pt x="314" y="220"/>
                      </a:lnTo>
                      <a:lnTo>
                        <a:pt x="309" y="220"/>
                      </a:lnTo>
                      <a:lnTo>
                        <a:pt x="307" y="225"/>
                      </a:lnTo>
                      <a:lnTo>
                        <a:pt x="304" y="229"/>
                      </a:lnTo>
                      <a:lnTo>
                        <a:pt x="300" y="232"/>
                      </a:lnTo>
                      <a:lnTo>
                        <a:pt x="295" y="229"/>
                      </a:lnTo>
                      <a:lnTo>
                        <a:pt x="292" y="225"/>
                      </a:lnTo>
                      <a:lnTo>
                        <a:pt x="289" y="219"/>
                      </a:lnTo>
                      <a:lnTo>
                        <a:pt x="287" y="214"/>
                      </a:lnTo>
                      <a:lnTo>
                        <a:pt x="280" y="214"/>
                      </a:lnTo>
                      <a:lnTo>
                        <a:pt x="278" y="217"/>
                      </a:lnTo>
                      <a:lnTo>
                        <a:pt x="276" y="219"/>
                      </a:lnTo>
                      <a:lnTo>
                        <a:pt x="274" y="221"/>
                      </a:lnTo>
                      <a:lnTo>
                        <a:pt x="274" y="224"/>
                      </a:lnTo>
                      <a:lnTo>
                        <a:pt x="262" y="217"/>
                      </a:lnTo>
                      <a:lnTo>
                        <a:pt x="249" y="210"/>
                      </a:lnTo>
                      <a:lnTo>
                        <a:pt x="238" y="202"/>
                      </a:lnTo>
                      <a:lnTo>
                        <a:pt x="226" y="192"/>
                      </a:lnTo>
                      <a:lnTo>
                        <a:pt x="215" y="184"/>
                      </a:lnTo>
                      <a:lnTo>
                        <a:pt x="202" y="176"/>
                      </a:lnTo>
                      <a:lnTo>
                        <a:pt x="190" y="169"/>
                      </a:lnTo>
                      <a:lnTo>
                        <a:pt x="177" y="164"/>
                      </a:lnTo>
                      <a:lnTo>
                        <a:pt x="177" y="160"/>
                      </a:lnTo>
                      <a:lnTo>
                        <a:pt x="177" y="156"/>
                      </a:lnTo>
                      <a:lnTo>
                        <a:pt x="174" y="151"/>
                      </a:lnTo>
                      <a:lnTo>
                        <a:pt x="172" y="147"/>
                      </a:lnTo>
                      <a:lnTo>
                        <a:pt x="165" y="152"/>
                      </a:lnTo>
                      <a:lnTo>
                        <a:pt x="158" y="154"/>
                      </a:lnTo>
                      <a:lnTo>
                        <a:pt x="151" y="154"/>
                      </a:lnTo>
                      <a:lnTo>
                        <a:pt x="143" y="153"/>
                      </a:lnTo>
                      <a:lnTo>
                        <a:pt x="140" y="147"/>
                      </a:lnTo>
                      <a:lnTo>
                        <a:pt x="141" y="141"/>
                      </a:lnTo>
                      <a:lnTo>
                        <a:pt x="141" y="134"/>
                      </a:lnTo>
                      <a:lnTo>
                        <a:pt x="136" y="128"/>
                      </a:lnTo>
                      <a:lnTo>
                        <a:pt x="130" y="130"/>
                      </a:lnTo>
                      <a:lnTo>
                        <a:pt x="126" y="134"/>
                      </a:lnTo>
                      <a:lnTo>
                        <a:pt x="121" y="137"/>
                      </a:lnTo>
                      <a:lnTo>
                        <a:pt x="117" y="142"/>
                      </a:lnTo>
                      <a:lnTo>
                        <a:pt x="112" y="145"/>
                      </a:lnTo>
                      <a:lnTo>
                        <a:pt x="107" y="147"/>
                      </a:lnTo>
                      <a:lnTo>
                        <a:pt x="102" y="149"/>
                      </a:lnTo>
                      <a:lnTo>
                        <a:pt x="96" y="147"/>
                      </a:lnTo>
                      <a:lnTo>
                        <a:pt x="82" y="157"/>
                      </a:lnTo>
                      <a:lnTo>
                        <a:pt x="87" y="144"/>
                      </a:lnTo>
                      <a:lnTo>
                        <a:pt x="94" y="131"/>
                      </a:lnTo>
                      <a:lnTo>
                        <a:pt x="98" y="119"/>
                      </a:lnTo>
                      <a:lnTo>
                        <a:pt x="97" y="106"/>
                      </a:lnTo>
                      <a:lnTo>
                        <a:pt x="87" y="112"/>
                      </a:lnTo>
                      <a:lnTo>
                        <a:pt x="79" y="122"/>
                      </a:lnTo>
                      <a:lnTo>
                        <a:pt x="71" y="134"/>
                      </a:lnTo>
                      <a:lnTo>
                        <a:pt x="64" y="143"/>
                      </a:lnTo>
                      <a:lnTo>
                        <a:pt x="50" y="151"/>
                      </a:lnTo>
                      <a:lnTo>
                        <a:pt x="53" y="147"/>
                      </a:lnTo>
                      <a:lnTo>
                        <a:pt x="56" y="144"/>
                      </a:lnTo>
                      <a:lnTo>
                        <a:pt x="56" y="139"/>
                      </a:lnTo>
                      <a:lnTo>
                        <a:pt x="54" y="135"/>
                      </a:lnTo>
                      <a:lnTo>
                        <a:pt x="60" y="124"/>
                      </a:lnTo>
                      <a:lnTo>
                        <a:pt x="64" y="113"/>
                      </a:lnTo>
                      <a:lnTo>
                        <a:pt x="66" y="101"/>
                      </a:lnTo>
                      <a:lnTo>
                        <a:pt x="65" y="92"/>
                      </a:lnTo>
                      <a:lnTo>
                        <a:pt x="54" y="105"/>
                      </a:lnTo>
                      <a:lnTo>
                        <a:pt x="46" y="119"/>
                      </a:lnTo>
                      <a:lnTo>
                        <a:pt x="40" y="132"/>
                      </a:lnTo>
                      <a:lnTo>
                        <a:pt x="31" y="144"/>
                      </a:lnTo>
                      <a:lnTo>
                        <a:pt x="29" y="144"/>
                      </a:lnTo>
                      <a:lnTo>
                        <a:pt x="29" y="135"/>
                      </a:lnTo>
                      <a:lnTo>
                        <a:pt x="27" y="135"/>
                      </a:lnTo>
                      <a:lnTo>
                        <a:pt x="25" y="134"/>
                      </a:lnTo>
                      <a:lnTo>
                        <a:pt x="22" y="135"/>
                      </a:lnTo>
                      <a:lnTo>
                        <a:pt x="21" y="136"/>
                      </a:lnTo>
                      <a:lnTo>
                        <a:pt x="23" y="135"/>
                      </a:lnTo>
                      <a:lnTo>
                        <a:pt x="21" y="131"/>
                      </a:lnTo>
                      <a:lnTo>
                        <a:pt x="18" y="127"/>
                      </a:lnTo>
                      <a:lnTo>
                        <a:pt x="20" y="121"/>
                      </a:lnTo>
                      <a:lnTo>
                        <a:pt x="26" y="112"/>
                      </a:lnTo>
                      <a:lnTo>
                        <a:pt x="28" y="101"/>
                      </a:lnTo>
                      <a:lnTo>
                        <a:pt x="31" y="91"/>
                      </a:lnTo>
                      <a:lnTo>
                        <a:pt x="36" y="82"/>
                      </a:lnTo>
                      <a:lnTo>
                        <a:pt x="29" y="81"/>
                      </a:lnTo>
                      <a:lnTo>
                        <a:pt x="26" y="85"/>
                      </a:lnTo>
                      <a:lnTo>
                        <a:pt x="22" y="94"/>
                      </a:lnTo>
                      <a:lnTo>
                        <a:pt x="16" y="100"/>
                      </a:lnTo>
                      <a:lnTo>
                        <a:pt x="0" y="115"/>
                      </a:lnTo>
                      <a:lnTo>
                        <a:pt x="2" y="103"/>
                      </a:lnTo>
                      <a:lnTo>
                        <a:pt x="7" y="90"/>
                      </a:lnTo>
                      <a:lnTo>
                        <a:pt x="13" y="77"/>
                      </a:lnTo>
                      <a:lnTo>
                        <a:pt x="16" y="64"/>
                      </a:lnTo>
                      <a:lnTo>
                        <a:pt x="31" y="61"/>
                      </a:lnTo>
                      <a:lnTo>
                        <a:pt x="46" y="61"/>
                      </a:lnTo>
                      <a:lnTo>
                        <a:pt x="63" y="62"/>
                      </a:lnTo>
                      <a:lnTo>
                        <a:pt x="78" y="67"/>
                      </a:lnTo>
                      <a:lnTo>
                        <a:pt x="92" y="71"/>
                      </a:lnTo>
                      <a:lnTo>
                        <a:pt x="106" y="77"/>
                      </a:lnTo>
                      <a:lnTo>
                        <a:pt x="121" y="84"/>
                      </a:lnTo>
                      <a:lnTo>
                        <a:pt x="135" y="90"/>
                      </a:lnTo>
                      <a:lnTo>
                        <a:pt x="147" y="99"/>
                      </a:lnTo>
                      <a:lnTo>
                        <a:pt x="159" y="109"/>
                      </a:lnTo>
                      <a:lnTo>
                        <a:pt x="171" y="119"/>
                      </a:lnTo>
                      <a:lnTo>
                        <a:pt x="182" y="129"/>
                      </a:lnTo>
                      <a:lnTo>
                        <a:pt x="193" y="139"/>
                      </a:lnTo>
                      <a:lnTo>
                        <a:pt x="204" y="150"/>
                      </a:lnTo>
                      <a:lnTo>
                        <a:pt x="215" y="162"/>
                      </a:lnTo>
                      <a:lnTo>
                        <a:pt x="224" y="175"/>
                      </a:lnTo>
                      <a:lnTo>
                        <a:pt x="225" y="182"/>
                      </a:lnTo>
                      <a:lnTo>
                        <a:pt x="231" y="187"/>
                      </a:lnTo>
                      <a:lnTo>
                        <a:pt x="236" y="190"/>
                      </a:lnTo>
                      <a:lnTo>
                        <a:pt x="242" y="198"/>
                      </a:lnTo>
                      <a:lnTo>
                        <a:pt x="244" y="197"/>
                      </a:lnTo>
                      <a:lnTo>
                        <a:pt x="248" y="196"/>
                      </a:lnTo>
                      <a:lnTo>
                        <a:pt x="249" y="194"/>
                      </a:lnTo>
                      <a:lnTo>
                        <a:pt x="249" y="190"/>
                      </a:lnTo>
                      <a:lnTo>
                        <a:pt x="249" y="185"/>
                      </a:lnTo>
                      <a:lnTo>
                        <a:pt x="263" y="185"/>
                      </a:lnTo>
                      <a:lnTo>
                        <a:pt x="278" y="187"/>
                      </a:lnTo>
                      <a:lnTo>
                        <a:pt x="293" y="188"/>
                      </a:lnTo>
                      <a:lnTo>
                        <a:pt x="307" y="188"/>
                      </a:lnTo>
                      <a:lnTo>
                        <a:pt x="322" y="190"/>
                      </a:lnTo>
                      <a:lnTo>
                        <a:pt x="337" y="191"/>
                      </a:lnTo>
                      <a:lnTo>
                        <a:pt x="350" y="192"/>
                      </a:lnTo>
                      <a:lnTo>
                        <a:pt x="365" y="195"/>
                      </a:lnTo>
                      <a:lnTo>
                        <a:pt x="379" y="197"/>
                      </a:lnTo>
                      <a:lnTo>
                        <a:pt x="394" y="199"/>
                      </a:lnTo>
                      <a:lnTo>
                        <a:pt x="408" y="203"/>
                      </a:lnTo>
                      <a:lnTo>
                        <a:pt x="422" y="205"/>
                      </a:lnTo>
                      <a:lnTo>
                        <a:pt x="436" y="209"/>
                      </a:lnTo>
                      <a:lnTo>
                        <a:pt x="449" y="212"/>
                      </a:lnTo>
                      <a:lnTo>
                        <a:pt x="463" y="217"/>
                      </a:lnTo>
                      <a:lnTo>
                        <a:pt x="476" y="220"/>
                      </a:lnTo>
                      <a:lnTo>
                        <a:pt x="498" y="222"/>
                      </a:lnTo>
                      <a:lnTo>
                        <a:pt x="498" y="224"/>
                      </a:lnTo>
                      <a:lnTo>
                        <a:pt x="502" y="224"/>
                      </a:lnTo>
                      <a:lnTo>
                        <a:pt x="508" y="225"/>
                      </a:lnTo>
                      <a:lnTo>
                        <a:pt x="514" y="225"/>
                      </a:lnTo>
                      <a:lnTo>
                        <a:pt x="519" y="220"/>
                      </a:lnTo>
                      <a:lnTo>
                        <a:pt x="530" y="219"/>
                      </a:lnTo>
                      <a:lnTo>
                        <a:pt x="542" y="218"/>
                      </a:lnTo>
                      <a:lnTo>
                        <a:pt x="554" y="217"/>
                      </a:lnTo>
                      <a:lnTo>
                        <a:pt x="566" y="214"/>
                      </a:lnTo>
                      <a:lnTo>
                        <a:pt x="578" y="212"/>
                      </a:lnTo>
                      <a:lnTo>
                        <a:pt x="591" y="211"/>
                      </a:lnTo>
                      <a:lnTo>
                        <a:pt x="603" y="209"/>
                      </a:lnTo>
                      <a:lnTo>
                        <a:pt x="615" y="206"/>
                      </a:lnTo>
                      <a:lnTo>
                        <a:pt x="628" y="204"/>
                      </a:lnTo>
                      <a:lnTo>
                        <a:pt x="641" y="200"/>
                      </a:lnTo>
                      <a:lnTo>
                        <a:pt x="652" y="198"/>
                      </a:lnTo>
                      <a:lnTo>
                        <a:pt x="665" y="195"/>
                      </a:lnTo>
                      <a:lnTo>
                        <a:pt x="676" y="191"/>
                      </a:lnTo>
                      <a:lnTo>
                        <a:pt x="688" y="188"/>
                      </a:lnTo>
                      <a:lnTo>
                        <a:pt x="699" y="183"/>
                      </a:lnTo>
                      <a:lnTo>
                        <a:pt x="711" y="180"/>
                      </a:lnTo>
                      <a:lnTo>
                        <a:pt x="721" y="171"/>
                      </a:lnTo>
                      <a:lnTo>
                        <a:pt x="729" y="161"/>
                      </a:lnTo>
                      <a:lnTo>
                        <a:pt x="736" y="151"/>
                      </a:lnTo>
                      <a:lnTo>
                        <a:pt x="742" y="139"/>
                      </a:lnTo>
                      <a:lnTo>
                        <a:pt x="740" y="137"/>
                      </a:lnTo>
                      <a:lnTo>
                        <a:pt x="737" y="135"/>
                      </a:lnTo>
                      <a:lnTo>
                        <a:pt x="736" y="131"/>
                      </a:lnTo>
                      <a:lnTo>
                        <a:pt x="736" y="128"/>
                      </a:lnTo>
                      <a:lnTo>
                        <a:pt x="740" y="123"/>
                      </a:lnTo>
                      <a:lnTo>
                        <a:pt x="735" y="108"/>
                      </a:lnTo>
                      <a:lnTo>
                        <a:pt x="730" y="93"/>
                      </a:lnTo>
                      <a:lnTo>
                        <a:pt x="726" y="77"/>
                      </a:lnTo>
                      <a:lnTo>
                        <a:pt x="722" y="61"/>
                      </a:lnTo>
                      <a:lnTo>
                        <a:pt x="718" y="46"/>
                      </a:lnTo>
                      <a:lnTo>
                        <a:pt x="713" y="30"/>
                      </a:lnTo>
                      <a:lnTo>
                        <a:pt x="709" y="15"/>
                      </a:lnTo>
                      <a:lnTo>
                        <a:pt x="703" y="0"/>
                      </a:lnTo>
                      <a:lnTo>
                        <a:pt x="724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CO"/>
                </a:p>
              </p:txBody>
            </p:sp>
            <p:sp>
              <p:nvSpPr>
                <p:cNvPr id="39" name="Freeform 26"/>
                <p:cNvSpPr>
                  <a:spLocks/>
                </p:cNvSpPr>
                <p:nvPr/>
              </p:nvSpPr>
              <p:spPr bwMode="auto">
                <a:xfrm>
                  <a:off x="763" y="1260"/>
                  <a:ext cx="113" cy="94"/>
                </a:xfrm>
                <a:custGeom>
                  <a:avLst/>
                  <a:gdLst>
                    <a:gd name="T0" fmla="*/ 15 w 224"/>
                    <a:gd name="T1" fmla="*/ 7 h 187"/>
                    <a:gd name="T2" fmla="*/ 14 w 224"/>
                    <a:gd name="T3" fmla="*/ 10 h 187"/>
                    <a:gd name="T4" fmla="*/ 14 w 224"/>
                    <a:gd name="T5" fmla="*/ 10 h 187"/>
                    <a:gd name="T6" fmla="*/ 13 w 224"/>
                    <a:gd name="T7" fmla="*/ 7 h 187"/>
                    <a:gd name="T8" fmla="*/ 13 w 224"/>
                    <a:gd name="T9" fmla="*/ 5 h 187"/>
                    <a:gd name="T10" fmla="*/ 12 w 224"/>
                    <a:gd name="T11" fmla="*/ 5 h 187"/>
                    <a:gd name="T12" fmla="*/ 12 w 224"/>
                    <a:gd name="T13" fmla="*/ 9 h 187"/>
                    <a:gd name="T14" fmla="*/ 12 w 224"/>
                    <a:gd name="T15" fmla="*/ 11 h 187"/>
                    <a:gd name="T16" fmla="*/ 11 w 224"/>
                    <a:gd name="T17" fmla="*/ 9 h 187"/>
                    <a:gd name="T18" fmla="*/ 10 w 224"/>
                    <a:gd name="T19" fmla="*/ 6 h 187"/>
                    <a:gd name="T20" fmla="*/ 10 w 224"/>
                    <a:gd name="T21" fmla="*/ 5 h 187"/>
                    <a:gd name="T22" fmla="*/ 10 w 224"/>
                    <a:gd name="T23" fmla="*/ 6 h 187"/>
                    <a:gd name="T24" fmla="*/ 10 w 224"/>
                    <a:gd name="T25" fmla="*/ 8 h 187"/>
                    <a:gd name="T26" fmla="*/ 9 w 224"/>
                    <a:gd name="T27" fmla="*/ 12 h 187"/>
                    <a:gd name="T28" fmla="*/ 8 w 224"/>
                    <a:gd name="T29" fmla="*/ 10 h 187"/>
                    <a:gd name="T30" fmla="*/ 8 w 224"/>
                    <a:gd name="T31" fmla="*/ 9 h 187"/>
                    <a:gd name="T32" fmla="*/ 8 w 224"/>
                    <a:gd name="T33" fmla="*/ 7 h 187"/>
                    <a:gd name="T34" fmla="*/ 7 w 224"/>
                    <a:gd name="T35" fmla="*/ 7 h 187"/>
                    <a:gd name="T36" fmla="*/ 7 w 224"/>
                    <a:gd name="T37" fmla="*/ 9 h 187"/>
                    <a:gd name="T38" fmla="*/ 6 w 224"/>
                    <a:gd name="T39" fmla="*/ 12 h 187"/>
                    <a:gd name="T40" fmla="*/ 5 w 224"/>
                    <a:gd name="T41" fmla="*/ 10 h 187"/>
                    <a:gd name="T42" fmla="*/ 5 w 224"/>
                    <a:gd name="T43" fmla="*/ 8 h 187"/>
                    <a:gd name="T44" fmla="*/ 4 w 224"/>
                    <a:gd name="T45" fmla="*/ 9 h 187"/>
                    <a:gd name="T46" fmla="*/ 3 w 224"/>
                    <a:gd name="T47" fmla="*/ 12 h 187"/>
                    <a:gd name="T48" fmla="*/ 3 w 224"/>
                    <a:gd name="T49" fmla="*/ 12 h 187"/>
                    <a:gd name="T50" fmla="*/ 3 w 224"/>
                    <a:gd name="T51" fmla="*/ 11 h 187"/>
                    <a:gd name="T52" fmla="*/ 2 w 224"/>
                    <a:gd name="T53" fmla="*/ 9 h 187"/>
                    <a:gd name="T54" fmla="*/ 1 w 224"/>
                    <a:gd name="T55" fmla="*/ 6 h 187"/>
                    <a:gd name="T56" fmla="*/ 1 w 224"/>
                    <a:gd name="T57" fmla="*/ 4 h 187"/>
                    <a:gd name="T58" fmla="*/ 2 w 224"/>
                    <a:gd name="T59" fmla="*/ 4 h 187"/>
                    <a:gd name="T60" fmla="*/ 3 w 224"/>
                    <a:gd name="T61" fmla="*/ 3 h 187"/>
                    <a:gd name="T62" fmla="*/ 5 w 224"/>
                    <a:gd name="T63" fmla="*/ 2 h 187"/>
                    <a:gd name="T64" fmla="*/ 7 w 224"/>
                    <a:gd name="T65" fmla="*/ 1 h 187"/>
                    <a:gd name="T66" fmla="*/ 9 w 224"/>
                    <a:gd name="T67" fmla="*/ 1 h 187"/>
                    <a:gd name="T68" fmla="*/ 9 w 224"/>
                    <a:gd name="T69" fmla="*/ 3 h 187"/>
                    <a:gd name="T70" fmla="*/ 10 w 224"/>
                    <a:gd name="T71" fmla="*/ 2 h 187"/>
                    <a:gd name="T72" fmla="*/ 10 w 224"/>
                    <a:gd name="T73" fmla="*/ 2 h 187"/>
                    <a:gd name="T74" fmla="*/ 10 w 224"/>
                    <a:gd name="T75" fmla="*/ 1 h 187"/>
                    <a:gd name="T76" fmla="*/ 11 w 224"/>
                    <a:gd name="T77" fmla="*/ 1 h 187"/>
                    <a:gd name="T78" fmla="*/ 11 w 224"/>
                    <a:gd name="T79" fmla="*/ 2 h 187"/>
                    <a:gd name="T80" fmla="*/ 12 w 224"/>
                    <a:gd name="T81" fmla="*/ 1 h 187"/>
                    <a:gd name="T82" fmla="*/ 14 w 224"/>
                    <a:gd name="T83" fmla="*/ 1 h 187"/>
                    <a:gd name="T84" fmla="*/ 15 w 224"/>
                    <a:gd name="T85" fmla="*/ 4 h 187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224"/>
                    <a:gd name="T130" fmla="*/ 0 h 187"/>
                    <a:gd name="T131" fmla="*/ 224 w 224"/>
                    <a:gd name="T132" fmla="*/ 187 h 187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224" h="187">
                      <a:moveTo>
                        <a:pt x="223" y="53"/>
                      </a:moveTo>
                      <a:lnTo>
                        <a:pt x="224" y="78"/>
                      </a:lnTo>
                      <a:lnTo>
                        <a:pt x="222" y="105"/>
                      </a:lnTo>
                      <a:lnTo>
                        <a:pt x="220" y="131"/>
                      </a:lnTo>
                      <a:lnTo>
                        <a:pt x="219" y="157"/>
                      </a:lnTo>
                      <a:lnTo>
                        <a:pt x="217" y="157"/>
                      </a:lnTo>
                      <a:lnTo>
                        <a:pt x="215" y="157"/>
                      </a:lnTo>
                      <a:lnTo>
                        <a:pt x="214" y="157"/>
                      </a:lnTo>
                      <a:lnTo>
                        <a:pt x="213" y="158"/>
                      </a:lnTo>
                      <a:lnTo>
                        <a:pt x="208" y="144"/>
                      </a:lnTo>
                      <a:lnTo>
                        <a:pt x="207" y="128"/>
                      </a:lnTo>
                      <a:lnTo>
                        <a:pt x="206" y="112"/>
                      </a:lnTo>
                      <a:lnTo>
                        <a:pt x="199" y="97"/>
                      </a:lnTo>
                      <a:lnTo>
                        <a:pt x="199" y="84"/>
                      </a:lnTo>
                      <a:lnTo>
                        <a:pt x="196" y="71"/>
                      </a:lnTo>
                      <a:lnTo>
                        <a:pt x="190" y="60"/>
                      </a:lnTo>
                      <a:lnTo>
                        <a:pt x="181" y="51"/>
                      </a:lnTo>
                      <a:lnTo>
                        <a:pt x="184" y="73"/>
                      </a:lnTo>
                      <a:lnTo>
                        <a:pt x="185" y="94"/>
                      </a:lnTo>
                      <a:lnTo>
                        <a:pt x="188" y="117"/>
                      </a:lnTo>
                      <a:lnTo>
                        <a:pt x="190" y="138"/>
                      </a:lnTo>
                      <a:lnTo>
                        <a:pt x="184" y="145"/>
                      </a:lnTo>
                      <a:lnTo>
                        <a:pt x="182" y="156"/>
                      </a:lnTo>
                      <a:lnTo>
                        <a:pt x="179" y="165"/>
                      </a:lnTo>
                      <a:lnTo>
                        <a:pt x="173" y="169"/>
                      </a:lnTo>
                      <a:lnTo>
                        <a:pt x="165" y="151"/>
                      </a:lnTo>
                      <a:lnTo>
                        <a:pt x="163" y="130"/>
                      </a:lnTo>
                      <a:lnTo>
                        <a:pt x="161" y="108"/>
                      </a:lnTo>
                      <a:lnTo>
                        <a:pt x="156" y="88"/>
                      </a:lnTo>
                      <a:lnTo>
                        <a:pt x="159" y="85"/>
                      </a:lnTo>
                      <a:lnTo>
                        <a:pt x="155" y="83"/>
                      </a:lnTo>
                      <a:lnTo>
                        <a:pt x="153" y="79"/>
                      </a:lnTo>
                      <a:lnTo>
                        <a:pt x="151" y="76"/>
                      </a:lnTo>
                      <a:lnTo>
                        <a:pt x="147" y="75"/>
                      </a:lnTo>
                      <a:lnTo>
                        <a:pt x="145" y="83"/>
                      </a:lnTo>
                      <a:lnTo>
                        <a:pt x="147" y="92"/>
                      </a:lnTo>
                      <a:lnTo>
                        <a:pt x="148" y="101"/>
                      </a:lnTo>
                      <a:lnTo>
                        <a:pt x="146" y="109"/>
                      </a:lnTo>
                      <a:lnTo>
                        <a:pt x="145" y="127"/>
                      </a:lnTo>
                      <a:lnTo>
                        <a:pt x="145" y="145"/>
                      </a:lnTo>
                      <a:lnTo>
                        <a:pt x="141" y="165"/>
                      </a:lnTo>
                      <a:lnTo>
                        <a:pt x="135" y="180"/>
                      </a:lnTo>
                      <a:lnTo>
                        <a:pt x="130" y="172"/>
                      </a:lnTo>
                      <a:lnTo>
                        <a:pt x="127" y="164"/>
                      </a:lnTo>
                      <a:lnTo>
                        <a:pt x="124" y="154"/>
                      </a:lnTo>
                      <a:lnTo>
                        <a:pt x="123" y="146"/>
                      </a:lnTo>
                      <a:lnTo>
                        <a:pt x="118" y="139"/>
                      </a:lnTo>
                      <a:lnTo>
                        <a:pt x="118" y="130"/>
                      </a:lnTo>
                      <a:lnTo>
                        <a:pt x="117" y="122"/>
                      </a:lnTo>
                      <a:lnTo>
                        <a:pt x="112" y="115"/>
                      </a:lnTo>
                      <a:lnTo>
                        <a:pt x="112" y="112"/>
                      </a:lnTo>
                      <a:lnTo>
                        <a:pt x="110" y="107"/>
                      </a:lnTo>
                      <a:lnTo>
                        <a:pt x="108" y="105"/>
                      </a:lnTo>
                      <a:lnTo>
                        <a:pt x="105" y="103"/>
                      </a:lnTo>
                      <a:lnTo>
                        <a:pt x="101" y="103"/>
                      </a:lnTo>
                      <a:lnTo>
                        <a:pt x="102" y="123"/>
                      </a:lnTo>
                      <a:lnTo>
                        <a:pt x="103" y="144"/>
                      </a:lnTo>
                      <a:lnTo>
                        <a:pt x="102" y="165"/>
                      </a:lnTo>
                      <a:lnTo>
                        <a:pt x="95" y="185"/>
                      </a:lnTo>
                      <a:lnTo>
                        <a:pt x="89" y="180"/>
                      </a:lnTo>
                      <a:lnTo>
                        <a:pt x="85" y="172"/>
                      </a:lnTo>
                      <a:lnTo>
                        <a:pt x="82" y="164"/>
                      </a:lnTo>
                      <a:lnTo>
                        <a:pt x="76" y="157"/>
                      </a:lnTo>
                      <a:lnTo>
                        <a:pt x="74" y="144"/>
                      </a:lnTo>
                      <a:lnTo>
                        <a:pt x="70" y="131"/>
                      </a:lnTo>
                      <a:lnTo>
                        <a:pt x="65" y="120"/>
                      </a:lnTo>
                      <a:lnTo>
                        <a:pt x="61" y="109"/>
                      </a:lnTo>
                      <a:lnTo>
                        <a:pt x="55" y="109"/>
                      </a:lnTo>
                      <a:lnTo>
                        <a:pt x="56" y="129"/>
                      </a:lnTo>
                      <a:lnTo>
                        <a:pt x="57" y="147"/>
                      </a:lnTo>
                      <a:lnTo>
                        <a:pt x="55" y="165"/>
                      </a:lnTo>
                      <a:lnTo>
                        <a:pt x="47" y="183"/>
                      </a:lnTo>
                      <a:lnTo>
                        <a:pt x="44" y="187"/>
                      </a:lnTo>
                      <a:lnTo>
                        <a:pt x="38" y="183"/>
                      </a:lnTo>
                      <a:lnTo>
                        <a:pt x="34" y="177"/>
                      </a:lnTo>
                      <a:lnTo>
                        <a:pt x="33" y="171"/>
                      </a:lnTo>
                      <a:lnTo>
                        <a:pt x="32" y="165"/>
                      </a:lnTo>
                      <a:lnTo>
                        <a:pt x="33" y="165"/>
                      </a:lnTo>
                      <a:lnTo>
                        <a:pt x="32" y="152"/>
                      </a:lnTo>
                      <a:lnTo>
                        <a:pt x="32" y="141"/>
                      </a:lnTo>
                      <a:lnTo>
                        <a:pt x="31" y="129"/>
                      </a:lnTo>
                      <a:lnTo>
                        <a:pt x="27" y="117"/>
                      </a:lnTo>
                      <a:lnTo>
                        <a:pt x="21" y="105"/>
                      </a:lnTo>
                      <a:lnTo>
                        <a:pt x="16" y="90"/>
                      </a:lnTo>
                      <a:lnTo>
                        <a:pt x="9" y="76"/>
                      </a:lnTo>
                      <a:lnTo>
                        <a:pt x="0" y="64"/>
                      </a:lnTo>
                      <a:lnTo>
                        <a:pt x="2" y="63"/>
                      </a:lnTo>
                      <a:lnTo>
                        <a:pt x="0" y="62"/>
                      </a:lnTo>
                      <a:lnTo>
                        <a:pt x="9" y="58"/>
                      </a:lnTo>
                      <a:lnTo>
                        <a:pt x="18" y="53"/>
                      </a:lnTo>
                      <a:lnTo>
                        <a:pt x="29" y="47"/>
                      </a:lnTo>
                      <a:lnTo>
                        <a:pt x="38" y="41"/>
                      </a:lnTo>
                      <a:lnTo>
                        <a:pt x="48" y="37"/>
                      </a:lnTo>
                      <a:lnTo>
                        <a:pt x="59" y="31"/>
                      </a:lnTo>
                      <a:lnTo>
                        <a:pt x="69" y="26"/>
                      </a:lnTo>
                      <a:lnTo>
                        <a:pt x="79" y="22"/>
                      </a:lnTo>
                      <a:lnTo>
                        <a:pt x="93" y="29"/>
                      </a:lnTo>
                      <a:lnTo>
                        <a:pt x="95" y="20"/>
                      </a:lnTo>
                      <a:lnTo>
                        <a:pt x="103" y="15"/>
                      </a:lnTo>
                      <a:lnTo>
                        <a:pt x="113" y="14"/>
                      </a:lnTo>
                      <a:lnTo>
                        <a:pt x="122" y="13"/>
                      </a:lnTo>
                      <a:lnTo>
                        <a:pt x="128" y="16"/>
                      </a:lnTo>
                      <a:lnTo>
                        <a:pt x="130" y="21"/>
                      </a:lnTo>
                      <a:lnTo>
                        <a:pt x="133" y="28"/>
                      </a:lnTo>
                      <a:lnTo>
                        <a:pt x="137" y="33"/>
                      </a:lnTo>
                      <a:lnTo>
                        <a:pt x="139" y="32"/>
                      </a:lnTo>
                      <a:lnTo>
                        <a:pt x="141" y="31"/>
                      </a:lnTo>
                      <a:lnTo>
                        <a:pt x="144" y="30"/>
                      </a:lnTo>
                      <a:lnTo>
                        <a:pt x="146" y="29"/>
                      </a:lnTo>
                      <a:lnTo>
                        <a:pt x="146" y="23"/>
                      </a:lnTo>
                      <a:lnTo>
                        <a:pt x="145" y="18"/>
                      </a:lnTo>
                      <a:lnTo>
                        <a:pt x="145" y="13"/>
                      </a:lnTo>
                      <a:lnTo>
                        <a:pt x="143" y="8"/>
                      </a:lnTo>
                      <a:lnTo>
                        <a:pt x="148" y="7"/>
                      </a:lnTo>
                      <a:lnTo>
                        <a:pt x="155" y="6"/>
                      </a:lnTo>
                      <a:lnTo>
                        <a:pt x="161" y="6"/>
                      </a:lnTo>
                      <a:lnTo>
                        <a:pt x="168" y="5"/>
                      </a:lnTo>
                      <a:lnTo>
                        <a:pt x="170" y="10"/>
                      </a:lnTo>
                      <a:lnTo>
                        <a:pt x="173" y="17"/>
                      </a:lnTo>
                      <a:lnTo>
                        <a:pt x="175" y="22"/>
                      </a:lnTo>
                      <a:lnTo>
                        <a:pt x="179" y="26"/>
                      </a:lnTo>
                      <a:lnTo>
                        <a:pt x="183" y="17"/>
                      </a:lnTo>
                      <a:lnTo>
                        <a:pt x="184" y="7"/>
                      </a:lnTo>
                      <a:lnTo>
                        <a:pt x="188" y="0"/>
                      </a:lnTo>
                      <a:lnTo>
                        <a:pt x="201" y="1"/>
                      </a:lnTo>
                      <a:lnTo>
                        <a:pt x="209" y="14"/>
                      </a:lnTo>
                      <a:lnTo>
                        <a:pt x="215" y="26"/>
                      </a:lnTo>
                      <a:lnTo>
                        <a:pt x="220" y="39"/>
                      </a:lnTo>
                      <a:lnTo>
                        <a:pt x="223" y="53"/>
                      </a:lnTo>
                      <a:close/>
                    </a:path>
                  </a:pathLst>
                </a:custGeom>
                <a:solidFill>
                  <a:srgbClr val="0000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CO"/>
                </a:p>
              </p:txBody>
            </p:sp>
            <p:sp>
              <p:nvSpPr>
                <p:cNvPr id="40" name="Freeform 27"/>
                <p:cNvSpPr>
                  <a:spLocks/>
                </p:cNvSpPr>
                <p:nvPr/>
              </p:nvSpPr>
              <p:spPr bwMode="auto">
                <a:xfrm>
                  <a:off x="1489" y="1287"/>
                  <a:ext cx="33" cy="74"/>
                </a:xfrm>
                <a:custGeom>
                  <a:avLst/>
                  <a:gdLst>
                    <a:gd name="T0" fmla="*/ 4 w 66"/>
                    <a:gd name="T1" fmla="*/ 4 h 147"/>
                    <a:gd name="T2" fmla="*/ 4 w 66"/>
                    <a:gd name="T3" fmla="*/ 6 h 147"/>
                    <a:gd name="T4" fmla="*/ 3 w 66"/>
                    <a:gd name="T5" fmla="*/ 7 h 147"/>
                    <a:gd name="T6" fmla="*/ 3 w 66"/>
                    <a:gd name="T7" fmla="*/ 8 h 147"/>
                    <a:gd name="T8" fmla="*/ 2 w 66"/>
                    <a:gd name="T9" fmla="*/ 10 h 147"/>
                    <a:gd name="T10" fmla="*/ 2 w 66"/>
                    <a:gd name="T11" fmla="*/ 10 h 147"/>
                    <a:gd name="T12" fmla="*/ 2 w 66"/>
                    <a:gd name="T13" fmla="*/ 10 h 147"/>
                    <a:gd name="T14" fmla="*/ 2 w 66"/>
                    <a:gd name="T15" fmla="*/ 9 h 147"/>
                    <a:gd name="T16" fmla="*/ 1 w 66"/>
                    <a:gd name="T17" fmla="*/ 9 h 147"/>
                    <a:gd name="T18" fmla="*/ 0 w 66"/>
                    <a:gd name="T19" fmla="*/ 9 h 147"/>
                    <a:gd name="T20" fmla="*/ 1 w 66"/>
                    <a:gd name="T21" fmla="*/ 9 h 147"/>
                    <a:gd name="T22" fmla="*/ 1 w 66"/>
                    <a:gd name="T23" fmla="*/ 9 h 147"/>
                    <a:gd name="T24" fmla="*/ 1 w 66"/>
                    <a:gd name="T25" fmla="*/ 8 h 147"/>
                    <a:gd name="T26" fmla="*/ 1 w 66"/>
                    <a:gd name="T27" fmla="*/ 8 h 147"/>
                    <a:gd name="T28" fmla="*/ 2 w 66"/>
                    <a:gd name="T29" fmla="*/ 7 h 147"/>
                    <a:gd name="T30" fmla="*/ 2 w 66"/>
                    <a:gd name="T31" fmla="*/ 6 h 147"/>
                    <a:gd name="T32" fmla="*/ 2 w 66"/>
                    <a:gd name="T33" fmla="*/ 5 h 147"/>
                    <a:gd name="T34" fmla="*/ 3 w 66"/>
                    <a:gd name="T35" fmla="*/ 4 h 147"/>
                    <a:gd name="T36" fmla="*/ 3 w 66"/>
                    <a:gd name="T37" fmla="*/ 3 h 147"/>
                    <a:gd name="T38" fmla="*/ 4 w 66"/>
                    <a:gd name="T39" fmla="*/ 2 h 147"/>
                    <a:gd name="T40" fmla="*/ 4 w 66"/>
                    <a:gd name="T41" fmla="*/ 1 h 147"/>
                    <a:gd name="T42" fmla="*/ 5 w 66"/>
                    <a:gd name="T43" fmla="*/ 0 h 147"/>
                    <a:gd name="T44" fmla="*/ 4 w 66"/>
                    <a:gd name="T45" fmla="*/ 1 h 147"/>
                    <a:gd name="T46" fmla="*/ 4 w 66"/>
                    <a:gd name="T47" fmla="*/ 2 h 147"/>
                    <a:gd name="T48" fmla="*/ 4 w 66"/>
                    <a:gd name="T49" fmla="*/ 3 h 147"/>
                    <a:gd name="T50" fmla="*/ 4 w 66"/>
                    <a:gd name="T51" fmla="*/ 4 h 147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66"/>
                    <a:gd name="T79" fmla="*/ 0 h 147"/>
                    <a:gd name="T80" fmla="*/ 66 w 66"/>
                    <a:gd name="T81" fmla="*/ 147 h 147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66" h="147">
                      <a:moveTo>
                        <a:pt x="60" y="58"/>
                      </a:moveTo>
                      <a:lnTo>
                        <a:pt x="53" y="81"/>
                      </a:lnTo>
                      <a:lnTo>
                        <a:pt x="46" y="104"/>
                      </a:lnTo>
                      <a:lnTo>
                        <a:pt x="38" y="126"/>
                      </a:lnTo>
                      <a:lnTo>
                        <a:pt x="29" y="147"/>
                      </a:lnTo>
                      <a:lnTo>
                        <a:pt x="24" y="147"/>
                      </a:lnTo>
                      <a:lnTo>
                        <a:pt x="21" y="145"/>
                      </a:lnTo>
                      <a:lnTo>
                        <a:pt x="18" y="142"/>
                      </a:lnTo>
                      <a:lnTo>
                        <a:pt x="14" y="141"/>
                      </a:lnTo>
                      <a:lnTo>
                        <a:pt x="0" y="137"/>
                      </a:lnTo>
                      <a:lnTo>
                        <a:pt x="1" y="132"/>
                      </a:lnTo>
                      <a:lnTo>
                        <a:pt x="3" y="129"/>
                      </a:lnTo>
                      <a:lnTo>
                        <a:pt x="6" y="126"/>
                      </a:lnTo>
                      <a:lnTo>
                        <a:pt x="10" y="123"/>
                      </a:lnTo>
                      <a:lnTo>
                        <a:pt x="18" y="108"/>
                      </a:lnTo>
                      <a:lnTo>
                        <a:pt x="25" y="93"/>
                      </a:lnTo>
                      <a:lnTo>
                        <a:pt x="32" y="77"/>
                      </a:lnTo>
                      <a:lnTo>
                        <a:pt x="39" y="62"/>
                      </a:lnTo>
                      <a:lnTo>
                        <a:pt x="46" y="46"/>
                      </a:lnTo>
                      <a:lnTo>
                        <a:pt x="52" y="31"/>
                      </a:lnTo>
                      <a:lnTo>
                        <a:pt x="59" y="15"/>
                      </a:lnTo>
                      <a:lnTo>
                        <a:pt x="66" y="0"/>
                      </a:lnTo>
                      <a:lnTo>
                        <a:pt x="64" y="14"/>
                      </a:lnTo>
                      <a:lnTo>
                        <a:pt x="63" y="29"/>
                      </a:lnTo>
                      <a:lnTo>
                        <a:pt x="62" y="43"/>
                      </a:lnTo>
                      <a:lnTo>
                        <a:pt x="60" y="5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CO"/>
                </a:p>
              </p:txBody>
            </p:sp>
            <p:sp>
              <p:nvSpPr>
                <p:cNvPr id="41" name="Freeform 28"/>
                <p:cNvSpPr>
                  <a:spLocks/>
                </p:cNvSpPr>
                <p:nvPr/>
              </p:nvSpPr>
              <p:spPr bwMode="auto">
                <a:xfrm>
                  <a:off x="511" y="1292"/>
                  <a:ext cx="15" cy="19"/>
                </a:xfrm>
                <a:custGeom>
                  <a:avLst/>
                  <a:gdLst>
                    <a:gd name="T0" fmla="*/ 2 w 29"/>
                    <a:gd name="T1" fmla="*/ 1 h 38"/>
                    <a:gd name="T2" fmla="*/ 2 w 29"/>
                    <a:gd name="T3" fmla="*/ 1 h 38"/>
                    <a:gd name="T4" fmla="*/ 2 w 29"/>
                    <a:gd name="T5" fmla="*/ 2 h 38"/>
                    <a:gd name="T6" fmla="*/ 2 w 29"/>
                    <a:gd name="T7" fmla="*/ 2 h 38"/>
                    <a:gd name="T8" fmla="*/ 1 w 29"/>
                    <a:gd name="T9" fmla="*/ 3 h 38"/>
                    <a:gd name="T10" fmla="*/ 1 w 29"/>
                    <a:gd name="T11" fmla="*/ 3 h 38"/>
                    <a:gd name="T12" fmla="*/ 1 w 29"/>
                    <a:gd name="T13" fmla="*/ 2 h 38"/>
                    <a:gd name="T14" fmla="*/ 0 w 29"/>
                    <a:gd name="T15" fmla="*/ 2 h 38"/>
                    <a:gd name="T16" fmla="*/ 1 w 29"/>
                    <a:gd name="T17" fmla="*/ 2 h 38"/>
                    <a:gd name="T18" fmla="*/ 1 w 29"/>
                    <a:gd name="T19" fmla="*/ 1 h 38"/>
                    <a:gd name="T20" fmla="*/ 1 w 29"/>
                    <a:gd name="T21" fmla="*/ 1 h 38"/>
                    <a:gd name="T22" fmla="*/ 2 w 29"/>
                    <a:gd name="T23" fmla="*/ 0 h 38"/>
                    <a:gd name="T24" fmla="*/ 2 w 29"/>
                    <a:gd name="T25" fmla="*/ 1 h 38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9"/>
                    <a:gd name="T40" fmla="*/ 0 h 38"/>
                    <a:gd name="T41" fmla="*/ 29 w 29"/>
                    <a:gd name="T42" fmla="*/ 38 h 38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9" h="38">
                      <a:moveTo>
                        <a:pt x="29" y="1"/>
                      </a:moveTo>
                      <a:lnTo>
                        <a:pt x="26" y="12"/>
                      </a:lnTo>
                      <a:lnTo>
                        <a:pt x="22" y="22"/>
                      </a:lnTo>
                      <a:lnTo>
                        <a:pt x="18" y="31"/>
                      </a:lnTo>
                      <a:lnTo>
                        <a:pt x="10" y="38"/>
                      </a:lnTo>
                      <a:lnTo>
                        <a:pt x="7" y="34"/>
                      </a:lnTo>
                      <a:lnTo>
                        <a:pt x="3" y="29"/>
                      </a:lnTo>
                      <a:lnTo>
                        <a:pt x="0" y="26"/>
                      </a:lnTo>
                      <a:lnTo>
                        <a:pt x="2" y="20"/>
                      </a:lnTo>
                      <a:lnTo>
                        <a:pt x="6" y="12"/>
                      </a:lnTo>
                      <a:lnTo>
                        <a:pt x="13" y="5"/>
                      </a:lnTo>
                      <a:lnTo>
                        <a:pt x="21" y="0"/>
                      </a:lnTo>
                      <a:lnTo>
                        <a:pt x="29" y="1"/>
                      </a:lnTo>
                      <a:close/>
                    </a:path>
                  </a:pathLst>
                </a:custGeom>
                <a:solidFill>
                  <a:srgbClr val="0000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CO"/>
                </a:p>
              </p:txBody>
            </p:sp>
            <p:sp>
              <p:nvSpPr>
                <p:cNvPr id="42" name="Freeform 29"/>
                <p:cNvSpPr>
                  <a:spLocks/>
                </p:cNvSpPr>
                <p:nvPr/>
              </p:nvSpPr>
              <p:spPr bwMode="auto">
                <a:xfrm>
                  <a:off x="657" y="1299"/>
                  <a:ext cx="13" cy="31"/>
                </a:xfrm>
                <a:custGeom>
                  <a:avLst/>
                  <a:gdLst>
                    <a:gd name="T0" fmla="*/ 2 w 24"/>
                    <a:gd name="T1" fmla="*/ 3 h 62"/>
                    <a:gd name="T2" fmla="*/ 2 w 24"/>
                    <a:gd name="T3" fmla="*/ 3 h 62"/>
                    <a:gd name="T4" fmla="*/ 1 w 24"/>
                    <a:gd name="T5" fmla="*/ 3 h 62"/>
                    <a:gd name="T6" fmla="*/ 1 w 24"/>
                    <a:gd name="T7" fmla="*/ 4 h 62"/>
                    <a:gd name="T8" fmla="*/ 0 w 24"/>
                    <a:gd name="T9" fmla="*/ 4 h 62"/>
                    <a:gd name="T10" fmla="*/ 1 w 24"/>
                    <a:gd name="T11" fmla="*/ 3 h 62"/>
                    <a:gd name="T12" fmla="*/ 1 w 24"/>
                    <a:gd name="T13" fmla="*/ 2 h 62"/>
                    <a:gd name="T14" fmla="*/ 1 w 24"/>
                    <a:gd name="T15" fmla="*/ 1 h 62"/>
                    <a:gd name="T16" fmla="*/ 2 w 24"/>
                    <a:gd name="T17" fmla="*/ 0 h 62"/>
                    <a:gd name="T18" fmla="*/ 2 w 24"/>
                    <a:gd name="T19" fmla="*/ 1 h 62"/>
                    <a:gd name="T20" fmla="*/ 2 w 24"/>
                    <a:gd name="T21" fmla="*/ 2 h 62"/>
                    <a:gd name="T22" fmla="*/ 2 w 24"/>
                    <a:gd name="T23" fmla="*/ 2 h 62"/>
                    <a:gd name="T24" fmla="*/ 2 w 24"/>
                    <a:gd name="T25" fmla="*/ 3 h 6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4"/>
                    <a:gd name="T40" fmla="*/ 0 h 62"/>
                    <a:gd name="T41" fmla="*/ 24 w 24"/>
                    <a:gd name="T42" fmla="*/ 62 h 62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4" h="62">
                      <a:moveTo>
                        <a:pt x="21" y="35"/>
                      </a:moveTo>
                      <a:lnTo>
                        <a:pt x="16" y="43"/>
                      </a:lnTo>
                      <a:lnTo>
                        <a:pt x="11" y="48"/>
                      </a:lnTo>
                      <a:lnTo>
                        <a:pt x="6" y="54"/>
                      </a:lnTo>
                      <a:lnTo>
                        <a:pt x="0" y="62"/>
                      </a:lnTo>
                      <a:lnTo>
                        <a:pt x="3" y="47"/>
                      </a:lnTo>
                      <a:lnTo>
                        <a:pt x="7" y="31"/>
                      </a:lnTo>
                      <a:lnTo>
                        <a:pt x="13" y="15"/>
                      </a:lnTo>
                      <a:lnTo>
                        <a:pt x="20" y="0"/>
                      </a:lnTo>
                      <a:lnTo>
                        <a:pt x="22" y="9"/>
                      </a:lnTo>
                      <a:lnTo>
                        <a:pt x="24" y="17"/>
                      </a:lnTo>
                      <a:lnTo>
                        <a:pt x="24" y="25"/>
                      </a:lnTo>
                      <a:lnTo>
                        <a:pt x="21" y="35"/>
                      </a:lnTo>
                      <a:close/>
                    </a:path>
                  </a:pathLst>
                </a:custGeom>
                <a:solidFill>
                  <a:srgbClr val="0000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CO"/>
                </a:p>
              </p:txBody>
            </p:sp>
            <p:sp>
              <p:nvSpPr>
                <p:cNvPr id="43" name="Freeform 30"/>
                <p:cNvSpPr>
                  <a:spLocks/>
                </p:cNvSpPr>
                <p:nvPr/>
              </p:nvSpPr>
              <p:spPr bwMode="auto">
                <a:xfrm>
                  <a:off x="762" y="1307"/>
                  <a:ext cx="8" cy="49"/>
                </a:xfrm>
                <a:custGeom>
                  <a:avLst/>
                  <a:gdLst>
                    <a:gd name="T0" fmla="*/ 0 w 17"/>
                    <a:gd name="T1" fmla="*/ 2 h 98"/>
                    <a:gd name="T2" fmla="*/ 0 w 17"/>
                    <a:gd name="T3" fmla="*/ 3 h 98"/>
                    <a:gd name="T4" fmla="*/ 1 w 17"/>
                    <a:gd name="T5" fmla="*/ 4 h 98"/>
                    <a:gd name="T6" fmla="*/ 0 w 17"/>
                    <a:gd name="T7" fmla="*/ 5 h 98"/>
                    <a:gd name="T8" fmla="*/ 0 w 17"/>
                    <a:gd name="T9" fmla="*/ 5 h 98"/>
                    <a:gd name="T10" fmla="*/ 0 w 17"/>
                    <a:gd name="T11" fmla="*/ 6 h 98"/>
                    <a:gd name="T12" fmla="*/ 0 w 17"/>
                    <a:gd name="T13" fmla="*/ 6 h 98"/>
                    <a:gd name="T14" fmla="*/ 0 w 17"/>
                    <a:gd name="T15" fmla="*/ 7 h 98"/>
                    <a:gd name="T16" fmla="*/ 0 w 17"/>
                    <a:gd name="T17" fmla="*/ 7 h 98"/>
                    <a:gd name="T18" fmla="*/ 0 w 17"/>
                    <a:gd name="T19" fmla="*/ 5 h 98"/>
                    <a:gd name="T20" fmla="*/ 0 w 17"/>
                    <a:gd name="T21" fmla="*/ 4 h 98"/>
                    <a:gd name="T22" fmla="*/ 0 w 17"/>
                    <a:gd name="T23" fmla="*/ 2 h 98"/>
                    <a:gd name="T24" fmla="*/ 0 w 17"/>
                    <a:gd name="T25" fmla="*/ 0 h 98"/>
                    <a:gd name="T26" fmla="*/ 0 w 17"/>
                    <a:gd name="T27" fmla="*/ 1 h 98"/>
                    <a:gd name="T28" fmla="*/ 0 w 17"/>
                    <a:gd name="T29" fmla="*/ 1 h 98"/>
                    <a:gd name="T30" fmla="*/ 0 w 17"/>
                    <a:gd name="T31" fmla="*/ 1 h 98"/>
                    <a:gd name="T32" fmla="*/ 0 w 17"/>
                    <a:gd name="T33" fmla="*/ 2 h 98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7"/>
                    <a:gd name="T52" fmla="*/ 0 h 98"/>
                    <a:gd name="T53" fmla="*/ 17 w 17"/>
                    <a:gd name="T54" fmla="*/ 98 h 98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7" h="98">
                      <a:moveTo>
                        <a:pt x="11" y="21"/>
                      </a:moveTo>
                      <a:lnTo>
                        <a:pt x="15" y="36"/>
                      </a:lnTo>
                      <a:lnTo>
                        <a:pt x="17" y="50"/>
                      </a:lnTo>
                      <a:lnTo>
                        <a:pt x="15" y="65"/>
                      </a:lnTo>
                      <a:lnTo>
                        <a:pt x="12" y="80"/>
                      </a:lnTo>
                      <a:lnTo>
                        <a:pt x="11" y="85"/>
                      </a:lnTo>
                      <a:lnTo>
                        <a:pt x="10" y="92"/>
                      </a:lnTo>
                      <a:lnTo>
                        <a:pt x="6" y="97"/>
                      </a:lnTo>
                      <a:lnTo>
                        <a:pt x="0" y="98"/>
                      </a:lnTo>
                      <a:lnTo>
                        <a:pt x="0" y="76"/>
                      </a:lnTo>
                      <a:lnTo>
                        <a:pt x="2" y="51"/>
                      </a:lnTo>
                      <a:lnTo>
                        <a:pt x="3" y="25"/>
                      </a:lnTo>
                      <a:lnTo>
                        <a:pt x="0" y="0"/>
                      </a:lnTo>
                      <a:lnTo>
                        <a:pt x="5" y="4"/>
                      </a:lnTo>
                      <a:lnTo>
                        <a:pt x="6" y="8"/>
                      </a:lnTo>
                      <a:lnTo>
                        <a:pt x="7" y="15"/>
                      </a:lnTo>
                      <a:lnTo>
                        <a:pt x="11" y="21"/>
                      </a:lnTo>
                      <a:close/>
                    </a:path>
                  </a:pathLst>
                </a:custGeom>
                <a:solidFill>
                  <a:srgbClr val="0000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CO"/>
                </a:p>
              </p:txBody>
            </p:sp>
            <p:sp>
              <p:nvSpPr>
                <p:cNvPr id="44" name="Freeform 31"/>
                <p:cNvSpPr>
                  <a:spLocks/>
                </p:cNvSpPr>
                <p:nvPr/>
              </p:nvSpPr>
              <p:spPr bwMode="auto">
                <a:xfrm>
                  <a:off x="1522" y="1330"/>
                  <a:ext cx="16" cy="39"/>
                </a:xfrm>
                <a:custGeom>
                  <a:avLst/>
                  <a:gdLst>
                    <a:gd name="T0" fmla="*/ 2 w 31"/>
                    <a:gd name="T1" fmla="*/ 0 h 80"/>
                    <a:gd name="T2" fmla="*/ 2 w 31"/>
                    <a:gd name="T3" fmla="*/ 1 h 80"/>
                    <a:gd name="T4" fmla="*/ 2 w 31"/>
                    <a:gd name="T5" fmla="*/ 2 h 80"/>
                    <a:gd name="T6" fmla="*/ 2 w 31"/>
                    <a:gd name="T7" fmla="*/ 3 h 80"/>
                    <a:gd name="T8" fmla="*/ 1 w 31"/>
                    <a:gd name="T9" fmla="*/ 4 h 80"/>
                    <a:gd name="T10" fmla="*/ 1 w 31"/>
                    <a:gd name="T11" fmla="*/ 4 h 80"/>
                    <a:gd name="T12" fmla="*/ 1 w 31"/>
                    <a:gd name="T13" fmla="*/ 4 h 80"/>
                    <a:gd name="T14" fmla="*/ 1 w 31"/>
                    <a:gd name="T15" fmla="*/ 4 h 80"/>
                    <a:gd name="T16" fmla="*/ 0 w 31"/>
                    <a:gd name="T17" fmla="*/ 4 h 80"/>
                    <a:gd name="T18" fmla="*/ 1 w 31"/>
                    <a:gd name="T19" fmla="*/ 4 h 80"/>
                    <a:gd name="T20" fmla="*/ 1 w 31"/>
                    <a:gd name="T21" fmla="*/ 3 h 80"/>
                    <a:gd name="T22" fmla="*/ 1 w 31"/>
                    <a:gd name="T23" fmla="*/ 2 h 80"/>
                    <a:gd name="T24" fmla="*/ 2 w 31"/>
                    <a:gd name="T25" fmla="*/ 1 h 80"/>
                    <a:gd name="T26" fmla="*/ 2 w 31"/>
                    <a:gd name="T27" fmla="*/ 1 h 80"/>
                    <a:gd name="T28" fmla="*/ 2 w 31"/>
                    <a:gd name="T29" fmla="*/ 1 h 80"/>
                    <a:gd name="T30" fmla="*/ 2 w 31"/>
                    <a:gd name="T31" fmla="*/ 0 h 80"/>
                    <a:gd name="T32" fmla="*/ 2 w 31"/>
                    <a:gd name="T33" fmla="*/ 0 h 80"/>
                    <a:gd name="T34" fmla="*/ 2 w 31"/>
                    <a:gd name="T35" fmla="*/ 0 h 80"/>
                    <a:gd name="T36" fmla="*/ 2 w 31"/>
                    <a:gd name="T37" fmla="*/ 0 h 80"/>
                    <a:gd name="T38" fmla="*/ 2 w 31"/>
                    <a:gd name="T39" fmla="*/ 0 h 80"/>
                    <a:gd name="T40" fmla="*/ 2 w 31"/>
                    <a:gd name="T41" fmla="*/ 0 h 80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1"/>
                    <a:gd name="T64" fmla="*/ 0 h 80"/>
                    <a:gd name="T65" fmla="*/ 31 w 31"/>
                    <a:gd name="T66" fmla="*/ 80 h 80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1" h="80">
                      <a:moveTo>
                        <a:pt x="28" y="12"/>
                      </a:moveTo>
                      <a:lnTo>
                        <a:pt x="26" y="28"/>
                      </a:lnTo>
                      <a:lnTo>
                        <a:pt x="24" y="46"/>
                      </a:lnTo>
                      <a:lnTo>
                        <a:pt x="20" y="64"/>
                      </a:lnTo>
                      <a:lnTo>
                        <a:pt x="13" y="79"/>
                      </a:lnTo>
                      <a:lnTo>
                        <a:pt x="10" y="79"/>
                      </a:lnTo>
                      <a:lnTo>
                        <a:pt x="6" y="80"/>
                      </a:lnTo>
                      <a:lnTo>
                        <a:pt x="3" y="79"/>
                      </a:lnTo>
                      <a:lnTo>
                        <a:pt x="0" y="76"/>
                      </a:lnTo>
                      <a:lnTo>
                        <a:pt x="5" y="65"/>
                      </a:lnTo>
                      <a:lnTo>
                        <a:pt x="9" y="52"/>
                      </a:lnTo>
                      <a:lnTo>
                        <a:pt x="13" y="39"/>
                      </a:lnTo>
                      <a:lnTo>
                        <a:pt x="21" y="30"/>
                      </a:lnTo>
                      <a:lnTo>
                        <a:pt x="21" y="24"/>
                      </a:lnTo>
                      <a:lnTo>
                        <a:pt x="24" y="16"/>
                      </a:lnTo>
                      <a:lnTo>
                        <a:pt x="26" y="7"/>
                      </a:lnTo>
                      <a:lnTo>
                        <a:pt x="29" y="0"/>
                      </a:lnTo>
                      <a:lnTo>
                        <a:pt x="28" y="4"/>
                      </a:lnTo>
                      <a:lnTo>
                        <a:pt x="31" y="6"/>
                      </a:lnTo>
                      <a:lnTo>
                        <a:pt x="31" y="8"/>
                      </a:lnTo>
                      <a:lnTo>
                        <a:pt x="28" y="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CO"/>
                </a:p>
              </p:txBody>
            </p:sp>
            <p:sp>
              <p:nvSpPr>
                <p:cNvPr id="45" name="Freeform 32"/>
                <p:cNvSpPr>
                  <a:spLocks/>
                </p:cNvSpPr>
                <p:nvPr/>
              </p:nvSpPr>
              <p:spPr bwMode="auto">
                <a:xfrm>
                  <a:off x="538" y="1343"/>
                  <a:ext cx="189" cy="148"/>
                </a:xfrm>
                <a:custGeom>
                  <a:avLst/>
                  <a:gdLst>
                    <a:gd name="T0" fmla="*/ 10 w 378"/>
                    <a:gd name="T1" fmla="*/ 2 h 295"/>
                    <a:gd name="T2" fmla="*/ 14 w 378"/>
                    <a:gd name="T3" fmla="*/ 5 h 295"/>
                    <a:gd name="T4" fmla="*/ 14 w 378"/>
                    <a:gd name="T5" fmla="*/ 8 h 295"/>
                    <a:gd name="T6" fmla="*/ 14 w 378"/>
                    <a:gd name="T7" fmla="*/ 10 h 295"/>
                    <a:gd name="T8" fmla="*/ 17 w 378"/>
                    <a:gd name="T9" fmla="*/ 12 h 295"/>
                    <a:gd name="T10" fmla="*/ 21 w 378"/>
                    <a:gd name="T11" fmla="*/ 14 h 295"/>
                    <a:gd name="T12" fmla="*/ 24 w 378"/>
                    <a:gd name="T13" fmla="*/ 17 h 295"/>
                    <a:gd name="T14" fmla="*/ 22 w 378"/>
                    <a:gd name="T15" fmla="*/ 18 h 295"/>
                    <a:gd name="T16" fmla="*/ 22 w 378"/>
                    <a:gd name="T17" fmla="*/ 18 h 295"/>
                    <a:gd name="T18" fmla="*/ 22 w 378"/>
                    <a:gd name="T19" fmla="*/ 15 h 295"/>
                    <a:gd name="T20" fmla="*/ 21 w 378"/>
                    <a:gd name="T21" fmla="*/ 15 h 295"/>
                    <a:gd name="T22" fmla="*/ 20 w 378"/>
                    <a:gd name="T23" fmla="*/ 17 h 295"/>
                    <a:gd name="T24" fmla="*/ 20 w 378"/>
                    <a:gd name="T25" fmla="*/ 14 h 295"/>
                    <a:gd name="T26" fmla="*/ 19 w 378"/>
                    <a:gd name="T27" fmla="*/ 14 h 295"/>
                    <a:gd name="T28" fmla="*/ 18 w 378"/>
                    <a:gd name="T29" fmla="*/ 15 h 295"/>
                    <a:gd name="T30" fmla="*/ 17 w 378"/>
                    <a:gd name="T31" fmla="*/ 16 h 295"/>
                    <a:gd name="T32" fmla="*/ 17 w 378"/>
                    <a:gd name="T33" fmla="*/ 13 h 295"/>
                    <a:gd name="T34" fmla="*/ 15 w 378"/>
                    <a:gd name="T35" fmla="*/ 15 h 295"/>
                    <a:gd name="T36" fmla="*/ 15 w 378"/>
                    <a:gd name="T37" fmla="*/ 13 h 295"/>
                    <a:gd name="T38" fmla="*/ 15 w 378"/>
                    <a:gd name="T39" fmla="*/ 12 h 295"/>
                    <a:gd name="T40" fmla="*/ 14 w 378"/>
                    <a:gd name="T41" fmla="*/ 13 h 295"/>
                    <a:gd name="T42" fmla="*/ 12 w 378"/>
                    <a:gd name="T43" fmla="*/ 14 h 295"/>
                    <a:gd name="T44" fmla="*/ 13 w 378"/>
                    <a:gd name="T45" fmla="*/ 13 h 295"/>
                    <a:gd name="T46" fmla="*/ 13 w 378"/>
                    <a:gd name="T47" fmla="*/ 10 h 295"/>
                    <a:gd name="T48" fmla="*/ 12 w 378"/>
                    <a:gd name="T49" fmla="*/ 11 h 295"/>
                    <a:gd name="T50" fmla="*/ 11 w 378"/>
                    <a:gd name="T51" fmla="*/ 13 h 295"/>
                    <a:gd name="T52" fmla="*/ 11 w 378"/>
                    <a:gd name="T53" fmla="*/ 10 h 295"/>
                    <a:gd name="T54" fmla="*/ 12 w 378"/>
                    <a:gd name="T55" fmla="*/ 6 h 295"/>
                    <a:gd name="T56" fmla="*/ 12 w 378"/>
                    <a:gd name="T57" fmla="*/ 5 h 295"/>
                    <a:gd name="T58" fmla="*/ 11 w 378"/>
                    <a:gd name="T59" fmla="*/ 7 h 295"/>
                    <a:gd name="T60" fmla="*/ 11 w 378"/>
                    <a:gd name="T61" fmla="*/ 9 h 295"/>
                    <a:gd name="T62" fmla="*/ 9 w 378"/>
                    <a:gd name="T63" fmla="*/ 11 h 295"/>
                    <a:gd name="T64" fmla="*/ 9 w 378"/>
                    <a:gd name="T65" fmla="*/ 8 h 295"/>
                    <a:gd name="T66" fmla="*/ 10 w 378"/>
                    <a:gd name="T67" fmla="*/ 5 h 295"/>
                    <a:gd name="T68" fmla="*/ 10 w 378"/>
                    <a:gd name="T69" fmla="*/ 4 h 295"/>
                    <a:gd name="T70" fmla="*/ 9 w 378"/>
                    <a:gd name="T71" fmla="*/ 5 h 295"/>
                    <a:gd name="T72" fmla="*/ 8 w 378"/>
                    <a:gd name="T73" fmla="*/ 7 h 295"/>
                    <a:gd name="T74" fmla="*/ 7 w 378"/>
                    <a:gd name="T75" fmla="*/ 9 h 295"/>
                    <a:gd name="T76" fmla="*/ 7 w 378"/>
                    <a:gd name="T77" fmla="*/ 5 h 295"/>
                    <a:gd name="T78" fmla="*/ 8 w 378"/>
                    <a:gd name="T79" fmla="*/ 3 h 295"/>
                    <a:gd name="T80" fmla="*/ 7 w 378"/>
                    <a:gd name="T81" fmla="*/ 3 h 295"/>
                    <a:gd name="T82" fmla="*/ 5 w 378"/>
                    <a:gd name="T83" fmla="*/ 6 h 295"/>
                    <a:gd name="T84" fmla="*/ 5 w 378"/>
                    <a:gd name="T85" fmla="*/ 5 h 295"/>
                    <a:gd name="T86" fmla="*/ 5 w 378"/>
                    <a:gd name="T87" fmla="*/ 3 h 295"/>
                    <a:gd name="T88" fmla="*/ 3 w 378"/>
                    <a:gd name="T89" fmla="*/ 5 h 295"/>
                    <a:gd name="T90" fmla="*/ 2 w 378"/>
                    <a:gd name="T91" fmla="*/ 5 h 295"/>
                    <a:gd name="T92" fmla="*/ 2 w 378"/>
                    <a:gd name="T93" fmla="*/ 4 h 295"/>
                    <a:gd name="T94" fmla="*/ 1 w 378"/>
                    <a:gd name="T95" fmla="*/ 4 h 295"/>
                    <a:gd name="T96" fmla="*/ 1 w 378"/>
                    <a:gd name="T97" fmla="*/ 3 h 295"/>
                    <a:gd name="T98" fmla="*/ 3 w 378"/>
                    <a:gd name="T99" fmla="*/ 1 h 295"/>
                    <a:gd name="T100" fmla="*/ 4 w 378"/>
                    <a:gd name="T101" fmla="*/ 1 h 295"/>
                    <a:gd name="T102" fmla="*/ 6 w 378"/>
                    <a:gd name="T103" fmla="*/ 0 h 295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378"/>
                    <a:gd name="T157" fmla="*/ 0 h 295"/>
                    <a:gd name="T158" fmla="*/ 378 w 378"/>
                    <a:gd name="T159" fmla="*/ 295 h 295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378" h="295">
                      <a:moveTo>
                        <a:pt x="85" y="0"/>
                      </a:moveTo>
                      <a:lnTo>
                        <a:pt x="108" y="2"/>
                      </a:lnTo>
                      <a:lnTo>
                        <a:pt x="128" y="8"/>
                      </a:lnTo>
                      <a:lnTo>
                        <a:pt x="149" y="17"/>
                      </a:lnTo>
                      <a:lnTo>
                        <a:pt x="169" y="30"/>
                      </a:lnTo>
                      <a:lnTo>
                        <a:pt x="187" y="44"/>
                      </a:lnTo>
                      <a:lnTo>
                        <a:pt x="203" y="59"/>
                      </a:lnTo>
                      <a:lnTo>
                        <a:pt x="219" y="76"/>
                      </a:lnTo>
                      <a:lnTo>
                        <a:pt x="234" y="92"/>
                      </a:lnTo>
                      <a:lnTo>
                        <a:pt x="227" y="99"/>
                      </a:lnTo>
                      <a:lnTo>
                        <a:pt x="220" y="106"/>
                      </a:lnTo>
                      <a:lnTo>
                        <a:pt x="215" y="114"/>
                      </a:lnTo>
                      <a:lnTo>
                        <a:pt x="213" y="122"/>
                      </a:lnTo>
                      <a:lnTo>
                        <a:pt x="212" y="134"/>
                      </a:lnTo>
                      <a:lnTo>
                        <a:pt x="212" y="144"/>
                      </a:lnTo>
                      <a:lnTo>
                        <a:pt x="215" y="154"/>
                      </a:lnTo>
                      <a:lnTo>
                        <a:pt x="220" y="164"/>
                      </a:lnTo>
                      <a:lnTo>
                        <a:pt x="235" y="174"/>
                      </a:lnTo>
                      <a:lnTo>
                        <a:pt x="251" y="183"/>
                      </a:lnTo>
                      <a:lnTo>
                        <a:pt x="268" y="190"/>
                      </a:lnTo>
                      <a:lnTo>
                        <a:pt x="285" y="197"/>
                      </a:lnTo>
                      <a:lnTo>
                        <a:pt x="302" y="204"/>
                      </a:lnTo>
                      <a:lnTo>
                        <a:pt x="318" y="211"/>
                      </a:lnTo>
                      <a:lnTo>
                        <a:pt x="334" y="219"/>
                      </a:lnTo>
                      <a:lnTo>
                        <a:pt x="351" y="229"/>
                      </a:lnTo>
                      <a:lnTo>
                        <a:pt x="378" y="251"/>
                      </a:lnTo>
                      <a:lnTo>
                        <a:pt x="376" y="257"/>
                      </a:lnTo>
                      <a:lnTo>
                        <a:pt x="371" y="259"/>
                      </a:lnTo>
                      <a:lnTo>
                        <a:pt x="365" y="263"/>
                      </a:lnTo>
                      <a:lnTo>
                        <a:pt x="361" y="265"/>
                      </a:lnTo>
                      <a:lnTo>
                        <a:pt x="356" y="273"/>
                      </a:lnTo>
                      <a:lnTo>
                        <a:pt x="351" y="281"/>
                      </a:lnTo>
                      <a:lnTo>
                        <a:pt x="344" y="288"/>
                      </a:lnTo>
                      <a:lnTo>
                        <a:pt x="338" y="295"/>
                      </a:lnTo>
                      <a:lnTo>
                        <a:pt x="342" y="283"/>
                      </a:lnTo>
                      <a:lnTo>
                        <a:pt x="347" y="273"/>
                      </a:lnTo>
                      <a:lnTo>
                        <a:pt x="351" y="261"/>
                      </a:lnTo>
                      <a:lnTo>
                        <a:pt x="355" y="251"/>
                      </a:lnTo>
                      <a:lnTo>
                        <a:pt x="354" y="244"/>
                      </a:lnTo>
                      <a:lnTo>
                        <a:pt x="352" y="237"/>
                      </a:lnTo>
                      <a:lnTo>
                        <a:pt x="348" y="233"/>
                      </a:lnTo>
                      <a:lnTo>
                        <a:pt x="341" y="230"/>
                      </a:lnTo>
                      <a:lnTo>
                        <a:pt x="338" y="235"/>
                      </a:lnTo>
                      <a:lnTo>
                        <a:pt x="333" y="240"/>
                      </a:lnTo>
                      <a:lnTo>
                        <a:pt x="329" y="245"/>
                      </a:lnTo>
                      <a:lnTo>
                        <a:pt x="325" y="250"/>
                      </a:lnTo>
                      <a:lnTo>
                        <a:pt x="321" y="256"/>
                      </a:lnTo>
                      <a:lnTo>
                        <a:pt x="316" y="260"/>
                      </a:lnTo>
                      <a:lnTo>
                        <a:pt x="311" y="265"/>
                      </a:lnTo>
                      <a:lnTo>
                        <a:pt x="307" y="268"/>
                      </a:lnTo>
                      <a:lnTo>
                        <a:pt x="304" y="266"/>
                      </a:lnTo>
                      <a:lnTo>
                        <a:pt x="316" y="222"/>
                      </a:lnTo>
                      <a:lnTo>
                        <a:pt x="315" y="218"/>
                      </a:lnTo>
                      <a:lnTo>
                        <a:pt x="313" y="215"/>
                      </a:lnTo>
                      <a:lnTo>
                        <a:pt x="308" y="214"/>
                      </a:lnTo>
                      <a:lnTo>
                        <a:pt x="304" y="215"/>
                      </a:lnTo>
                      <a:lnTo>
                        <a:pt x="300" y="220"/>
                      </a:lnTo>
                      <a:lnTo>
                        <a:pt x="295" y="225"/>
                      </a:lnTo>
                      <a:lnTo>
                        <a:pt x="292" y="229"/>
                      </a:lnTo>
                      <a:lnTo>
                        <a:pt x="287" y="235"/>
                      </a:lnTo>
                      <a:lnTo>
                        <a:pt x="283" y="240"/>
                      </a:lnTo>
                      <a:lnTo>
                        <a:pt x="278" y="244"/>
                      </a:lnTo>
                      <a:lnTo>
                        <a:pt x="272" y="249"/>
                      </a:lnTo>
                      <a:lnTo>
                        <a:pt x="268" y="252"/>
                      </a:lnTo>
                      <a:lnTo>
                        <a:pt x="275" y="202"/>
                      </a:lnTo>
                      <a:lnTo>
                        <a:pt x="272" y="199"/>
                      </a:lnTo>
                      <a:lnTo>
                        <a:pt x="269" y="197"/>
                      </a:lnTo>
                      <a:lnTo>
                        <a:pt x="265" y="197"/>
                      </a:lnTo>
                      <a:lnTo>
                        <a:pt x="262" y="198"/>
                      </a:lnTo>
                      <a:lnTo>
                        <a:pt x="256" y="210"/>
                      </a:lnTo>
                      <a:lnTo>
                        <a:pt x="249" y="219"/>
                      </a:lnTo>
                      <a:lnTo>
                        <a:pt x="240" y="228"/>
                      </a:lnTo>
                      <a:lnTo>
                        <a:pt x="232" y="237"/>
                      </a:lnTo>
                      <a:lnTo>
                        <a:pt x="230" y="228"/>
                      </a:lnTo>
                      <a:lnTo>
                        <a:pt x="232" y="218"/>
                      </a:lnTo>
                      <a:lnTo>
                        <a:pt x="234" y="208"/>
                      </a:lnTo>
                      <a:lnTo>
                        <a:pt x="235" y="198"/>
                      </a:lnTo>
                      <a:lnTo>
                        <a:pt x="238" y="197"/>
                      </a:lnTo>
                      <a:lnTo>
                        <a:pt x="239" y="194"/>
                      </a:lnTo>
                      <a:lnTo>
                        <a:pt x="239" y="191"/>
                      </a:lnTo>
                      <a:lnTo>
                        <a:pt x="237" y="189"/>
                      </a:lnTo>
                      <a:lnTo>
                        <a:pt x="225" y="188"/>
                      </a:lnTo>
                      <a:lnTo>
                        <a:pt x="218" y="195"/>
                      </a:lnTo>
                      <a:lnTo>
                        <a:pt x="211" y="206"/>
                      </a:lnTo>
                      <a:lnTo>
                        <a:pt x="203" y="215"/>
                      </a:lnTo>
                      <a:lnTo>
                        <a:pt x="200" y="220"/>
                      </a:lnTo>
                      <a:lnTo>
                        <a:pt x="195" y="222"/>
                      </a:lnTo>
                      <a:lnTo>
                        <a:pt x="190" y="223"/>
                      </a:lnTo>
                      <a:lnTo>
                        <a:pt x="186" y="226"/>
                      </a:lnTo>
                      <a:lnTo>
                        <a:pt x="192" y="215"/>
                      </a:lnTo>
                      <a:lnTo>
                        <a:pt x="195" y="204"/>
                      </a:lnTo>
                      <a:lnTo>
                        <a:pt x="200" y="194"/>
                      </a:lnTo>
                      <a:lnTo>
                        <a:pt x="205" y="183"/>
                      </a:lnTo>
                      <a:lnTo>
                        <a:pt x="204" y="175"/>
                      </a:lnTo>
                      <a:lnTo>
                        <a:pt x="207" y="165"/>
                      </a:lnTo>
                      <a:lnTo>
                        <a:pt x="205" y="157"/>
                      </a:lnTo>
                      <a:lnTo>
                        <a:pt x="196" y="154"/>
                      </a:lnTo>
                      <a:lnTo>
                        <a:pt x="192" y="161"/>
                      </a:lnTo>
                      <a:lnTo>
                        <a:pt x="188" y="167"/>
                      </a:lnTo>
                      <a:lnTo>
                        <a:pt x="184" y="173"/>
                      </a:lnTo>
                      <a:lnTo>
                        <a:pt x="177" y="177"/>
                      </a:lnTo>
                      <a:lnTo>
                        <a:pt x="175" y="183"/>
                      </a:lnTo>
                      <a:lnTo>
                        <a:pt x="171" y="189"/>
                      </a:lnTo>
                      <a:lnTo>
                        <a:pt x="165" y="194"/>
                      </a:lnTo>
                      <a:lnTo>
                        <a:pt x="161" y="198"/>
                      </a:lnTo>
                      <a:lnTo>
                        <a:pt x="162" y="182"/>
                      </a:lnTo>
                      <a:lnTo>
                        <a:pt x="166" y="167"/>
                      </a:lnTo>
                      <a:lnTo>
                        <a:pt x="173" y="151"/>
                      </a:lnTo>
                      <a:lnTo>
                        <a:pt x="180" y="136"/>
                      </a:lnTo>
                      <a:lnTo>
                        <a:pt x="186" y="120"/>
                      </a:lnTo>
                      <a:lnTo>
                        <a:pt x="190" y="104"/>
                      </a:lnTo>
                      <a:lnTo>
                        <a:pt x="192" y="87"/>
                      </a:lnTo>
                      <a:lnTo>
                        <a:pt x="188" y="70"/>
                      </a:lnTo>
                      <a:lnTo>
                        <a:pt x="186" y="68"/>
                      </a:lnTo>
                      <a:lnTo>
                        <a:pt x="182" y="69"/>
                      </a:lnTo>
                      <a:lnTo>
                        <a:pt x="180" y="71"/>
                      </a:lnTo>
                      <a:lnTo>
                        <a:pt x="178" y="74"/>
                      </a:lnTo>
                      <a:lnTo>
                        <a:pt x="178" y="85"/>
                      </a:lnTo>
                      <a:lnTo>
                        <a:pt x="177" y="97"/>
                      </a:lnTo>
                      <a:lnTo>
                        <a:pt x="173" y="108"/>
                      </a:lnTo>
                      <a:lnTo>
                        <a:pt x="169" y="117"/>
                      </a:lnTo>
                      <a:lnTo>
                        <a:pt x="166" y="122"/>
                      </a:lnTo>
                      <a:lnTo>
                        <a:pt x="164" y="128"/>
                      </a:lnTo>
                      <a:lnTo>
                        <a:pt x="162" y="132"/>
                      </a:lnTo>
                      <a:lnTo>
                        <a:pt x="158" y="138"/>
                      </a:lnTo>
                      <a:lnTo>
                        <a:pt x="150" y="146"/>
                      </a:lnTo>
                      <a:lnTo>
                        <a:pt x="142" y="154"/>
                      </a:lnTo>
                      <a:lnTo>
                        <a:pt x="135" y="162"/>
                      </a:lnTo>
                      <a:lnTo>
                        <a:pt x="129" y="172"/>
                      </a:lnTo>
                      <a:lnTo>
                        <a:pt x="132" y="154"/>
                      </a:lnTo>
                      <a:lnTo>
                        <a:pt x="137" y="136"/>
                      </a:lnTo>
                      <a:lnTo>
                        <a:pt x="142" y="117"/>
                      </a:lnTo>
                      <a:lnTo>
                        <a:pt x="146" y="100"/>
                      </a:lnTo>
                      <a:lnTo>
                        <a:pt x="154" y="90"/>
                      </a:lnTo>
                      <a:lnTo>
                        <a:pt x="157" y="78"/>
                      </a:lnTo>
                      <a:lnTo>
                        <a:pt x="157" y="66"/>
                      </a:lnTo>
                      <a:lnTo>
                        <a:pt x="159" y="53"/>
                      </a:lnTo>
                      <a:lnTo>
                        <a:pt x="158" y="52"/>
                      </a:lnTo>
                      <a:lnTo>
                        <a:pt x="156" y="49"/>
                      </a:lnTo>
                      <a:lnTo>
                        <a:pt x="155" y="49"/>
                      </a:lnTo>
                      <a:lnTo>
                        <a:pt x="152" y="49"/>
                      </a:lnTo>
                      <a:lnTo>
                        <a:pt x="148" y="58"/>
                      </a:lnTo>
                      <a:lnTo>
                        <a:pt x="146" y="66"/>
                      </a:lnTo>
                      <a:lnTo>
                        <a:pt x="142" y="74"/>
                      </a:lnTo>
                      <a:lnTo>
                        <a:pt x="135" y="79"/>
                      </a:lnTo>
                      <a:lnTo>
                        <a:pt x="132" y="87"/>
                      </a:lnTo>
                      <a:lnTo>
                        <a:pt x="128" y="96"/>
                      </a:lnTo>
                      <a:lnTo>
                        <a:pt x="124" y="104"/>
                      </a:lnTo>
                      <a:lnTo>
                        <a:pt x="119" y="111"/>
                      </a:lnTo>
                      <a:lnTo>
                        <a:pt x="113" y="117"/>
                      </a:lnTo>
                      <a:lnTo>
                        <a:pt x="108" y="124"/>
                      </a:lnTo>
                      <a:lnTo>
                        <a:pt x="102" y="131"/>
                      </a:lnTo>
                      <a:lnTo>
                        <a:pt x="96" y="138"/>
                      </a:lnTo>
                      <a:lnTo>
                        <a:pt x="99" y="113"/>
                      </a:lnTo>
                      <a:lnTo>
                        <a:pt x="106" y="89"/>
                      </a:lnTo>
                      <a:lnTo>
                        <a:pt x="112" y="66"/>
                      </a:lnTo>
                      <a:lnTo>
                        <a:pt x="116" y="43"/>
                      </a:lnTo>
                      <a:lnTo>
                        <a:pt x="117" y="40"/>
                      </a:lnTo>
                      <a:lnTo>
                        <a:pt x="118" y="39"/>
                      </a:lnTo>
                      <a:lnTo>
                        <a:pt x="119" y="37"/>
                      </a:lnTo>
                      <a:lnTo>
                        <a:pt x="118" y="34"/>
                      </a:lnTo>
                      <a:lnTo>
                        <a:pt x="112" y="29"/>
                      </a:lnTo>
                      <a:lnTo>
                        <a:pt x="106" y="38"/>
                      </a:lnTo>
                      <a:lnTo>
                        <a:pt x="101" y="48"/>
                      </a:lnTo>
                      <a:lnTo>
                        <a:pt x="95" y="59"/>
                      </a:lnTo>
                      <a:lnTo>
                        <a:pt x="89" y="69"/>
                      </a:lnTo>
                      <a:lnTo>
                        <a:pt x="83" y="79"/>
                      </a:lnTo>
                      <a:lnTo>
                        <a:pt x="78" y="90"/>
                      </a:lnTo>
                      <a:lnTo>
                        <a:pt x="72" y="99"/>
                      </a:lnTo>
                      <a:lnTo>
                        <a:pt x="65" y="108"/>
                      </a:lnTo>
                      <a:lnTo>
                        <a:pt x="67" y="92"/>
                      </a:lnTo>
                      <a:lnTo>
                        <a:pt x="71" y="75"/>
                      </a:lnTo>
                      <a:lnTo>
                        <a:pt x="75" y="56"/>
                      </a:lnTo>
                      <a:lnTo>
                        <a:pt x="80" y="40"/>
                      </a:lnTo>
                      <a:lnTo>
                        <a:pt x="74" y="36"/>
                      </a:lnTo>
                      <a:lnTo>
                        <a:pt x="71" y="43"/>
                      </a:lnTo>
                      <a:lnTo>
                        <a:pt x="65" y="48"/>
                      </a:lnTo>
                      <a:lnTo>
                        <a:pt x="59" y="54"/>
                      </a:lnTo>
                      <a:lnTo>
                        <a:pt x="53" y="60"/>
                      </a:lnTo>
                      <a:lnTo>
                        <a:pt x="48" y="66"/>
                      </a:lnTo>
                      <a:lnTo>
                        <a:pt x="42" y="71"/>
                      </a:lnTo>
                      <a:lnTo>
                        <a:pt x="36" y="77"/>
                      </a:lnTo>
                      <a:lnTo>
                        <a:pt x="33" y="83"/>
                      </a:lnTo>
                      <a:lnTo>
                        <a:pt x="27" y="78"/>
                      </a:lnTo>
                      <a:lnTo>
                        <a:pt x="26" y="73"/>
                      </a:lnTo>
                      <a:lnTo>
                        <a:pt x="26" y="66"/>
                      </a:lnTo>
                      <a:lnTo>
                        <a:pt x="28" y="59"/>
                      </a:lnTo>
                      <a:lnTo>
                        <a:pt x="29" y="53"/>
                      </a:lnTo>
                      <a:lnTo>
                        <a:pt x="28" y="48"/>
                      </a:lnTo>
                      <a:lnTo>
                        <a:pt x="23" y="47"/>
                      </a:lnTo>
                      <a:lnTo>
                        <a:pt x="14" y="49"/>
                      </a:lnTo>
                      <a:lnTo>
                        <a:pt x="12" y="53"/>
                      </a:lnTo>
                      <a:lnTo>
                        <a:pt x="9" y="56"/>
                      </a:lnTo>
                      <a:lnTo>
                        <a:pt x="4" y="56"/>
                      </a:lnTo>
                      <a:lnTo>
                        <a:pt x="0" y="53"/>
                      </a:lnTo>
                      <a:lnTo>
                        <a:pt x="4" y="43"/>
                      </a:lnTo>
                      <a:lnTo>
                        <a:pt x="12" y="32"/>
                      </a:lnTo>
                      <a:lnTo>
                        <a:pt x="23" y="22"/>
                      </a:lnTo>
                      <a:lnTo>
                        <a:pt x="34" y="13"/>
                      </a:lnTo>
                      <a:lnTo>
                        <a:pt x="40" y="10"/>
                      </a:lnTo>
                      <a:lnTo>
                        <a:pt x="44" y="8"/>
                      </a:lnTo>
                      <a:lnTo>
                        <a:pt x="50" y="6"/>
                      </a:lnTo>
                      <a:lnTo>
                        <a:pt x="56" y="3"/>
                      </a:lnTo>
                      <a:lnTo>
                        <a:pt x="61" y="2"/>
                      </a:lnTo>
                      <a:lnTo>
                        <a:pt x="67" y="1"/>
                      </a:lnTo>
                      <a:lnTo>
                        <a:pt x="72" y="2"/>
                      </a:lnTo>
                      <a:lnTo>
                        <a:pt x="76" y="3"/>
                      </a:lnTo>
                      <a:lnTo>
                        <a:pt x="8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CO"/>
                </a:p>
              </p:txBody>
            </p:sp>
            <p:sp>
              <p:nvSpPr>
                <p:cNvPr id="46" name="Freeform 33"/>
                <p:cNvSpPr>
                  <a:spLocks/>
                </p:cNvSpPr>
                <p:nvPr/>
              </p:nvSpPr>
              <p:spPr bwMode="auto">
                <a:xfrm>
                  <a:off x="776" y="1417"/>
                  <a:ext cx="1" cy="3"/>
                </a:xfrm>
                <a:custGeom>
                  <a:avLst/>
                  <a:gdLst>
                    <a:gd name="T0" fmla="*/ 0 w 3"/>
                    <a:gd name="T1" fmla="*/ 0 h 6"/>
                    <a:gd name="T2" fmla="*/ 0 w 3"/>
                    <a:gd name="T3" fmla="*/ 1 h 6"/>
                    <a:gd name="T4" fmla="*/ 0 w 3"/>
                    <a:gd name="T5" fmla="*/ 1 h 6"/>
                    <a:gd name="T6" fmla="*/ 0 w 3"/>
                    <a:gd name="T7" fmla="*/ 1 h 6"/>
                    <a:gd name="T8" fmla="*/ 0 w 3"/>
                    <a:gd name="T9" fmla="*/ 1 h 6"/>
                    <a:gd name="T10" fmla="*/ 0 w 3"/>
                    <a:gd name="T11" fmla="*/ 0 h 6"/>
                    <a:gd name="T12" fmla="*/ 0 w 3"/>
                    <a:gd name="T13" fmla="*/ 0 h 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"/>
                    <a:gd name="T22" fmla="*/ 0 h 6"/>
                    <a:gd name="T23" fmla="*/ 3 w 3"/>
                    <a:gd name="T24" fmla="*/ 6 h 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" h="6">
                      <a:moveTo>
                        <a:pt x="3" y="0"/>
                      </a:moveTo>
                      <a:lnTo>
                        <a:pt x="3" y="3"/>
                      </a:lnTo>
                      <a:lnTo>
                        <a:pt x="3" y="4"/>
                      </a:lnTo>
                      <a:lnTo>
                        <a:pt x="2" y="5"/>
                      </a:lnTo>
                      <a:lnTo>
                        <a:pt x="1" y="6"/>
                      </a:lnTo>
                      <a:lnTo>
                        <a:pt x="0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CO"/>
                </a:p>
              </p:txBody>
            </p:sp>
            <p:sp>
              <p:nvSpPr>
                <p:cNvPr id="47" name="Freeform 34"/>
                <p:cNvSpPr>
                  <a:spLocks/>
                </p:cNvSpPr>
                <p:nvPr/>
              </p:nvSpPr>
              <p:spPr bwMode="auto">
                <a:xfrm>
                  <a:off x="729" y="1471"/>
                  <a:ext cx="15" cy="32"/>
                </a:xfrm>
                <a:custGeom>
                  <a:avLst/>
                  <a:gdLst>
                    <a:gd name="T0" fmla="*/ 2 w 30"/>
                    <a:gd name="T1" fmla="*/ 2 h 63"/>
                    <a:gd name="T2" fmla="*/ 2 w 30"/>
                    <a:gd name="T3" fmla="*/ 2 h 63"/>
                    <a:gd name="T4" fmla="*/ 1 w 30"/>
                    <a:gd name="T5" fmla="*/ 3 h 63"/>
                    <a:gd name="T6" fmla="*/ 1 w 30"/>
                    <a:gd name="T7" fmla="*/ 4 h 63"/>
                    <a:gd name="T8" fmla="*/ 1 w 30"/>
                    <a:gd name="T9" fmla="*/ 4 h 63"/>
                    <a:gd name="T10" fmla="*/ 0 w 30"/>
                    <a:gd name="T11" fmla="*/ 3 h 63"/>
                    <a:gd name="T12" fmla="*/ 1 w 30"/>
                    <a:gd name="T13" fmla="*/ 2 h 63"/>
                    <a:gd name="T14" fmla="*/ 1 w 30"/>
                    <a:gd name="T15" fmla="*/ 1 h 63"/>
                    <a:gd name="T16" fmla="*/ 1 w 30"/>
                    <a:gd name="T17" fmla="*/ 0 h 63"/>
                    <a:gd name="T18" fmla="*/ 1 w 30"/>
                    <a:gd name="T19" fmla="*/ 1 h 63"/>
                    <a:gd name="T20" fmla="*/ 1 w 30"/>
                    <a:gd name="T21" fmla="*/ 1 h 63"/>
                    <a:gd name="T22" fmla="*/ 2 w 30"/>
                    <a:gd name="T23" fmla="*/ 1 h 63"/>
                    <a:gd name="T24" fmla="*/ 2 w 30"/>
                    <a:gd name="T25" fmla="*/ 2 h 63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30"/>
                    <a:gd name="T40" fmla="*/ 0 h 63"/>
                    <a:gd name="T41" fmla="*/ 30 w 30"/>
                    <a:gd name="T42" fmla="*/ 63 h 63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30" h="63">
                      <a:moveTo>
                        <a:pt x="30" y="20"/>
                      </a:moveTo>
                      <a:lnTo>
                        <a:pt x="20" y="29"/>
                      </a:lnTo>
                      <a:lnTo>
                        <a:pt x="14" y="40"/>
                      </a:lnTo>
                      <a:lnTo>
                        <a:pt x="8" y="52"/>
                      </a:lnTo>
                      <a:lnTo>
                        <a:pt x="1" y="63"/>
                      </a:lnTo>
                      <a:lnTo>
                        <a:pt x="0" y="48"/>
                      </a:lnTo>
                      <a:lnTo>
                        <a:pt x="3" y="32"/>
                      </a:lnTo>
                      <a:lnTo>
                        <a:pt x="4" y="16"/>
                      </a:lnTo>
                      <a:lnTo>
                        <a:pt x="1" y="0"/>
                      </a:lnTo>
                      <a:lnTo>
                        <a:pt x="9" y="4"/>
                      </a:lnTo>
                      <a:lnTo>
                        <a:pt x="16" y="10"/>
                      </a:lnTo>
                      <a:lnTo>
                        <a:pt x="23" y="15"/>
                      </a:lnTo>
                      <a:lnTo>
                        <a:pt x="30" y="20"/>
                      </a:lnTo>
                      <a:close/>
                    </a:path>
                  </a:pathLst>
                </a:custGeom>
                <a:solidFill>
                  <a:srgbClr val="0000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CO"/>
                </a:p>
              </p:txBody>
            </p:sp>
            <p:sp>
              <p:nvSpPr>
                <p:cNvPr id="48" name="Freeform 35"/>
                <p:cNvSpPr>
                  <a:spLocks/>
                </p:cNvSpPr>
                <p:nvPr/>
              </p:nvSpPr>
              <p:spPr bwMode="auto">
                <a:xfrm>
                  <a:off x="744" y="1485"/>
                  <a:ext cx="14" cy="27"/>
                </a:xfrm>
                <a:custGeom>
                  <a:avLst/>
                  <a:gdLst>
                    <a:gd name="T0" fmla="*/ 2 w 28"/>
                    <a:gd name="T1" fmla="*/ 1 h 53"/>
                    <a:gd name="T2" fmla="*/ 2 w 28"/>
                    <a:gd name="T3" fmla="*/ 2 h 53"/>
                    <a:gd name="T4" fmla="*/ 2 w 28"/>
                    <a:gd name="T5" fmla="*/ 3 h 53"/>
                    <a:gd name="T6" fmla="*/ 1 w 28"/>
                    <a:gd name="T7" fmla="*/ 3 h 53"/>
                    <a:gd name="T8" fmla="*/ 1 w 28"/>
                    <a:gd name="T9" fmla="*/ 4 h 53"/>
                    <a:gd name="T10" fmla="*/ 0 w 28"/>
                    <a:gd name="T11" fmla="*/ 4 h 53"/>
                    <a:gd name="T12" fmla="*/ 1 w 28"/>
                    <a:gd name="T13" fmla="*/ 3 h 53"/>
                    <a:gd name="T14" fmla="*/ 1 w 28"/>
                    <a:gd name="T15" fmla="*/ 2 h 53"/>
                    <a:gd name="T16" fmla="*/ 1 w 28"/>
                    <a:gd name="T17" fmla="*/ 1 h 53"/>
                    <a:gd name="T18" fmla="*/ 1 w 28"/>
                    <a:gd name="T19" fmla="*/ 0 h 53"/>
                    <a:gd name="T20" fmla="*/ 2 w 28"/>
                    <a:gd name="T21" fmla="*/ 1 h 5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8"/>
                    <a:gd name="T34" fmla="*/ 0 h 53"/>
                    <a:gd name="T35" fmla="*/ 28 w 28"/>
                    <a:gd name="T36" fmla="*/ 53 h 5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8" h="53">
                      <a:moveTo>
                        <a:pt x="28" y="12"/>
                      </a:moveTo>
                      <a:lnTo>
                        <a:pt x="22" y="22"/>
                      </a:lnTo>
                      <a:lnTo>
                        <a:pt x="17" y="34"/>
                      </a:lnTo>
                      <a:lnTo>
                        <a:pt x="11" y="45"/>
                      </a:lnTo>
                      <a:lnTo>
                        <a:pt x="3" y="53"/>
                      </a:lnTo>
                      <a:lnTo>
                        <a:pt x="0" y="50"/>
                      </a:lnTo>
                      <a:lnTo>
                        <a:pt x="2" y="36"/>
                      </a:lnTo>
                      <a:lnTo>
                        <a:pt x="7" y="25"/>
                      </a:lnTo>
                      <a:lnTo>
                        <a:pt x="9" y="12"/>
                      </a:lnTo>
                      <a:lnTo>
                        <a:pt x="7" y="0"/>
                      </a:lnTo>
                      <a:lnTo>
                        <a:pt x="28" y="12"/>
                      </a:lnTo>
                      <a:close/>
                    </a:path>
                  </a:pathLst>
                </a:custGeom>
                <a:solidFill>
                  <a:srgbClr val="0000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CO"/>
                </a:p>
              </p:txBody>
            </p:sp>
            <p:sp>
              <p:nvSpPr>
                <p:cNvPr id="49" name="Freeform 36"/>
                <p:cNvSpPr>
                  <a:spLocks/>
                </p:cNvSpPr>
                <p:nvPr/>
              </p:nvSpPr>
              <p:spPr bwMode="auto">
                <a:xfrm>
                  <a:off x="765" y="1494"/>
                  <a:ext cx="13" cy="26"/>
                </a:xfrm>
                <a:custGeom>
                  <a:avLst/>
                  <a:gdLst>
                    <a:gd name="T0" fmla="*/ 2 w 26"/>
                    <a:gd name="T1" fmla="*/ 1 h 51"/>
                    <a:gd name="T2" fmla="*/ 2 w 26"/>
                    <a:gd name="T3" fmla="*/ 1 h 51"/>
                    <a:gd name="T4" fmla="*/ 1 w 26"/>
                    <a:gd name="T5" fmla="*/ 2 h 51"/>
                    <a:gd name="T6" fmla="*/ 1 w 26"/>
                    <a:gd name="T7" fmla="*/ 3 h 51"/>
                    <a:gd name="T8" fmla="*/ 0 w 26"/>
                    <a:gd name="T9" fmla="*/ 4 h 51"/>
                    <a:gd name="T10" fmla="*/ 1 w 26"/>
                    <a:gd name="T11" fmla="*/ 3 h 51"/>
                    <a:gd name="T12" fmla="*/ 1 w 26"/>
                    <a:gd name="T13" fmla="*/ 2 h 51"/>
                    <a:gd name="T14" fmla="*/ 1 w 26"/>
                    <a:gd name="T15" fmla="*/ 1 h 51"/>
                    <a:gd name="T16" fmla="*/ 1 w 26"/>
                    <a:gd name="T17" fmla="*/ 0 h 51"/>
                    <a:gd name="T18" fmla="*/ 2 w 26"/>
                    <a:gd name="T19" fmla="*/ 1 h 5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6"/>
                    <a:gd name="T31" fmla="*/ 0 h 51"/>
                    <a:gd name="T32" fmla="*/ 26 w 26"/>
                    <a:gd name="T33" fmla="*/ 51 h 51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6" h="51">
                      <a:moveTo>
                        <a:pt x="26" y="3"/>
                      </a:moveTo>
                      <a:lnTo>
                        <a:pt x="21" y="15"/>
                      </a:lnTo>
                      <a:lnTo>
                        <a:pt x="15" y="27"/>
                      </a:lnTo>
                      <a:lnTo>
                        <a:pt x="8" y="39"/>
                      </a:lnTo>
                      <a:lnTo>
                        <a:pt x="0" y="51"/>
                      </a:lnTo>
                      <a:lnTo>
                        <a:pt x="1" y="38"/>
                      </a:lnTo>
                      <a:lnTo>
                        <a:pt x="3" y="25"/>
                      </a:lnTo>
                      <a:lnTo>
                        <a:pt x="5" y="13"/>
                      </a:lnTo>
                      <a:lnTo>
                        <a:pt x="7" y="0"/>
                      </a:lnTo>
                      <a:lnTo>
                        <a:pt x="26" y="3"/>
                      </a:lnTo>
                      <a:close/>
                    </a:path>
                  </a:pathLst>
                </a:custGeom>
                <a:solidFill>
                  <a:srgbClr val="0000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CO"/>
                </a:p>
              </p:txBody>
            </p:sp>
            <p:sp>
              <p:nvSpPr>
                <p:cNvPr id="50" name="Freeform 37"/>
                <p:cNvSpPr>
                  <a:spLocks/>
                </p:cNvSpPr>
                <p:nvPr/>
              </p:nvSpPr>
              <p:spPr bwMode="auto">
                <a:xfrm>
                  <a:off x="935" y="1498"/>
                  <a:ext cx="2" cy="6"/>
                </a:xfrm>
                <a:custGeom>
                  <a:avLst/>
                  <a:gdLst>
                    <a:gd name="T0" fmla="*/ 0 w 3"/>
                    <a:gd name="T1" fmla="*/ 1 h 11"/>
                    <a:gd name="T2" fmla="*/ 0 w 3"/>
                    <a:gd name="T3" fmla="*/ 1 h 11"/>
                    <a:gd name="T4" fmla="*/ 0 w 3"/>
                    <a:gd name="T5" fmla="*/ 1 h 11"/>
                    <a:gd name="T6" fmla="*/ 1 w 3"/>
                    <a:gd name="T7" fmla="*/ 1 h 11"/>
                    <a:gd name="T8" fmla="*/ 1 w 3"/>
                    <a:gd name="T9" fmla="*/ 0 h 11"/>
                    <a:gd name="T10" fmla="*/ 0 w 3"/>
                    <a:gd name="T11" fmla="*/ 1 h 1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"/>
                    <a:gd name="T19" fmla="*/ 0 h 11"/>
                    <a:gd name="T20" fmla="*/ 3 w 3"/>
                    <a:gd name="T21" fmla="*/ 11 h 1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" h="11">
                      <a:moveTo>
                        <a:pt x="0" y="10"/>
                      </a:moveTo>
                      <a:lnTo>
                        <a:pt x="0" y="11"/>
                      </a:lnTo>
                      <a:lnTo>
                        <a:pt x="0" y="7"/>
                      </a:lnTo>
                      <a:lnTo>
                        <a:pt x="1" y="2"/>
                      </a:lnTo>
                      <a:lnTo>
                        <a:pt x="3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solidFill>
                  <a:srgbClr val="0000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CO"/>
                </a:p>
              </p:txBody>
            </p:sp>
            <p:sp>
              <p:nvSpPr>
                <p:cNvPr id="51" name="Freeform 38"/>
                <p:cNvSpPr>
                  <a:spLocks/>
                </p:cNvSpPr>
                <p:nvPr/>
              </p:nvSpPr>
              <p:spPr bwMode="auto">
                <a:xfrm>
                  <a:off x="783" y="1499"/>
                  <a:ext cx="13" cy="27"/>
                </a:xfrm>
                <a:custGeom>
                  <a:avLst/>
                  <a:gdLst>
                    <a:gd name="T0" fmla="*/ 2 w 25"/>
                    <a:gd name="T1" fmla="*/ 1 h 53"/>
                    <a:gd name="T2" fmla="*/ 2 w 25"/>
                    <a:gd name="T3" fmla="*/ 2 h 53"/>
                    <a:gd name="T4" fmla="*/ 1 w 25"/>
                    <a:gd name="T5" fmla="*/ 2 h 53"/>
                    <a:gd name="T6" fmla="*/ 1 w 25"/>
                    <a:gd name="T7" fmla="*/ 3 h 53"/>
                    <a:gd name="T8" fmla="*/ 0 w 25"/>
                    <a:gd name="T9" fmla="*/ 4 h 53"/>
                    <a:gd name="T10" fmla="*/ 1 w 25"/>
                    <a:gd name="T11" fmla="*/ 0 h 53"/>
                    <a:gd name="T12" fmla="*/ 1 w 25"/>
                    <a:gd name="T13" fmla="*/ 1 h 53"/>
                    <a:gd name="T14" fmla="*/ 2 w 25"/>
                    <a:gd name="T15" fmla="*/ 1 h 53"/>
                    <a:gd name="T16" fmla="*/ 2 w 25"/>
                    <a:gd name="T17" fmla="*/ 1 h 53"/>
                    <a:gd name="T18" fmla="*/ 2 w 25"/>
                    <a:gd name="T19" fmla="*/ 1 h 5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5"/>
                    <a:gd name="T31" fmla="*/ 0 h 53"/>
                    <a:gd name="T32" fmla="*/ 25 w 25"/>
                    <a:gd name="T33" fmla="*/ 53 h 5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5" h="53">
                      <a:moveTo>
                        <a:pt x="25" y="5"/>
                      </a:moveTo>
                      <a:lnTo>
                        <a:pt x="18" y="17"/>
                      </a:lnTo>
                      <a:lnTo>
                        <a:pt x="13" y="30"/>
                      </a:lnTo>
                      <a:lnTo>
                        <a:pt x="7" y="42"/>
                      </a:lnTo>
                      <a:lnTo>
                        <a:pt x="0" y="53"/>
                      </a:lnTo>
                      <a:lnTo>
                        <a:pt x="8" y="0"/>
                      </a:lnTo>
                      <a:lnTo>
                        <a:pt x="13" y="1"/>
                      </a:lnTo>
                      <a:lnTo>
                        <a:pt x="17" y="2"/>
                      </a:lnTo>
                      <a:lnTo>
                        <a:pt x="21" y="4"/>
                      </a:lnTo>
                      <a:lnTo>
                        <a:pt x="25" y="5"/>
                      </a:lnTo>
                      <a:close/>
                    </a:path>
                  </a:pathLst>
                </a:custGeom>
                <a:solidFill>
                  <a:srgbClr val="0000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CO"/>
                </a:p>
              </p:txBody>
            </p:sp>
            <p:sp>
              <p:nvSpPr>
                <p:cNvPr id="52" name="Freeform 39"/>
                <p:cNvSpPr>
                  <a:spLocks/>
                </p:cNvSpPr>
                <p:nvPr/>
              </p:nvSpPr>
              <p:spPr bwMode="auto">
                <a:xfrm>
                  <a:off x="805" y="1504"/>
                  <a:ext cx="9" cy="22"/>
                </a:xfrm>
                <a:custGeom>
                  <a:avLst/>
                  <a:gdLst>
                    <a:gd name="T0" fmla="*/ 2 w 16"/>
                    <a:gd name="T1" fmla="*/ 1 h 43"/>
                    <a:gd name="T2" fmla="*/ 2 w 16"/>
                    <a:gd name="T3" fmla="*/ 1 h 43"/>
                    <a:gd name="T4" fmla="*/ 1 w 16"/>
                    <a:gd name="T5" fmla="*/ 2 h 43"/>
                    <a:gd name="T6" fmla="*/ 1 w 16"/>
                    <a:gd name="T7" fmla="*/ 3 h 43"/>
                    <a:gd name="T8" fmla="*/ 0 w 16"/>
                    <a:gd name="T9" fmla="*/ 3 h 43"/>
                    <a:gd name="T10" fmla="*/ 0 w 16"/>
                    <a:gd name="T11" fmla="*/ 3 h 43"/>
                    <a:gd name="T12" fmla="*/ 1 w 16"/>
                    <a:gd name="T13" fmla="*/ 2 h 43"/>
                    <a:gd name="T14" fmla="*/ 1 w 16"/>
                    <a:gd name="T15" fmla="*/ 1 h 43"/>
                    <a:gd name="T16" fmla="*/ 1 w 16"/>
                    <a:gd name="T17" fmla="*/ 0 h 43"/>
                    <a:gd name="T18" fmla="*/ 2 w 16"/>
                    <a:gd name="T19" fmla="*/ 1 h 4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6"/>
                    <a:gd name="T31" fmla="*/ 0 h 43"/>
                    <a:gd name="T32" fmla="*/ 16 w 16"/>
                    <a:gd name="T33" fmla="*/ 43 h 4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6" h="43">
                      <a:moveTo>
                        <a:pt x="16" y="6"/>
                      </a:moveTo>
                      <a:lnTo>
                        <a:pt x="14" y="14"/>
                      </a:lnTo>
                      <a:lnTo>
                        <a:pt x="10" y="25"/>
                      </a:lnTo>
                      <a:lnTo>
                        <a:pt x="5" y="34"/>
                      </a:lnTo>
                      <a:lnTo>
                        <a:pt x="0" y="43"/>
                      </a:lnTo>
                      <a:lnTo>
                        <a:pt x="0" y="36"/>
                      </a:lnTo>
                      <a:lnTo>
                        <a:pt x="1" y="25"/>
                      </a:lnTo>
                      <a:lnTo>
                        <a:pt x="2" y="13"/>
                      </a:lnTo>
                      <a:lnTo>
                        <a:pt x="3" y="0"/>
                      </a:lnTo>
                      <a:lnTo>
                        <a:pt x="16" y="6"/>
                      </a:lnTo>
                      <a:close/>
                    </a:path>
                  </a:pathLst>
                </a:custGeom>
                <a:solidFill>
                  <a:srgbClr val="0000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CO"/>
                </a:p>
              </p:txBody>
            </p:sp>
            <p:sp>
              <p:nvSpPr>
                <p:cNvPr id="53" name="Freeform 40"/>
                <p:cNvSpPr>
                  <a:spLocks/>
                </p:cNvSpPr>
                <p:nvPr/>
              </p:nvSpPr>
              <p:spPr bwMode="auto">
                <a:xfrm>
                  <a:off x="827" y="1512"/>
                  <a:ext cx="7" cy="11"/>
                </a:xfrm>
                <a:custGeom>
                  <a:avLst/>
                  <a:gdLst>
                    <a:gd name="T0" fmla="*/ 0 w 13"/>
                    <a:gd name="T1" fmla="*/ 2 h 20"/>
                    <a:gd name="T2" fmla="*/ 1 w 13"/>
                    <a:gd name="T3" fmla="*/ 0 h 20"/>
                    <a:gd name="T4" fmla="*/ 1 w 13"/>
                    <a:gd name="T5" fmla="*/ 1 h 20"/>
                    <a:gd name="T6" fmla="*/ 0 w 13"/>
                    <a:gd name="T7" fmla="*/ 2 h 2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3"/>
                    <a:gd name="T13" fmla="*/ 0 h 20"/>
                    <a:gd name="T14" fmla="*/ 13 w 13"/>
                    <a:gd name="T15" fmla="*/ 20 h 2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3" h="20">
                      <a:moveTo>
                        <a:pt x="0" y="20"/>
                      </a:moveTo>
                      <a:lnTo>
                        <a:pt x="2" y="0"/>
                      </a:lnTo>
                      <a:lnTo>
                        <a:pt x="13" y="3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solidFill>
                  <a:srgbClr val="0000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CO"/>
                </a:p>
              </p:txBody>
            </p:sp>
            <p:sp>
              <p:nvSpPr>
                <p:cNvPr id="54" name="Freeform 41"/>
                <p:cNvSpPr>
                  <a:spLocks/>
                </p:cNvSpPr>
                <p:nvPr/>
              </p:nvSpPr>
              <p:spPr bwMode="auto">
                <a:xfrm>
                  <a:off x="850" y="1521"/>
                  <a:ext cx="3" cy="2"/>
                </a:xfrm>
                <a:custGeom>
                  <a:avLst/>
                  <a:gdLst>
                    <a:gd name="T0" fmla="*/ 1 w 5"/>
                    <a:gd name="T1" fmla="*/ 1 h 4"/>
                    <a:gd name="T2" fmla="*/ 0 w 5"/>
                    <a:gd name="T3" fmla="*/ 1 h 4"/>
                    <a:gd name="T4" fmla="*/ 0 w 5"/>
                    <a:gd name="T5" fmla="*/ 0 h 4"/>
                    <a:gd name="T6" fmla="*/ 1 w 5"/>
                    <a:gd name="T7" fmla="*/ 0 h 4"/>
                    <a:gd name="T8" fmla="*/ 1 w 5"/>
                    <a:gd name="T9" fmla="*/ 0 h 4"/>
                    <a:gd name="T10" fmla="*/ 1 w 5"/>
                    <a:gd name="T11" fmla="*/ 0 h 4"/>
                    <a:gd name="T12" fmla="*/ 1 w 5"/>
                    <a:gd name="T13" fmla="*/ 1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5"/>
                    <a:gd name="T22" fmla="*/ 0 h 4"/>
                    <a:gd name="T23" fmla="*/ 5 w 5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5" h="4">
                      <a:moveTo>
                        <a:pt x="5" y="1"/>
                      </a:move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3" y="0"/>
                      </a:lnTo>
                      <a:lnTo>
                        <a:pt x="4" y="0"/>
                      </a:lnTo>
                      <a:lnTo>
                        <a:pt x="5" y="1"/>
                      </a:lnTo>
                      <a:close/>
                    </a:path>
                  </a:pathLst>
                </a:custGeom>
                <a:solidFill>
                  <a:srgbClr val="0000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CO"/>
                </a:p>
              </p:txBody>
            </p:sp>
          </p:grpSp>
          <p:grpSp>
            <p:nvGrpSpPr>
              <p:cNvPr id="13" name="Group 42"/>
              <p:cNvGrpSpPr>
                <a:grpSpLocks/>
              </p:cNvGrpSpPr>
              <p:nvPr/>
            </p:nvGrpSpPr>
            <p:grpSpPr bwMode="auto">
              <a:xfrm>
                <a:off x="859" y="454"/>
                <a:ext cx="533" cy="903"/>
                <a:chOff x="857" y="454"/>
                <a:chExt cx="396" cy="768"/>
              </a:xfrm>
            </p:grpSpPr>
            <p:sp>
              <p:nvSpPr>
                <p:cNvPr id="14" name="Freeform 43"/>
                <p:cNvSpPr>
                  <a:spLocks/>
                </p:cNvSpPr>
                <p:nvPr/>
              </p:nvSpPr>
              <p:spPr bwMode="auto">
                <a:xfrm>
                  <a:off x="857" y="454"/>
                  <a:ext cx="351" cy="448"/>
                </a:xfrm>
                <a:custGeom>
                  <a:avLst/>
                  <a:gdLst>
                    <a:gd name="T0" fmla="*/ 30 w 702"/>
                    <a:gd name="T1" fmla="*/ 50 h 896"/>
                    <a:gd name="T2" fmla="*/ 26 w 702"/>
                    <a:gd name="T3" fmla="*/ 45 h 896"/>
                    <a:gd name="T4" fmla="*/ 20 w 702"/>
                    <a:gd name="T5" fmla="*/ 47 h 896"/>
                    <a:gd name="T6" fmla="*/ 13 w 702"/>
                    <a:gd name="T7" fmla="*/ 49 h 896"/>
                    <a:gd name="T8" fmla="*/ 8 w 702"/>
                    <a:gd name="T9" fmla="*/ 47 h 896"/>
                    <a:gd name="T10" fmla="*/ 4 w 702"/>
                    <a:gd name="T11" fmla="*/ 43 h 896"/>
                    <a:gd name="T12" fmla="*/ 1 w 702"/>
                    <a:gd name="T13" fmla="*/ 40 h 896"/>
                    <a:gd name="T14" fmla="*/ 3 w 702"/>
                    <a:gd name="T15" fmla="*/ 39 h 896"/>
                    <a:gd name="T16" fmla="*/ 8 w 702"/>
                    <a:gd name="T17" fmla="*/ 37 h 896"/>
                    <a:gd name="T18" fmla="*/ 12 w 702"/>
                    <a:gd name="T19" fmla="*/ 36 h 896"/>
                    <a:gd name="T20" fmla="*/ 16 w 702"/>
                    <a:gd name="T21" fmla="*/ 37 h 896"/>
                    <a:gd name="T22" fmla="*/ 20 w 702"/>
                    <a:gd name="T23" fmla="*/ 39 h 896"/>
                    <a:gd name="T24" fmla="*/ 20 w 702"/>
                    <a:gd name="T25" fmla="*/ 40 h 896"/>
                    <a:gd name="T26" fmla="*/ 25 w 702"/>
                    <a:gd name="T27" fmla="*/ 42 h 896"/>
                    <a:gd name="T28" fmla="*/ 28 w 702"/>
                    <a:gd name="T29" fmla="*/ 42 h 896"/>
                    <a:gd name="T30" fmla="*/ 24 w 702"/>
                    <a:gd name="T31" fmla="*/ 39 h 896"/>
                    <a:gd name="T32" fmla="*/ 24 w 702"/>
                    <a:gd name="T33" fmla="*/ 38 h 896"/>
                    <a:gd name="T34" fmla="*/ 21 w 702"/>
                    <a:gd name="T35" fmla="*/ 36 h 896"/>
                    <a:gd name="T36" fmla="*/ 20 w 702"/>
                    <a:gd name="T37" fmla="*/ 35 h 896"/>
                    <a:gd name="T38" fmla="*/ 18 w 702"/>
                    <a:gd name="T39" fmla="*/ 33 h 896"/>
                    <a:gd name="T40" fmla="*/ 16 w 702"/>
                    <a:gd name="T41" fmla="*/ 30 h 896"/>
                    <a:gd name="T42" fmla="*/ 12 w 702"/>
                    <a:gd name="T43" fmla="*/ 28 h 896"/>
                    <a:gd name="T44" fmla="*/ 7 w 702"/>
                    <a:gd name="T45" fmla="*/ 25 h 896"/>
                    <a:gd name="T46" fmla="*/ 4 w 702"/>
                    <a:gd name="T47" fmla="*/ 18 h 896"/>
                    <a:gd name="T48" fmla="*/ 3 w 702"/>
                    <a:gd name="T49" fmla="*/ 0 h 896"/>
                    <a:gd name="T50" fmla="*/ 4 w 702"/>
                    <a:gd name="T51" fmla="*/ 2 h 896"/>
                    <a:gd name="T52" fmla="*/ 9 w 702"/>
                    <a:gd name="T53" fmla="*/ 6 h 896"/>
                    <a:gd name="T54" fmla="*/ 13 w 702"/>
                    <a:gd name="T55" fmla="*/ 9 h 896"/>
                    <a:gd name="T56" fmla="*/ 13 w 702"/>
                    <a:gd name="T57" fmla="*/ 9 h 896"/>
                    <a:gd name="T58" fmla="*/ 17 w 702"/>
                    <a:gd name="T59" fmla="*/ 19 h 896"/>
                    <a:gd name="T60" fmla="*/ 16 w 702"/>
                    <a:gd name="T61" fmla="*/ 27 h 896"/>
                    <a:gd name="T62" fmla="*/ 18 w 702"/>
                    <a:gd name="T63" fmla="*/ 30 h 896"/>
                    <a:gd name="T64" fmla="*/ 20 w 702"/>
                    <a:gd name="T65" fmla="*/ 33 h 896"/>
                    <a:gd name="T66" fmla="*/ 21 w 702"/>
                    <a:gd name="T67" fmla="*/ 34 h 896"/>
                    <a:gd name="T68" fmla="*/ 23 w 702"/>
                    <a:gd name="T69" fmla="*/ 36 h 896"/>
                    <a:gd name="T70" fmla="*/ 25 w 702"/>
                    <a:gd name="T71" fmla="*/ 34 h 896"/>
                    <a:gd name="T72" fmla="*/ 27 w 702"/>
                    <a:gd name="T73" fmla="*/ 18 h 896"/>
                    <a:gd name="T74" fmla="*/ 22 w 702"/>
                    <a:gd name="T75" fmla="*/ 5 h 896"/>
                    <a:gd name="T76" fmla="*/ 18 w 702"/>
                    <a:gd name="T77" fmla="*/ 3 h 896"/>
                    <a:gd name="T78" fmla="*/ 20 w 702"/>
                    <a:gd name="T79" fmla="*/ 3 h 896"/>
                    <a:gd name="T80" fmla="*/ 24 w 702"/>
                    <a:gd name="T81" fmla="*/ 4 h 896"/>
                    <a:gd name="T82" fmla="*/ 28 w 702"/>
                    <a:gd name="T83" fmla="*/ 6 h 896"/>
                    <a:gd name="T84" fmla="*/ 31 w 702"/>
                    <a:gd name="T85" fmla="*/ 12 h 896"/>
                    <a:gd name="T86" fmla="*/ 29 w 702"/>
                    <a:gd name="T87" fmla="*/ 20 h 896"/>
                    <a:gd name="T88" fmla="*/ 27 w 702"/>
                    <a:gd name="T89" fmla="*/ 27 h 896"/>
                    <a:gd name="T90" fmla="*/ 26 w 702"/>
                    <a:gd name="T91" fmla="*/ 32 h 896"/>
                    <a:gd name="T92" fmla="*/ 27 w 702"/>
                    <a:gd name="T93" fmla="*/ 32 h 896"/>
                    <a:gd name="T94" fmla="*/ 28 w 702"/>
                    <a:gd name="T95" fmla="*/ 27 h 896"/>
                    <a:gd name="T96" fmla="*/ 30 w 702"/>
                    <a:gd name="T97" fmla="*/ 22 h 896"/>
                    <a:gd name="T98" fmla="*/ 34 w 702"/>
                    <a:gd name="T99" fmla="*/ 18 h 896"/>
                    <a:gd name="T100" fmla="*/ 39 w 702"/>
                    <a:gd name="T101" fmla="*/ 15 h 896"/>
                    <a:gd name="T102" fmla="*/ 43 w 702"/>
                    <a:gd name="T103" fmla="*/ 13 h 896"/>
                    <a:gd name="T104" fmla="*/ 44 w 702"/>
                    <a:gd name="T105" fmla="*/ 12 h 896"/>
                    <a:gd name="T106" fmla="*/ 42 w 702"/>
                    <a:gd name="T107" fmla="*/ 23 h 896"/>
                    <a:gd name="T108" fmla="*/ 36 w 702"/>
                    <a:gd name="T109" fmla="*/ 29 h 896"/>
                    <a:gd name="T110" fmla="*/ 29 w 702"/>
                    <a:gd name="T111" fmla="*/ 32 h 896"/>
                    <a:gd name="T112" fmla="*/ 27 w 702"/>
                    <a:gd name="T113" fmla="*/ 39 h 896"/>
                    <a:gd name="T114" fmla="*/ 31 w 702"/>
                    <a:gd name="T115" fmla="*/ 47 h 896"/>
                    <a:gd name="T116" fmla="*/ 30 w 702"/>
                    <a:gd name="T117" fmla="*/ 55 h 89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702"/>
                    <a:gd name="T178" fmla="*/ 0 h 896"/>
                    <a:gd name="T179" fmla="*/ 702 w 702"/>
                    <a:gd name="T180" fmla="*/ 896 h 896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702" h="896">
                      <a:moveTo>
                        <a:pt x="453" y="896"/>
                      </a:moveTo>
                      <a:lnTo>
                        <a:pt x="457" y="869"/>
                      </a:lnTo>
                      <a:lnTo>
                        <a:pt x="463" y="844"/>
                      </a:lnTo>
                      <a:lnTo>
                        <a:pt x="470" y="820"/>
                      </a:lnTo>
                      <a:lnTo>
                        <a:pt x="476" y="795"/>
                      </a:lnTo>
                      <a:lnTo>
                        <a:pt x="477" y="774"/>
                      </a:lnTo>
                      <a:lnTo>
                        <a:pt x="474" y="751"/>
                      </a:lnTo>
                      <a:lnTo>
                        <a:pt x="462" y="730"/>
                      </a:lnTo>
                      <a:lnTo>
                        <a:pt x="440" y="709"/>
                      </a:lnTo>
                      <a:lnTo>
                        <a:pt x="417" y="710"/>
                      </a:lnTo>
                      <a:lnTo>
                        <a:pt x="394" y="716"/>
                      </a:lnTo>
                      <a:lnTo>
                        <a:pt x="372" y="723"/>
                      </a:lnTo>
                      <a:lnTo>
                        <a:pt x="350" y="731"/>
                      </a:lnTo>
                      <a:lnTo>
                        <a:pt x="328" y="741"/>
                      </a:lnTo>
                      <a:lnTo>
                        <a:pt x="307" y="752"/>
                      </a:lnTo>
                      <a:lnTo>
                        <a:pt x="285" y="761"/>
                      </a:lnTo>
                      <a:lnTo>
                        <a:pt x="264" y="770"/>
                      </a:lnTo>
                      <a:lnTo>
                        <a:pt x="241" y="772"/>
                      </a:lnTo>
                      <a:lnTo>
                        <a:pt x="220" y="772"/>
                      </a:lnTo>
                      <a:lnTo>
                        <a:pt x="201" y="770"/>
                      </a:lnTo>
                      <a:lnTo>
                        <a:pt x="183" y="765"/>
                      </a:lnTo>
                      <a:lnTo>
                        <a:pt x="166" y="761"/>
                      </a:lnTo>
                      <a:lnTo>
                        <a:pt x="150" y="754"/>
                      </a:lnTo>
                      <a:lnTo>
                        <a:pt x="135" y="746"/>
                      </a:lnTo>
                      <a:lnTo>
                        <a:pt x="121" y="737"/>
                      </a:lnTo>
                      <a:lnTo>
                        <a:pt x="106" y="726"/>
                      </a:lnTo>
                      <a:lnTo>
                        <a:pt x="92" y="716"/>
                      </a:lnTo>
                      <a:lnTo>
                        <a:pt x="78" y="704"/>
                      </a:lnTo>
                      <a:lnTo>
                        <a:pt x="63" y="692"/>
                      </a:lnTo>
                      <a:lnTo>
                        <a:pt x="50" y="680"/>
                      </a:lnTo>
                      <a:lnTo>
                        <a:pt x="35" y="668"/>
                      </a:lnTo>
                      <a:lnTo>
                        <a:pt x="18" y="655"/>
                      </a:lnTo>
                      <a:lnTo>
                        <a:pt x="1" y="643"/>
                      </a:lnTo>
                      <a:lnTo>
                        <a:pt x="1" y="641"/>
                      </a:lnTo>
                      <a:lnTo>
                        <a:pt x="1" y="640"/>
                      </a:lnTo>
                      <a:lnTo>
                        <a:pt x="0" y="638"/>
                      </a:lnTo>
                      <a:lnTo>
                        <a:pt x="0" y="637"/>
                      </a:lnTo>
                      <a:lnTo>
                        <a:pt x="15" y="634"/>
                      </a:lnTo>
                      <a:lnTo>
                        <a:pt x="31" y="630"/>
                      </a:lnTo>
                      <a:lnTo>
                        <a:pt x="45" y="624"/>
                      </a:lnTo>
                      <a:lnTo>
                        <a:pt x="60" y="617"/>
                      </a:lnTo>
                      <a:lnTo>
                        <a:pt x="75" y="609"/>
                      </a:lnTo>
                      <a:lnTo>
                        <a:pt x="90" y="601"/>
                      </a:lnTo>
                      <a:lnTo>
                        <a:pt x="104" y="593"/>
                      </a:lnTo>
                      <a:lnTo>
                        <a:pt x="119" y="585"/>
                      </a:lnTo>
                      <a:lnTo>
                        <a:pt x="134" y="581"/>
                      </a:lnTo>
                      <a:lnTo>
                        <a:pt x="149" y="578"/>
                      </a:lnTo>
                      <a:lnTo>
                        <a:pt x="163" y="574"/>
                      </a:lnTo>
                      <a:lnTo>
                        <a:pt x="175" y="573"/>
                      </a:lnTo>
                      <a:lnTo>
                        <a:pt x="188" y="572"/>
                      </a:lnTo>
                      <a:lnTo>
                        <a:pt x="201" y="571"/>
                      </a:lnTo>
                      <a:lnTo>
                        <a:pt x="212" y="572"/>
                      </a:lnTo>
                      <a:lnTo>
                        <a:pt x="224" y="573"/>
                      </a:lnTo>
                      <a:lnTo>
                        <a:pt x="235" y="575"/>
                      </a:lnTo>
                      <a:lnTo>
                        <a:pt x="245" y="579"/>
                      </a:lnTo>
                      <a:lnTo>
                        <a:pt x="257" y="584"/>
                      </a:lnTo>
                      <a:lnTo>
                        <a:pt x="268" y="589"/>
                      </a:lnTo>
                      <a:lnTo>
                        <a:pt x="281" y="596"/>
                      </a:lnTo>
                      <a:lnTo>
                        <a:pt x="293" y="603"/>
                      </a:lnTo>
                      <a:lnTo>
                        <a:pt x="305" y="612"/>
                      </a:lnTo>
                      <a:lnTo>
                        <a:pt x="319" y="623"/>
                      </a:lnTo>
                      <a:lnTo>
                        <a:pt x="319" y="624"/>
                      </a:lnTo>
                      <a:lnTo>
                        <a:pt x="319" y="625"/>
                      </a:lnTo>
                      <a:lnTo>
                        <a:pt x="319" y="626"/>
                      </a:lnTo>
                      <a:lnTo>
                        <a:pt x="319" y="627"/>
                      </a:lnTo>
                      <a:lnTo>
                        <a:pt x="332" y="637"/>
                      </a:lnTo>
                      <a:lnTo>
                        <a:pt x="346" y="646"/>
                      </a:lnTo>
                      <a:lnTo>
                        <a:pt x="359" y="654"/>
                      </a:lnTo>
                      <a:lnTo>
                        <a:pt x="374" y="662"/>
                      </a:lnTo>
                      <a:lnTo>
                        <a:pt x="389" y="670"/>
                      </a:lnTo>
                      <a:lnTo>
                        <a:pt x="406" y="676"/>
                      </a:lnTo>
                      <a:lnTo>
                        <a:pt x="422" y="679"/>
                      </a:lnTo>
                      <a:lnTo>
                        <a:pt x="438" y="680"/>
                      </a:lnTo>
                      <a:lnTo>
                        <a:pt x="440" y="672"/>
                      </a:lnTo>
                      <a:lnTo>
                        <a:pt x="437" y="662"/>
                      </a:lnTo>
                      <a:lnTo>
                        <a:pt x="429" y="650"/>
                      </a:lnTo>
                      <a:lnTo>
                        <a:pt x="418" y="639"/>
                      </a:lnTo>
                      <a:lnTo>
                        <a:pt x="407" y="627"/>
                      </a:lnTo>
                      <a:lnTo>
                        <a:pt x="394" y="618"/>
                      </a:lnTo>
                      <a:lnTo>
                        <a:pt x="385" y="611"/>
                      </a:lnTo>
                      <a:lnTo>
                        <a:pt x="378" y="607"/>
                      </a:lnTo>
                      <a:lnTo>
                        <a:pt x="378" y="605"/>
                      </a:lnTo>
                      <a:lnTo>
                        <a:pt x="378" y="604"/>
                      </a:lnTo>
                      <a:lnTo>
                        <a:pt x="378" y="603"/>
                      </a:lnTo>
                      <a:lnTo>
                        <a:pt x="371" y="597"/>
                      </a:lnTo>
                      <a:lnTo>
                        <a:pt x="363" y="589"/>
                      </a:lnTo>
                      <a:lnTo>
                        <a:pt x="353" y="581"/>
                      </a:lnTo>
                      <a:lnTo>
                        <a:pt x="343" y="572"/>
                      </a:lnTo>
                      <a:lnTo>
                        <a:pt x="334" y="564"/>
                      </a:lnTo>
                      <a:lnTo>
                        <a:pt x="326" y="557"/>
                      </a:lnTo>
                      <a:lnTo>
                        <a:pt x="320" y="552"/>
                      </a:lnTo>
                      <a:lnTo>
                        <a:pt x="317" y="550"/>
                      </a:lnTo>
                      <a:lnTo>
                        <a:pt x="317" y="549"/>
                      </a:lnTo>
                      <a:lnTo>
                        <a:pt x="317" y="548"/>
                      </a:lnTo>
                      <a:lnTo>
                        <a:pt x="317" y="547"/>
                      </a:lnTo>
                      <a:lnTo>
                        <a:pt x="317" y="546"/>
                      </a:lnTo>
                      <a:lnTo>
                        <a:pt x="309" y="537"/>
                      </a:lnTo>
                      <a:lnTo>
                        <a:pt x="298" y="528"/>
                      </a:lnTo>
                      <a:lnTo>
                        <a:pt x="286" y="517"/>
                      </a:lnTo>
                      <a:lnTo>
                        <a:pt x="274" y="504"/>
                      </a:lnTo>
                      <a:lnTo>
                        <a:pt x="263" y="493"/>
                      </a:lnTo>
                      <a:lnTo>
                        <a:pt x="254" y="481"/>
                      </a:lnTo>
                      <a:lnTo>
                        <a:pt x="248" y="472"/>
                      </a:lnTo>
                      <a:lnTo>
                        <a:pt x="245" y="466"/>
                      </a:lnTo>
                      <a:lnTo>
                        <a:pt x="233" y="458"/>
                      </a:lnTo>
                      <a:lnTo>
                        <a:pt x="219" y="452"/>
                      </a:lnTo>
                      <a:lnTo>
                        <a:pt x="205" y="445"/>
                      </a:lnTo>
                      <a:lnTo>
                        <a:pt x="192" y="441"/>
                      </a:lnTo>
                      <a:lnTo>
                        <a:pt x="179" y="435"/>
                      </a:lnTo>
                      <a:lnTo>
                        <a:pt x="165" y="430"/>
                      </a:lnTo>
                      <a:lnTo>
                        <a:pt x="152" y="425"/>
                      </a:lnTo>
                      <a:lnTo>
                        <a:pt x="139" y="419"/>
                      </a:lnTo>
                      <a:lnTo>
                        <a:pt x="122" y="403"/>
                      </a:lnTo>
                      <a:lnTo>
                        <a:pt x="107" y="387"/>
                      </a:lnTo>
                      <a:lnTo>
                        <a:pt x="93" y="368"/>
                      </a:lnTo>
                      <a:lnTo>
                        <a:pt x="83" y="350"/>
                      </a:lnTo>
                      <a:lnTo>
                        <a:pt x="73" y="330"/>
                      </a:lnTo>
                      <a:lnTo>
                        <a:pt x="65" y="309"/>
                      </a:lnTo>
                      <a:lnTo>
                        <a:pt x="59" y="288"/>
                      </a:lnTo>
                      <a:lnTo>
                        <a:pt x="53" y="266"/>
                      </a:lnTo>
                      <a:lnTo>
                        <a:pt x="50" y="198"/>
                      </a:lnTo>
                      <a:lnTo>
                        <a:pt x="50" y="131"/>
                      </a:lnTo>
                      <a:lnTo>
                        <a:pt x="50" y="65"/>
                      </a:lnTo>
                      <a:lnTo>
                        <a:pt x="45" y="0"/>
                      </a:lnTo>
                      <a:lnTo>
                        <a:pt x="46" y="0"/>
                      </a:lnTo>
                      <a:lnTo>
                        <a:pt x="47" y="0"/>
                      </a:lnTo>
                      <a:lnTo>
                        <a:pt x="48" y="0"/>
                      </a:lnTo>
                      <a:lnTo>
                        <a:pt x="50" y="0"/>
                      </a:lnTo>
                      <a:lnTo>
                        <a:pt x="62" y="18"/>
                      </a:lnTo>
                      <a:lnTo>
                        <a:pt x="76" y="33"/>
                      </a:lnTo>
                      <a:lnTo>
                        <a:pt x="91" y="48"/>
                      </a:lnTo>
                      <a:lnTo>
                        <a:pt x="107" y="61"/>
                      </a:lnTo>
                      <a:lnTo>
                        <a:pt x="123" y="73"/>
                      </a:lnTo>
                      <a:lnTo>
                        <a:pt x="141" y="85"/>
                      </a:lnTo>
                      <a:lnTo>
                        <a:pt x="158" y="98"/>
                      </a:lnTo>
                      <a:lnTo>
                        <a:pt x="176" y="111"/>
                      </a:lnTo>
                      <a:lnTo>
                        <a:pt x="189" y="125"/>
                      </a:lnTo>
                      <a:lnTo>
                        <a:pt x="196" y="133"/>
                      </a:lnTo>
                      <a:lnTo>
                        <a:pt x="199" y="139"/>
                      </a:lnTo>
                      <a:lnTo>
                        <a:pt x="203" y="144"/>
                      </a:lnTo>
                      <a:lnTo>
                        <a:pt x="204" y="144"/>
                      </a:lnTo>
                      <a:lnTo>
                        <a:pt x="205" y="144"/>
                      </a:lnTo>
                      <a:lnTo>
                        <a:pt x="206" y="144"/>
                      </a:lnTo>
                      <a:lnTo>
                        <a:pt x="222" y="174"/>
                      </a:lnTo>
                      <a:lnTo>
                        <a:pt x="235" y="202"/>
                      </a:lnTo>
                      <a:lnTo>
                        <a:pt x="245" y="231"/>
                      </a:lnTo>
                      <a:lnTo>
                        <a:pt x="252" y="260"/>
                      </a:lnTo>
                      <a:lnTo>
                        <a:pt x="257" y="290"/>
                      </a:lnTo>
                      <a:lnTo>
                        <a:pt x="257" y="322"/>
                      </a:lnTo>
                      <a:lnTo>
                        <a:pt x="255" y="356"/>
                      </a:lnTo>
                      <a:lnTo>
                        <a:pt x="249" y="391"/>
                      </a:lnTo>
                      <a:lnTo>
                        <a:pt x="250" y="406"/>
                      </a:lnTo>
                      <a:lnTo>
                        <a:pt x="251" y="419"/>
                      </a:lnTo>
                      <a:lnTo>
                        <a:pt x="255" y="432"/>
                      </a:lnTo>
                      <a:lnTo>
                        <a:pt x="259" y="443"/>
                      </a:lnTo>
                      <a:lnTo>
                        <a:pt x="265" y="453"/>
                      </a:lnTo>
                      <a:lnTo>
                        <a:pt x="271" y="465"/>
                      </a:lnTo>
                      <a:lnTo>
                        <a:pt x="279" y="478"/>
                      </a:lnTo>
                      <a:lnTo>
                        <a:pt x="287" y="491"/>
                      </a:lnTo>
                      <a:lnTo>
                        <a:pt x="298" y="504"/>
                      </a:lnTo>
                      <a:lnTo>
                        <a:pt x="307" y="513"/>
                      </a:lnTo>
                      <a:lnTo>
                        <a:pt x="313" y="521"/>
                      </a:lnTo>
                      <a:lnTo>
                        <a:pt x="319" y="527"/>
                      </a:lnTo>
                      <a:lnTo>
                        <a:pt x="323" y="531"/>
                      </a:lnTo>
                      <a:lnTo>
                        <a:pt x="325" y="534"/>
                      </a:lnTo>
                      <a:lnTo>
                        <a:pt x="326" y="537"/>
                      </a:lnTo>
                      <a:lnTo>
                        <a:pt x="326" y="540"/>
                      </a:lnTo>
                      <a:lnTo>
                        <a:pt x="332" y="544"/>
                      </a:lnTo>
                      <a:lnTo>
                        <a:pt x="339" y="550"/>
                      </a:lnTo>
                      <a:lnTo>
                        <a:pt x="346" y="557"/>
                      </a:lnTo>
                      <a:lnTo>
                        <a:pt x="353" y="563"/>
                      </a:lnTo>
                      <a:lnTo>
                        <a:pt x="361" y="569"/>
                      </a:lnTo>
                      <a:lnTo>
                        <a:pt x="369" y="572"/>
                      </a:lnTo>
                      <a:lnTo>
                        <a:pt x="377" y="574"/>
                      </a:lnTo>
                      <a:lnTo>
                        <a:pt x="386" y="573"/>
                      </a:lnTo>
                      <a:lnTo>
                        <a:pt x="387" y="567"/>
                      </a:lnTo>
                      <a:lnTo>
                        <a:pt x="389" y="555"/>
                      </a:lnTo>
                      <a:lnTo>
                        <a:pt x="392" y="534"/>
                      </a:lnTo>
                      <a:lnTo>
                        <a:pt x="396" y="505"/>
                      </a:lnTo>
                      <a:lnTo>
                        <a:pt x="409" y="452"/>
                      </a:lnTo>
                      <a:lnTo>
                        <a:pt x="419" y="396"/>
                      </a:lnTo>
                      <a:lnTo>
                        <a:pt x="425" y="338"/>
                      </a:lnTo>
                      <a:lnTo>
                        <a:pt x="426" y="280"/>
                      </a:lnTo>
                      <a:lnTo>
                        <a:pt x="419" y="224"/>
                      </a:lnTo>
                      <a:lnTo>
                        <a:pt x="404" y="171"/>
                      </a:lnTo>
                      <a:lnTo>
                        <a:pt x="380" y="123"/>
                      </a:lnTo>
                      <a:lnTo>
                        <a:pt x="346" y="83"/>
                      </a:lnTo>
                      <a:lnTo>
                        <a:pt x="338" y="79"/>
                      </a:lnTo>
                      <a:lnTo>
                        <a:pt x="326" y="73"/>
                      </a:lnTo>
                      <a:lnTo>
                        <a:pt x="313" y="66"/>
                      </a:lnTo>
                      <a:lnTo>
                        <a:pt x="301" y="58"/>
                      </a:lnTo>
                      <a:lnTo>
                        <a:pt x="288" y="49"/>
                      </a:lnTo>
                      <a:lnTo>
                        <a:pt x="278" y="41"/>
                      </a:lnTo>
                      <a:lnTo>
                        <a:pt x="271" y="33"/>
                      </a:lnTo>
                      <a:lnTo>
                        <a:pt x="267" y="25"/>
                      </a:lnTo>
                      <a:lnTo>
                        <a:pt x="283" y="30"/>
                      </a:lnTo>
                      <a:lnTo>
                        <a:pt x="300" y="32"/>
                      </a:lnTo>
                      <a:lnTo>
                        <a:pt x="315" y="35"/>
                      </a:lnTo>
                      <a:lnTo>
                        <a:pt x="328" y="38"/>
                      </a:lnTo>
                      <a:lnTo>
                        <a:pt x="342" y="40"/>
                      </a:lnTo>
                      <a:lnTo>
                        <a:pt x="355" y="42"/>
                      </a:lnTo>
                      <a:lnTo>
                        <a:pt x="368" y="46"/>
                      </a:lnTo>
                      <a:lnTo>
                        <a:pt x="380" y="49"/>
                      </a:lnTo>
                      <a:lnTo>
                        <a:pt x="392" y="54"/>
                      </a:lnTo>
                      <a:lnTo>
                        <a:pt x="402" y="60"/>
                      </a:lnTo>
                      <a:lnTo>
                        <a:pt x="414" y="68"/>
                      </a:lnTo>
                      <a:lnTo>
                        <a:pt x="424" y="76"/>
                      </a:lnTo>
                      <a:lnTo>
                        <a:pt x="434" y="87"/>
                      </a:lnTo>
                      <a:lnTo>
                        <a:pt x="445" y="100"/>
                      </a:lnTo>
                      <a:lnTo>
                        <a:pt x="454" y="115"/>
                      </a:lnTo>
                      <a:lnTo>
                        <a:pt x="464" y="133"/>
                      </a:lnTo>
                      <a:lnTo>
                        <a:pt x="475" y="166"/>
                      </a:lnTo>
                      <a:lnTo>
                        <a:pt x="482" y="192"/>
                      </a:lnTo>
                      <a:lnTo>
                        <a:pt x="484" y="216"/>
                      </a:lnTo>
                      <a:lnTo>
                        <a:pt x="484" y="237"/>
                      </a:lnTo>
                      <a:lnTo>
                        <a:pt x="479" y="259"/>
                      </a:lnTo>
                      <a:lnTo>
                        <a:pt x="472" y="282"/>
                      </a:lnTo>
                      <a:lnTo>
                        <a:pt x="462" y="308"/>
                      </a:lnTo>
                      <a:lnTo>
                        <a:pt x="448" y="338"/>
                      </a:lnTo>
                      <a:lnTo>
                        <a:pt x="442" y="359"/>
                      </a:lnTo>
                      <a:lnTo>
                        <a:pt x="438" y="380"/>
                      </a:lnTo>
                      <a:lnTo>
                        <a:pt x="433" y="402"/>
                      </a:lnTo>
                      <a:lnTo>
                        <a:pt x="429" y="422"/>
                      </a:lnTo>
                      <a:lnTo>
                        <a:pt x="423" y="444"/>
                      </a:lnTo>
                      <a:lnTo>
                        <a:pt x="418" y="465"/>
                      </a:lnTo>
                      <a:lnTo>
                        <a:pt x="412" y="486"/>
                      </a:lnTo>
                      <a:lnTo>
                        <a:pt x="406" y="505"/>
                      </a:lnTo>
                      <a:lnTo>
                        <a:pt x="406" y="509"/>
                      </a:lnTo>
                      <a:lnTo>
                        <a:pt x="406" y="511"/>
                      </a:lnTo>
                      <a:lnTo>
                        <a:pt x="406" y="514"/>
                      </a:lnTo>
                      <a:lnTo>
                        <a:pt x="407" y="518"/>
                      </a:lnTo>
                      <a:lnTo>
                        <a:pt x="417" y="514"/>
                      </a:lnTo>
                      <a:lnTo>
                        <a:pt x="425" y="505"/>
                      </a:lnTo>
                      <a:lnTo>
                        <a:pt x="431" y="493"/>
                      </a:lnTo>
                      <a:lnTo>
                        <a:pt x="436" y="478"/>
                      </a:lnTo>
                      <a:lnTo>
                        <a:pt x="439" y="460"/>
                      </a:lnTo>
                      <a:lnTo>
                        <a:pt x="441" y="444"/>
                      </a:lnTo>
                      <a:lnTo>
                        <a:pt x="444" y="430"/>
                      </a:lnTo>
                      <a:lnTo>
                        <a:pt x="445" y="420"/>
                      </a:lnTo>
                      <a:lnTo>
                        <a:pt x="453" y="397"/>
                      </a:lnTo>
                      <a:lnTo>
                        <a:pt x="462" y="376"/>
                      </a:lnTo>
                      <a:lnTo>
                        <a:pt x="471" y="358"/>
                      </a:lnTo>
                      <a:lnTo>
                        <a:pt x="480" y="342"/>
                      </a:lnTo>
                      <a:lnTo>
                        <a:pt x="491" y="327"/>
                      </a:lnTo>
                      <a:lnTo>
                        <a:pt x="501" y="314"/>
                      </a:lnTo>
                      <a:lnTo>
                        <a:pt x="513" y="304"/>
                      </a:lnTo>
                      <a:lnTo>
                        <a:pt x="525" y="293"/>
                      </a:lnTo>
                      <a:lnTo>
                        <a:pt x="538" y="284"/>
                      </a:lnTo>
                      <a:lnTo>
                        <a:pt x="552" y="275"/>
                      </a:lnTo>
                      <a:lnTo>
                        <a:pt x="567" y="267"/>
                      </a:lnTo>
                      <a:lnTo>
                        <a:pt x="583" y="258"/>
                      </a:lnTo>
                      <a:lnTo>
                        <a:pt x="599" y="250"/>
                      </a:lnTo>
                      <a:lnTo>
                        <a:pt x="618" y="240"/>
                      </a:lnTo>
                      <a:lnTo>
                        <a:pt x="636" y="230"/>
                      </a:lnTo>
                      <a:lnTo>
                        <a:pt x="657" y="220"/>
                      </a:lnTo>
                      <a:lnTo>
                        <a:pt x="661" y="216"/>
                      </a:lnTo>
                      <a:lnTo>
                        <a:pt x="667" y="212"/>
                      </a:lnTo>
                      <a:lnTo>
                        <a:pt x="673" y="207"/>
                      </a:lnTo>
                      <a:lnTo>
                        <a:pt x="680" y="202"/>
                      </a:lnTo>
                      <a:lnTo>
                        <a:pt x="686" y="197"/>
                      </a:lnTo>
                      <a:lnTo>
                        <a:pt x="691" y="193"/>
                      </a:lnTo>
                      <a:lnTo>
                        <a:pt x="697" y="190"/>
                      </a:lnTo>
                      <a:lnTo>
                        <a:pt x="702" y="189"/>
                      </a:lnTo>
                      <a:lnTo>
                        <a:pt x="691" y="225"/>
                      </a:lnTo>
                      <a:lnTo>
                        <a:pt x="684" y="261"/>
                      </a:lnTo>
                      <a:lnTo>
                        <a:pt x="679" y="296"/>
                      </a:lnTo>
                      <a:lnTo>
                        <a:pt x="672" y="329"/>
                      </a:lnTo>
                      <a:lnTo>
                        <a:pt x="662" y="360"/>
                      </a:lnTo>
                      <a:lnTo>
                        <a:pt x="649" y="389"/>
                      </a:lnTo>
                      <a:lnTo>
                        <a:pt x="628" y="417"/>
                      </a:lnTo>
                      <a:lnTo>
                        <a:pt x="598" y="443"/>
                      </a:lnTo>
                      <a:lnTo>
                        <a:pt x="584" y="450"/>
                      </a:lnTo>
                      <a:lnTo>
                        <a:pt x="566" y="458"/>
                      </a:lnTo>
                      <a:lnTo>
                        <a:pt x="546" y="467"/>
                      </a:lnTo>
                      <a:lnTo>
                        <a:pt x="524" y="476"/>
                      </a:lnTo>
                      <a:lnTo>
                        <a:pt x="501" y="487"/>
                      </a:lnTo>
                      <a:lnTo>
                        <a:pt x="479" y="496"/>
                      </a:lnTo>
                      <a:lnTo>
                        <a:pt x="457" y="506"/>
                      </a:lnTo>
                      <a:lnTo>
                        <a:pt x="438" y="516"/>
                      </a:lnTo>
                      <a:lnTo>
                        <a:pt x="414" y="541"/>
                      </a:lnTo>
                      <a:lnTo>
                        <a:pt x="406" y="565"/>
                      </a:lnTo>
                      <a:lnTo>
                        <a:pt x="410" y="589"/>
                      </a:lnTo>
                      <a:lnTo>
                        <a:pt x="424" y="613"/>
                      </a:lnTo>
                      <a:lnTo>
                        <a:pt x="444" y="639"/>
                      </a:lnTo>
                      <a:lnTo>
                        <a:pt x="463" y="664"/>
                      </a:lnTo>
                      <a:lnTo>
                        <a:pt x="480" y="693"/>
                      </a:lnTo>
                      <a:lnTo>
                        <a:pt x="492" y="723"/>
                      </a:lnTo>
                      <a:lnTo>
                        <a:pt x="493" y="740"/>
                      </a:lnTo>
                      <a:lnTo>
                        <a:pt x="494" y="764"/>
                      </a:lnTo>
                      <a:lnTo>
                        <a:pt x="494" y="791"/>
                      </a:lnTo>
                      <a:lnTo>
                        <a:pt x="493" y="818"/>
                      </a:lnTo>
                      <a:lnTo>
                        <a:pt x="489" y="845"/>
                      </a:lnTo>
                      <a:lnTo>
                        <a:pt x="480" y="869"/>
                      </a:lnTo>
                      <a:lnTo>
                        <a:pt x="469" y="886"/>
                      </a:lnTo>
                      <a:lnTo>
                        <a:pt x="453" y="896"/>
                      </a:lnTo>
                      <a:close/>
                    </a:path>
                  </a:pathLst>
                </a:custGeom>
                <a:solidFill>
                  <a:srgbClr val="3399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CO"/>
                </a:p>
              </p:txBody>
            </p:sp>
            <p:sp>
              <p:nvSpPr>
                <p:cNvPr id="15" name="Freeform 44"/>
                <p:cNvSpPr>
                  <a:spLocks/>
                </p:cNvSpPr>
                <p:nvPr/>
              </p:nvSpPr>
              <p:spPr bwMode="auto">
                <a:xfrm>
                  <a:off x="858" y="892"/>
                  <a:ext cx="395" cy="330"/>
                </a:xfrm>
                <a:custGeom>
                  <a:avLst/>
                  <a:gdLst>
                    <a:gd name="T0" fmla="*/ 0 w 792"/>
                    <a:gd name="T1" fmla="*/ 4 h 659"/>
                    <a:gd name="T2" fmla="*/ 14 w 792"/>
                    <a:gd name="T3" fmla="*/ 0 h 659"/>
                    <a:gd name="T4" fmla="*/ 34 w 792"/>
                    <a:gd name="T5" fmla="*/ 0 h 659"/>
                    <a:gd name="T6" fmla="*/ 49 w 792"/>
                    <a:gd name="T7" fmla="*/ 4 h 659"/>
                    <a:gd name="T8" fmla="*/ 48 w 792"/>
                    <a:gd name="T9" fmla="*/ 12 h 659"/>
                    <a:gd name="T10" fmla="*/ 44 w 792"/>
                    <a:gd name="T11" fmla="*/ 15 h 659"/>
                    <a:gd name="T12" fmla="*/ 41 w 792"/>
                    <a:gd name="T13" fmla="*/ 37 h 659"/>
                    <a:gd name="T14" fmla="*/ 32 w 792"/>
                    <a:gd name="T15" fmla="*/ 42 h 659"/>
                    <a:gd name="T16" fmla="*/ 17 w 792"/>
                    <a:gd name="T17" fmla="*/ 42 h 659"/>
                    <a:gd name="T18" fmla="*/ 9 w 792"/>
                    <a:gd name="T19" fmla="*/ 37 h 659"/>
                    <a:gd name="T20" fmla="*/ 4 w 792"/>
                    <a:gd name="T21" fmla="*/ 17 h 659"/>
                    <a:gd name="T22" fmla="*/ 1 w 792"/>
                    <a:gd name="T23" fmla="*/ 14 h 659"/>
                    <a:gd name="T24" fmla="*/ 0 w 792"/>
                    <a:gd name="T25" fmla="*/ 4 h 65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792"/>
                    <a:gd name="T40" fmla="*/ 0 h 659"/>
                    <a:gd name="T41" fmla="*/ 792 w 792"/>
                    <a:gd name="T42" fmla="*/ 659 h 659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792" h="659">
                      <a:moveTo>
                        <a:pt x="0" y="61"/>
                      </a:moveTo>
                      <a:lnTo>
                        <a:pt x="232" y="0"/>
                      </a:lnTo>
                      <a:lnTo>
                        <a:pt x="560" y="0"/>
                      </a:lnTo>
                      <a:lnTo>
                        <a:pt x="792" y="55"/>
                      </a:lnTo>
                      <a:lnTo>
                        <a:pt x="779" y="189"/>
                      </a:lnTo>
                      <a:lnTo>
                        <a:pt x="718" y="232"/>
                      </a:lnTo>
                      <a:lnTo>
                        <a:pt x="664" y="591"/>
                      </a:lnTo>
                      <a:lnTo>
                        <a:pt x="523" y="659"/>
                      </a:lnTo>
                      <a:lnTo>
                        <a:pt x="274" y="659"/>
                      </a:lnTo>
                      <a:lnTo>
                        <a:pt x="146" y="591"/>
                      </a:lnTo>
                      <a:lnTo>
                        <a:pt x="74" y="263"/>
                      </a:lnTo>
                      <a:lnTo>
                        <a:pt x="18" y="220"/>
                      </a:lnTo>
                      <a:lnTo>
                        <a:pt x="0" y="6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50000">
                      <a:srgbClr val="996600"/>
                    </a:gs>
                    <a:gs pos="100000">
                      <a:srgbClr val="A50021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CO"/>
                </a:p>
              </p:txBody>
            </p:sp>
            <p:sp>
              <p:nvSpPr>
                <p:cNvPr id="16" name="Freeform 45"/>
                <p:cNvSpPr>
                  <a:spLocks/>
                </p:cNvSpPr>
                <p:nvPr/>
              </p:nvSpPr>
              <p:spPr bwMode="auto">
                <a:xfrm>
                  <a:off x="894" y="944"/>
                  <a:ext cx="341" cy="68"/>
                </a:xfrm>
                <a:custGeom>
                  <a:avLst/>
                  <a:gdLst>
                    <a:gd name="T0" fmla="*/ 0 w 681"/>
                    <a:gd name="T1" fmla="*/ 0 h 134"/>
                    <a:gd name="T2" fmla="*/ 1 w 681"/>
                    <a:gd name="T3" fmla="*/ 5 h 134"/>
                    <a:gd name="T4" fmla="*/ 14 w 681"/>
                    <a:gd name="T5" fmla="*/ 9 h 134"/>
                    <a:gd name="T6" fmla="*/ 29 w 681"/>
                    <a:gd name="T7" fmla="*/ 9 h 134"/>
                    <a:gd name="T8" fmla="*/ 43 w 681"/>
                    <a:gd name="T9" fmla="*/ 1 h 134"/>
                    <a:gd name="T10" fmla="*/ 29 w 681"/>
                    <a:gd name="T11" fmla="*/ 4 h 134"/>
                    <a:gd name="T12" fmla="*/ 14 w 681"/>
                    <a:gd name="T13" fmla="*/ 4 h 134"/>
                    <a:gd name="T14" fmla="*/ 0 w 681"/>
                    <a:gd name="T15" fmla="*/ 0 h 13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81"/>
                    <a:gd name="T25" fmla="*/ 0 h 134"/>
                    <a:gd name="T26" fmla="*/ 681 w 681"/>
                    <a:gd name="T27" fmla="*/ 134 h 13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81" h="134">
                      <a:moveTo>
                        <a:pt x="0" y="0"/>
                      </a:moveTo>
                      <a:lnTo>
                        <a:pt x="6" y="73"/>
                      </a:lnTo>
                      <a:lnTo>
                        <a:pt x="219" y="134"/>
                      </a:lnTo>
                      <a:lnTo>
                        <a:pt x="455" y="128"/>
                      </a:lnTo>
                      <a:lnTo>
                        <a:pt x="681" y="12"/>
                      </a:lnTo>
                      <a:lnTo>
                        <a:pt x="449" y="55"/>
                      </a:lnTo>
                      <a:lnTo>
                        <a:pt x="213" y="4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B70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CO"/>
                </a:p>
              </p:txBody>
            </p:sp>
            <p:sp>
              <p:nvSpPr>
                <p:cNvPr id="17" name="Freeform 46"/>
                <p:cNvSpPr>
                  <a:spLocks/>
                </p:cNvSpPr>
                <p:nvPr/>
              </p:nvSpPr>
              <p:spPr bwMode="auto">
                <a:xfrm>
                  <a:off x="909" y="948"/>
                  <a:ext cx="98" cy="27"/>
                </a:xfrm>
                <a:custGeom>
                  <a:avLst/>
                  <a:gdLst>
                    <a:gd name="T0" fmla="*/ 0 w 194"/>
                    <a:gd name="T1" fmla="*/ 0 h 54"/>
                    <a:gd name="T2" fmla="*/ 13 w 194"/>
                    <a:gd name="T3" fmla="*/ 4 h 54"/>
                    <a:gd name="T4" fmla="*/ 1 w 194"/>
                    <a:gd name="T5" fmla="*/ 4 h 54"/>
                    <a:gd name="T6" fmla="*/ 0 w 194"/>
                    <a:gd name="T7" fmla="*/ 0 h 5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4"/>
                    <a:gd name="T13" fmla="*/ 0 h 54"/>
                    <a:gd name="T14" fmla="*/ 194 w 194"/>
                    <a:gd name="T15" fmla="*/ 54 h 5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4" h="54">
                      <a:moveTo>
                        <a:pt x="0" y="0"/>
                      </a:moveTo>
                      <a:lnTo>
                        <a:pt x="194" y="54"/>
                      </a:lnTo>
                      <a:lnTo>
                        <a:pt x="5" y="5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C6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s-CO"/>
                </a:p>
              </p:txBody>
            </p:sp>
          </p:grpSp>
        </p:grpSp>
        <p:sp>
          <p:nvSpPr>
            <p:cNvPr id="11" name="WordArt 47"/>
            <p:cNvSpPr>
              <a:spLocks noChangeArrowheads="1" noChangeShapeType="1" noTextEdit="1"/>
            </p:cNvSpPr>
            <p:nvPr/>
          </p:nvSpPr>
          <p:spPr bwMode="auto">
            <a:xfrm>
              <a:off x="132" y="97"/>
              <a:ext cx="1821" cy="1796"/>
            </a:xfrm>
            <a:prstGeom prst="rect">
              <a:avLst/>
            </a:prstGeom>
          </p:spPr>
          <p:txBody>
            <a:bodyPr spcFirstLastPara="1" wrap="none" numCol="1" fromWordArt="1">
              <a:prstTxWarp prst="textCircle">
                <a:avLst>
                  <a:gd name="adj" fmla="val 10860033"/>
                </a:avLst>
              </a:prstTxWarp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rtl="0"/>
              <a:r>
                <a:rPr lang="es-MX" sz="3600" kern="10" spc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Impact"/>
                </a:rPr>
                <a:t>ASOCIACIÓN MUNICIPAL PARA EL DESARROLLO SOSTENIBLE DE LOS PEQUEÑOS AGRICULTORES DE SAN JACINTO BOLIVAR - </a:t>
              </a:r>
            </a:p>
          </p:txBody>
        </p:sp>
      </p:grp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0312" y="3604459"/>
            <a:ext cx="1211681" cy="1090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3753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title"/>
          </p:nvPr>
        </p:nvSpPr>
        <p:spPr>
          <a:xfrm>
            <a:off x="1908175" y="142875"/>
            <a:ext cx="7056438" cy="1143000"/>
          </a:xfrm>
        </p:spPr>
        <p:txBody>
          <a:bodyPr/>
          <a:lstStyle/>
          <a:p>
            <a:pPr algn="r" eaLnBrk="1" hangingPunct="1"/>
            <a:r>
              <a:rPr lang="en-US" sz="2800" b="1" i="1" dirty="0">
                <a:solidFill>
                  <a:srgbClr val="7B9899"/>
                </a:solidFill>
                <a:latin typeface="Tahoma" charset="0"/>
                <a:ea typeface="ＭＳ Ｐゴシック" charset="0"/>
                <a:cs typeface="ＭＳ Ｐゴシック" charset="0"/>
              </a:rPr>
              <a:t>L</a:t>
            </a:r>
            <a:r>
              <a:rPr lang="en-US" sz="2800" b="1" i="1" dirty="0" smtClean="0">
                <a:solidFill>
                  <a:srgbClr val="7B9899"/>
                </a:solidFill>
                <a:latin typeface="Tahoma" charset="0"/>
                <a:ea typeface="ＭＳ Ｐゴシック" charset="0"/>
                <a:cs typeface="ＭＳ Ｐゴシック" charset="0"/>
              </a:rPr>
              <a:t>a </a:t>
            </a:r>
            <a:r>
              <a:rPr lang="en-US" sz="2800" b="1" i="1" dirty="0" err="1">
                <a:solidFill>
                  <a:srgbClr val="7B9899"/>
                </a:solidFill>
                <a:latin typeface="Tahoma" charset="0"/>
                <a:ea typeface="ＭＳ Ｐゴシック" charset="0"/>
                <a:cs typeface="ＭＳ Ｐゴシック" charset="0"/>
              </a:rPr>
              <a:t>estrategia</a:t>
            </a:r>
            <a:r>
              <a:rPr lang="en-US" sz="2800" b="1" i="1" dirty="0">
                <a:solidFill>
                  <a:srgbClr val="7B9899"/>
                </a:solidFill>
                <a:latin typeface="Tahoma" charset="0"/>
                <a:ea typeface="ＭＳ Ｐゴシック" charset="0"/>
                <a:cs typeface="ＭＳ Ｐゴシック" charset="0"/>
              </a:rPr>
              <a:t> de </a:t>
            </a:r>
            <a:r>
              <a:rPr lang="en-US" sz="2800" b="1" i="1" dirty="0" err="1" smtClean="0">
                <a:solidFill>
                  <a:srgbClr val="7B9899"/>
                </a:solidFill>
                <a:latin typeface="Tahoma" charset="0"/>
                <a:ea typeface="ＭＳ Ｐゴシック" charset="0"/>
                <a:cs typeface="ＭＳ Ｐゴシック" charset="0"/>
              </a:rPr>
              <a:t>acompañamiento</a:t>
            </a:r>
            <a:r>
              <a:rPr lang="en-US" sz="2800" b="1" i="1" dirty="0" smtClean="0">
                <a:solidFill>
                  <a:srgbClr val="7B9899"/>
                </a:solidFill>
                <a:latin typeface="Tahoma" charset="0"/>
                <a:ea typeface="ＭＳ Ｐゴシック" charset="0"/>
                <a:cs typeface="ＭＳ Ｐゴシック" charset="0"/>
              </a:rPr>
              <a:t> de la </a:t>
            </a:r>
            <a:r>
              <a:rPr lang="en-US" sz="2800" b="1" i="1" dirty="0" err="1" smtClean="0">
                <a:solidFill>
                  <a:srgbClr val="7B9899"/>
                </a:solidFill>
                <a:latin typeface="Tahoma" charset="0"/>
                <a:ea typeface="ＭＳ Ｐゴシック" charset="0"/>
                <a:cs typeface="ＭＳ Ｐゴシック" charset="0"/>
              </a:rPr>
              <a:t>Corporación</a:t>
            </a:r>
            <a:r>
              <a:rPr lang="en-US" sz="2800" b="1" i="1" dirty="0" smtClean="0">
                <a:solidFill>
                  <a:srgbClr val="7B9899"/>
                </a:solidFill>
                <a:latin typeface="Tahoma" charset="0"/>
                <a:ea typeface="ＭＳ Ｐゴシック" charset="0"/>
                <a:cs typeface="ＭＳ Ｐゴシック" charset="0"/>
              </a:rPr>
              <a:t> PBA</a:t>
            </a:r>
            <a:endParaRPr lang="es-CO" sz="2800" b="1" i="1" dirty="0">
              <a:solidFill>
                <a:srgbClr val="7B9899"/>
              </a:solidFill>
              <a:latin typeface="Tahoma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1"/>
          </p:nvPr>
        </p:nvSpPr>
        <p:spPr>
          <a:xfrm>
            <a:off x="0" y="1772816"/>
            <a:ext cx="8929688" cy="5000625"/>
          </a:xfrm>
        </p:spPr>
        <p:txBody>
          <a:bodyPr/>
          <a:lstStyle/>
          <a:p>
            <a:pPr algn="just" eaLnBrk="1" hangingPunct="1">
              <a:lnSpc>
                <a:spcPct val="120000"/>
              </a:lnSpc>
            </a:pPr>
            <a:r>
              <a:rPr lang="es-CO" sz="2800" b="1" i="1" dirty="0">
                <a:latin typeface="Arial" charset="0"/>
                <a:ea typeface="ＭＳ Ｐゴシック" charset="0"/>
                <a:cs typeface="Arial" charset="0"/>
              </a:rPr>
              <a:t>Énfasis en los procesos</a:t>
            </a:r>
            <a:endParaRPr lang="es-CO" sz="2800" dirty="0">
              <a:latin typeface="Arial" charset="0"/>
              <a:ea typeface="ＭＳ Ｐゴシック" charset="0"/>
              <a:cs typeface="Arial" charset="0"/>
            </a:endParaRPr>
          </a:p>
          <a:p>
            <a:pPr algn="just" eaLnBrk="1" hangingPunct="1">
              <a:lnSpc>
                <a:spcPct val="120000"/>
              </a:lnSpc>
            </a:pPr>
            <a:r>
              <a:rPr lang="es-CO" sz="2800" b="1" i="1" dirty="0">
                <a:latin typeface="Arial" charset="0"/>
                <a:ea typeface="ＭＳ Ｐゴシック" charset="0"/>
                <a:cs typeface="Arial" charset="0"/>
              </a:rPr>
              <a:t>Integralidad de los procesos</a:t>
            </a:r>
          </a:p>
          <a:p>
            <a:pPr lvl="1" algn="just" eaLnBrk="1" hangingPunct="1"/>
            <a:r>
              <a:rPr lang="es-CO" sz="2500" b="1" i="1" dirty="0">
                <a:latin typeface="Arial" charset="0"/>
                <a:ea typeface="ＭＳ Ｐゴシック" charset="0"/>
                <a:cs typeface="Arial" charset="0"/>
              </a:rPr>
              <a:t>Cohesión social y fortalecimiento </a:t>
            </a:r>
            <a:r>
              <a:rPr lang="es-CO" sz="2500" b="1" i="1" dirty="0" smtClean="0">
                <a:latin typeface="Arial" charset="0"/>
                <a:ea typeface="ＭＳ Ｐゴシック" charset="0"/>
                <a:cs typeface="Arial" charset="0"/>
              </a:rPr>
              <a:t>organizativo (DOI)</a:t>
            </a:r>
            <a:endParaRPr lang="es-CO" sz="2500" b="1" i="1" dirty="0">
              <a:latin typeface="Arial" charset="0"/>
              <a:ea typeface="ＭＳ Ｐゴシック" charset="0"/>
              <a:cs typeface="Arial" charset="0"/>
            </a:endParaRPr>
          </a:p>
          <a:p>
            <a:pPr lvl="1" algn="just" eaLnBrk="1" hangingPunct="1"/>
            <a:r>
              <a:rPr lang="es-CO" sz="2500" b="1" i="1" dirty="0" smtClean="0">
                <a:latin typeface="Arial" charset="0"/>
                <a:ea typeface="ＭＳ Ｐゴシック" charset="0"/>
                <a:cs typeface="Arial" charset="0"/>
              </a:rPr>
              <a:t>Empoderamiento (EPPR)</a:t>
            </a:r>
            <a:endParaRPr lang="es-CO" sz="2500" b="1" i="1" dirty="0">
              <a:latin typeface="Arial" charset="0"/>
              <a:ea typeface="ＭＳ Ｐゴシック" charset="0"/>
              <a:cs typeface="Arial" charset="0"/>
            </a:endParaRPr>
          </a:p>
          <a:p>
            <a:pPr lvl="1" algn="just" eaLnBrk="1" hangingPunct="1"/>
            <a:r>
              <a:rPr lang="es-CO" sz="2500" b="1" i="1" dirty="0">
                <a:latin typeface="Arial" charset="0"/>
                <a:ea typeface="ＭＳ Ｐゴシック" charset="0"/>
                <a:cs typeface="Arial" charset="0"/>
              </a:rPr>
              <a:t>Mejoramiento tecnológico y productivo </a:t>
            </a:r>
            <a:r>
              <a:rPr lang="es-CO" sz="2500" b="1" i="1" dirty="0" smtClean="0">
                <a:latin typeface="Arial" charset="0"/>
                <a:ea typeface="ＭＳ Ｐゴシック" charset="0"/>
                <a:cs typeface="Arial" charset="0"/>
              </a:rPr>
              <a:t>participativo (MTP)</a:t>
            </a:r>
            <a:endParaRPr lang="es-CO" sz="2500" b="1" i="1" dirty="0">
              <a:latin typeface="Arial" charset="0"/>
              <a:ea typeface="ＭＳ Ｐゴシック" charset="0"/>
              <a:cs typeface="Arial" charset="0"/>
            </a:endParaRPr>
          </a:p>
          <a:p>
            <a:pPr lvl="1" algn="just" eaLnBrk="1" hangingPunct="1"/>
            <a:r>
              <a:rPr lang="es-CO" sz="2500" b="1" i="1" dirty="0">
                <a:latin typeface="Arial" charset="0"/>
                <a:ea typeface="ＭＳ Ｐゴシック" charset="0"/>
                <a:cs typeface="Arial" charset="0"/>
              </a:rPr>
              <a:t>Desarrollo </a:t>
            </a:r>
            <a:r>
              <a:rPr lang="es-CO" sz="2500" b="1" i="1" dirty="0" smtClean="0">
                <a:latin typeface="Arial" charset="0"/>
                <a:ea typeface="ＭＳ Ｐゴシック" charset="0"/>
                <a:cs typeface="Arial" charset="0"/>
              </a:rPr>
              <a:t>Empresarial (EPR)</a:t>
            </a:r>
            <a:endParaRPr lang="es-CO" sz="2800" b="1" i="1" dirty="0">
              <a:latin typeface="Arial" charset="0"/>
              <a:ea typeface="ＭＳ Ｐゴシック" charset="0"/>
              <a:cs typeface="Arial" charset="0"/>
            </a:endParaRPr>
          </a:p>
          <a:p>
            <a:pPr algn="just" eaLnBrk="1" hangingPunct="1">
              <a:lnSpc>
                <a:spcPct val="120000"/>
              </a:lnSpc>
            </a:pPr>
            <a:r>
              <a:rPr lang="es-CO" sz="2800" b="1" i="1" dirty="0">
                <a:latin typeface="Arial" charset="0"/>
                <a:ea typeface="ＭＳ Ｐゴシック" charset="0"/>
                <a:cs typeface="Arial" charset="0"/>
              </a:rPr>
              <a:t>Desarrollo de capacidades</a:t>
            </a:r>
          </a:p>
          <a:p>
            <a:pPr algn="just" eaLnBrk="1" hangingPunct="1">
              <a:lnSpc>
                <a:spcPct val="120000"/>
              </a:lnSpc>
            </a:pPr>
            <a:r>
              <a:rPr lang="es-CO" sz="2800" b="1" i="1" dirty="0">
                <a:latin typeface="Arial" charset="0"/>
                <a:ea typeface="ＭＳ Ｐゴシック" charset="0"/>
                <a:cs typeface="Arial" charset="0"/>
              </a:rPr>
              <a:t>Trabajo en redes y alianzas</a:t>
            </a:r>
          </a:p>
        </p:txBody>
      </p:sp>
    </p:spTree>
    <p:extLst>
      <p:ext uri="{BB962C8B-B14F-4D97-AF65-F5344CB8AC3E}">
        <p14:creationId xmlns:p14="http://schemas.microsoft.com/office/powerpoint/2010/main" val="279567922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bldLvl="5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Grp="1"/>
          </p:cNvSpPr>
          <p:nvPr>
            <p:ph type="title"/>
          </p:nvPr>
        </p:nvSpPr>
        <p:spPr>
          <a:xfrm>
            <a:off x="611560" y="0"/>
            <a:ext cx="8532440" cy="1295400"/>
          </a:xfrm>
        </p:spPr>
        <p:txBody>
          <a:bodyPr/>
          <a:lstStyle/>
          <a:p>
            <a:pPr eaLnBrk="1" hangingPunct="1"/>
            <a:r>
              <a:rPr lang="es-ES_tradnl" sz="2500" b="1" dirty="0" smtClean="0">
                <a:solidFill>
                  <a:srgbClr val="7F7F7F"/>
                </a:solidFill>
                <a:latin typeface="Georgia" charset="0"/>
                <a:ea typeface="ＭＳ Ｐゴシック" charset="0"/>
                <a:cs typeface="ＭＳ Ｐゴシック" charset="0"/>
              </a:rPr>
              <a:t>Programa </a:t>
            </a:r>
            <a:r>
              <a:rPr lang="es-ES_tradnl" sz="2500" b="1" dirty="0">
                <a:solidFill>
                  <a:srgbClr val="7F7F7F"/>
                </a:solidFill>
                <a:latin typeface="Georgia" charset="0"/>
                <a:ea typeface="ＭＳ Ｐゴシック" charset="0"/>
                <a:cs typeface="ＭＳ Ｐゴシック" charset="0"/>
              </a:rPr>
              <a:t>de fortalecimiento de cadenas productivas competitivas</a:t>
            </a:r>
            <a:r>
              <a:rPr lang="es-ES_tradnl" sz="2500" b="1" dirty="0">
                <a:solidFill>
                  <a:srgbClr val="FF0000"/>
                </a:solidFill>
                <a:latin typeface="Georgia" charset="0"/>
                <a:ea typeface="ＭＳ Ｐゴシック" charset="0"/>
                <a:cs typeface="ＭＳ Ｐゴシック" charset="0"/>
              </a:rPr>
              <a:t> con pequeños agricultores en el Caribe </a:t>
            </a:r>
            <a:r>
              <a:rPr lang="es-ES_tradnl" sz="2500" b="1" dirty="0">
                <a:solidFill>
                  <a:srgbClr val="009900"/>
                </a:solidFill>
                <a:latin typeface="Georgia" charset="0"/>
                <a:ea typeface="ＭＳ Ｐゴシック" charset="0"/>
                <a:cs typeface="ＭＳ Ｐゴシック" charset="0"/>
              </a:rPr>
              <a:t>(con </a:t>
            </a:r>
            <a:r>
              <a:rPr lang="es-ES_tradnl" sz="2500" b="1" dirty="0" err="1">
                <a:solidFill>
                  <a:srgbClr val="009900"/>
                </a:solidFill>
                <a:latin typeface="Georgia" charset="0"/>
                <a:ea typeface="ＭＳ Ｐゴシック" charset="0"/>
                <a:cs typeface="ＭＳ Ｐゴシック" charset="0"/>
              </a:rPr>
              <a:t>PDPs</a:t>
            </a:r>
            <a:r>
              <a:rPr lang="es-ES_tradnl" sz="2500" b="1" dirty="0">
                <a:solidFill>
                  <a:srgbClr val="009900"/>
                </a:solidFill>
                <a:latin typeface="Georgia" charset="0"/>
                <a:ea typeface="ＭＳ Ｐゴシック" charset="0"/>
                <a:cs typeface="ＭＳ Ｐゴシック" charset="0"/>
              </a:rPr>
              <a:t> y Ecopetrol)</a:t>
            </a:r>
          </a:p>
        </p:txBody>
      </p:sp>
      <p:sp>
        <p:nvSpPr>
          <p:cNvPr id="13" name="Rectangle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114800" cy="4876800"/>
          </a:xfrm>
        </p:spPr>
        <p:txBody>
          <a:bodyPr>
            <a:noAutofit/>
          </a:bodyPr>
          <a:lstStyle/>
          <a:p>
            <a:pPr marL="339725" algn="just">
              <a:lnSpc>
                <a:spcPct val="114000"/>
              </a:lnSpc>
              <a:spcBef>
                <a:spcPts val="325"/>
              </a:spcBef>
              <a:buFont typeface="Wingdings 2" charset="0"/>
              <a:buNone/>
            </a:pPr>
            <a:r>
              <a:rPr lang="es-ES_tradnl" sz="2000" b="1" dirty="0">
                <a:latin typeface="Georgia" charset="0"/>
                <a:ea typeface="ＭＳ Ｐゴシック" charset="0"/>
                <a:cs typeface="ＭＳ Ｐゴシック" charset="0"/>
              </a:rPr>
              <a:t>Objetivos</a:t>
            </a:r>
          </a:p>
          <a:p>
            <a:pPr marL="339725" algn="just">
              <a:lnSpc>
                <a:spcPct val="114000"/>
              </a:lnSpc>
            </a:pPr>
            <a:r>
              <a:rPr lang="es-ES_tradnl" sz="2000" b="1" dirty="0">
                <a:solidFill>
                  <a:srgbClr val="006800"/>
                </a:solidFill>
                <a:latin typeface="Georgia" charset="0"/>
                <a:ea typeface="ＭＳ Ｐゴシック" charset="0"/>
                <a:cs typeface="ＭＳ Ｐゴシック" charset="0"/>
              </a:rPr>
              <a:t> </a:t>
            </a:r>
            <a:r>
              <a:rPr lang="es-CO" sz="2000" dirty="0">
                <a:latin typeface="Georgia" charset="0"/>
                <a:ea typeface="ＭＳ Ｐゴシック" charset="0"/>
                <a:cs typeface="ＭＳ Ｐゴシック" charset="0"/>
              </a:rPr>
              <a:t>Mejorar las condiciones de vida de los pequeños agricultores de la región Caribe a través de su vinculación equitativa a cadenas productivas competitivas y sostenibles</a:t>
            </a:r>
          </a:p>
          <a:p>
            <a:pPr marL="339725" algn="just">
              <a:lnSpc>
                <a:spcPct val="114000"/>
              </a:lnSpc>
            </a:pPr>
            <a:r>
              <a:rPr lang="es-CO" sz="2000" dirty="0">
                <a:latin typeface="Georgia" charset="0"/>
                <a:ea typeface="ＭＳ Ｐゴシック" charset="0"/>
                <a:cs typeface="ＭＳ Ｐゴシック" charset="0"/>
              </a:rPr>
              <a:t> Incrementar la competitividad de los encadenamientos productivos agropecuarios</a:t>
            </a:r>
          </a:p>
          <a:p>
            <a:pPr marL="339725" algn="just">
              <a:lnSpc>
                <a:spcPct val="114000"/>
              </a:lnSpc>
            </a:pPr>
            <a:r>
              <a:rPr lang="es-CO" sz="2000" dirty="0">
                <a:latin typeface="Georgia" charset="0"/>
                <a:ea typeface="ＭＳ Ｐゴシック" charset="0"/>
                <a:cs typeface="ＭＳ Ｐゴシック" charset="0"/>
              </a:rPr>
              <a:t> Aumentar la seguridad alimentaria de la región y de las comunidades rurales </a:t>
            </a:r>
            <a:endParaRPr lang="es-ES_tradnl" sz="2000" dirty="0">
              <a:latin typeface="Georgia" charset="0"/>
              <a:ea typeface="ＭＳ Ｐゴシック" charset="0"/>
              <a:cs typeface="ＭＳ Ｐゴシック" charset="0"/>
            </a:endParaRPr>
          </a:p>
          <a:p>
            <a:pPr marL="339725" algn="just" eaLnBrk="1" hangingPunct="1">
              <a:spcBef>
                <a:spcPts val="325"/>
              </a:spcBef>
            </a:pPr>
            <a:endParaRPr lang="es-ES_tradnl" sz="2000" dirty="0">
              <a:latin typeface="Georgia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" name="Rectangle 2"/>
          <p:cNvSpPr>
            <a:spLocks noGrp="1"/>
          </p:cNvSpPr>
          <p:nvPr>
            <p:ph sz="half" idx="1"/>
          </p:nvPr>
        </p:nvSpPr>
        <p:spPr>
          <a:xfrm>
            <a:off x="4953000" y="1417638"/>
            <a:ext cx="3810000" cy="4525962"/>
          </a:xfrm>
        </p:spPr>
        <p:txBody>
          <a:bodyPr>
            <a:noAutofit/>
          </a:bodyPr>
          <a:lstStyle/>
          <a:p>
            <a:pPr marL="339725" lvl="1" indent="-342900" algn="just">
              <a:lnSpc>
                <a:spcPct val="104000"/>
              </a:lnSpc>
              <a:spcBef>
                <a:spcPts val="325"/>
              </a:spcBef>
              <a:buFont typeface="Wingdings" charset="0"/>
              <a:buNone/>
            </a:pPr>
            <a:r>
              <a:rPr lang="es-ES_tradnl" sz="2000" b="1" dirty="0">
                <a:latin typeface="Georgia" charset="0"/>
                <a:ea typeface="ＭＳ Ｐゴシック" charset="0"/>
              </a:rPr>
              <a:t>Estrategia</a:t>
            </a:r>
          </a:p>
          <a:p>
            <a:pPr marL="0" algn="just" eaLnBrk="1" hangingPunct="1">
              <a:lnSpc>
                <a:spcPct val="114000"/>
              </a:lnSpc>
              <a:spcBef>
                <a:spcPts val="325"/>
              </a:spcBef>
              <a:buFont typeface="Arial" charset="0"/>
              <a:buChar char="•"/>
            </a:pPr>
            <a:r>
              <a:rPr lang="es-ES_tradnl" sz="2000" b="1" dirty="0">
                <a:latin typeface="Georgia" charset="0"/>
                <a:ea typeface="ＭＳ Ｐゴシック" charset="0"/>
                <a:cs typeface="ＭＳ Ｐゴシック" charset="0"/>
              </a:rPr>
              <a:t> </a:t>
            </a:r>
            <a:r>
              <a:rPr lang="es-CO" sz="2000" dirty="0">
                <a:latin typeface="Georgia" charset="0"/>
                <a:ea typeface="ＭＳ Ｐゴシック" charset="0"/>
                <a:cs typeface="ＭＳ Ｐゴシック" charset="0"/>
              </a:rPr>
              <a:t>Superar las principales limitaciones tecnológicas, productivas y comerciales para la competitividad de las cadenas</a:t>
            </a:r>
          </a:p>
          <a:p>
            <a:pPr marL="0" algn="just" eaLnBrk="1" hangingPunct="1">
              <a:lnSpc>
                <a:spcPct val="114000"/>
              </a:lnSpc>
              <a:spcBef>
                <a:spcPts val="325"/>
              </a:spcBef>
              <a:buFont typeface="Arial" charset="0"/>
              <a:buChar char="•"/>
            </a:pPr>
            <a:r>
              <a:rPr lang="es-CO" sz="2000" dirty="0">
                <a:latin typeface="Georgia" charset="0"/>
                <a:ea typeface="ＭＳ Ｐゴシック" charset="0"/>
                <a:cs typeface="ＭＳ Ｐゴシック" charset="0"/>
              </a:rPr>
              <a:t> Mejorar la articulación entre los actores de las cadenas</a:t>
            </a:r>
          </a:p>
          <a:p>
            <a:pPr marL="0" algn="just" eaLnBrk="1" hangingPunct="1">
              <a:lnSpc>
                <a:spcPct val="114000"/>
              </a:lnSpc>
              <a:spcBef>
                <a:spcPts val="325"/>
              </a:spcBef>
              <a:buFont typeface="Arial" charset="0"/>
              <a:buChar char="•"/>
            </a:pPr>
            <a:r>
              <a:rPr lang="es-CO" sz="2000" dirty="0">
                <a:latin typeface="Georgia" charset="0"/>
                <a:ea typeface="ＭＳ Ｐゴシック" charset="0"/>
                <a:cs typeface="ＭＳ Ｐゴシック" charset="0"/>
              </a:rPr>
              <a:t> Identificar y desarrollar nuevas oportunidades de negocios conjuntos </a:t>
            </a:r>
          </a:p>
          <a:p>
            <a:pPr marL="0" algn="just" eaLnBrk="1" hangingPunct="1">
              <a:lnSpc>
                <a:spcPct val="114000"/>
              </a:lnSpc>
              <a:spcBef>
                <a:spcPts val="325"/>
              </a:spcBef>
              <a:buFont typeface="Arial" charset="0"/>
              <a:buChar char="•"/>
            </a:pPr>
            <a:r>
              <a:rPr lang="es-CO" sz="2000" dirty="0">
                <a:latin typeface="Georgia" charset="0"/>
                <a:ea typeface="ＭＳ Ｐゴシック" charset="0"/>
                <a:cs typeface="ＭＳ Ｐゴシック" charset="0"/>
              </a:rPr>
              <a:t> Fortalecer las organizaciones y las capacidades de los pequeños agricultores</a:t>
            </a:r>
          </a:p>
          <a:p>
            <a:pPr marL="0" algn="just" eaLnBrk="1" hangingPunct="1">
              <a:spcBef>
                <a:spcPts val="325"/>
              </a:spcBef>
            </a:pPr>
            <a:endParaRPr lang="es-ES_tradnl" sz="2000" dirty="0">
              <a:latin typeface="Georgia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46086" name="Imagen 6" descr="http://sisviso.plades.org.pe/sisviso/noticias/img/N00002444/Ecopetrol_0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1400" y="6172200"/>
            <a:ext cx="1600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57132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714357"/>
            <a:ext cx="7772400" cy="2886094"/>
          </a:xfrm>
        </p:spPr>
        <p:txBody>
          <a:bodyPr>
            <a:normAutofit fontScale="90000"/>
          </a:bodyPr>
          <a:lstStyle/>
          <a:p>
            <a:pPr algn="ctr" defTabSz="914062"/>
            <a:r>
              <a:rPr lang="es-ES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s-ES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s-ES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s-ES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s-ES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s-ES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s-ES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s-ES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s-ES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s-ES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s-ES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s-ES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s-ES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s-ES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s-ES" i="1" dirty="0" smtClean="0">
                <a:latin typeface="Times New Roman" pitchFamily="18" charset="0"/>
                <a:cs typeface="Times New Roman" pitchFamily="18" charset="0"/>
              </a:rPr>
              <a:t>Asociación municipal para el desarrollo sostenible de los pequeños agricultores de San Jacinto Bolívar</a:t>
            </a:r>
            <a:br>
              <a:rPr lang="es-ES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s-ES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s-ES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s-ES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s-ES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s-ES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s-ES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s-ES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s-ES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s-ES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s-ES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s-ES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s-ES" i="1" dirty="0" smtClean="0">
                <a:latin typeface="Times New Roman" pitchFamily="18" charset="0"/>
                <a:cs typeface="Times New Roman" pitchFamily="18" charset="0"/>
              </a:rPr>
            </a:br>
            <a:endParaRPr lang="es-CO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403648" y="3933056"/>
            <a:ext cx="6400800" cy="1752600"/>
          </a:xfrm>
        </p:spPr>
        <p:txBody>
          <a:bodyPr/>
          <a:lstStyle/>
          <a:p>
            <a:pPr algn="ctr"/>
            <a:endParaRPr lang="es-ES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s-ES" i="1" dirty="0" smtClean="0">
                <a:latin typeface="Times New Roman" pitchFamily="18" charset="0"/>
                <a:cs typeface="Times New Roman" pitchFamily="18" charset="0"/>
              </a:rPr>
              <a:t>Asomudepas </a:t>
            </a:r>
            <a:endParaRPr lang="es-CO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Text Box 56"/>
          <p:cNvSpPr txBox="1">
            <a:spLocks noChangeArrowheads="1"/>
          </p:cNvSpPr>
          <p:nvPr/>
        </p:nvSpPr>
        <p:spPr bwMode="auto">
          <a:xfrm flipH="1">
            <a:off x="7161068" y="4347929"/>
            <a:ext cx="415628" cy="13515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eaVert" lIns="68644" tIns="34322" rIns="68644" bIns="34322">
            <a:spAutoFit/>
          </a:bodyPr>
          <a:lstStyle/>
          <a:p>
            <a:pPr defTabSz="914062">
              <a:spcBef>
                <a:spcPct val="50000"/>
              </a:spcBef>
            </a:pPr>
            <a:endParaRPr lang="es-ES_tradnl" dirty="0"/>
          </a:p>
        </p:txBody>
      </p:sp>
      <p:sp>
        <p:nvSpPr>
          <p:cNvPr id="61" name="60 Rectángulo redondeado"/>
          <p:cNvSpPr/>
          <p:nvPr/>
        </p:nvSpPr>
        <p:spPr bwMode="auto">
          <a:xfrm flipH="1">
            <a:off x="1922760" y="928670"/>
            <a:ext cx="5792512" cy="643612"/>
          </a:xfrm>
          <a:prstGeom prst="roundRect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6200000" scaled="0"/>
          </a:gra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68644" tIns="34322" rIns="68644" bIns="34322" anchor="ctr"/>
          <a:lstStyle/>
          <a:p>
            <a:pPr algn="ctr" defTabSz="914062">
              <a:defRPr/>
            </a:pPr>
            <a:r>
              <a:rPr lang="es-MX" sz="4100" dirty="0">
                <a:solidFill>
                  <a:schemeClr val="tx1"/>
                </a:solidFill>
                <a:latin typeface="Times New Roman" pitchFamily="18" charset="0"/>
              </a:rPr>
              <a:t>Nuestra historia</a:t>
            </a:r>
          </a:p>
        </p:txBody>
      </p:sp>
      <p:sp>
        <p:nvSpPr>
          <p:cNvPr id="5132" name="57 Esquina doblada"/>
          <p:cNvSpPr>
            <a:spLocks noChangeArrowheads="1"/>
          </p:cNvSpPr>
          <p:nvPr/>
        </p:nvSpPr>
        <p:spPr bwMode="auto">
          <a:xfrm>
            <a:off x="7713940" y="2946294"/>
            <a:ext cx="1287216" cy="482706"/>
          </a:xfrm>
          <a:prstGeom prst="foldedCorner">
            <a:avLst>
              <a:gd name="adj" fmla="val 16667"/>
            </a:avLst>
          </a:prstGeom>
          <a:gradFill rotWithShape="0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6200000"/>
          </a:gra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68644" tIns="34322" rIns="68644" bIns="34322" anchor="ctr"/>
          <a:lstStyle/>
          <a:p>
            <a:pPr algn="ctr" defTabSz="914062"/>
            <a:r>
              <a:rPr lang="es-MX" b="1" i="1" dirty="0">
                <a:latin typeface="Times New Roman" pitchFamily="18" charset="0"/>
                <a:cs typeface="Times New Roman" pitchFamily="18" charset="0"/>
              </a:rPr>
              <a:t>2004-</a:t>
            </a:r>
            <a:r>
              <a:rPr lang="es-MX" b="1" i="1" dirty="0" smtClean="0">
                <a:latin typeface="Times New Roman" pitchFamily="18" charset="0"/>
                <a:cs typeface="Times New Roman" pitchFamily="18" charset="0"/>
              </a:rPr>
              <a:t>2011</a:t>
            </a:r>
            <a:endParaRPr lang="es-MX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33" name="67 Esquina doblada"/>
          <p:cNvSpPr>
            <a:spLocks noChangeArrowheads="1"/>
          </p:cNvSpPr>
          <p:nvPr/>
        </p:nvSpPr>
        <p:spPr bwMode="auto">
          <a:xfrm>
            <a:off x="4334998" y="2946294"/>
            <a:ext cx="1287216" cy="482706"/>
          </a:xfrm>
          <a:prstGeom prst="foldedCorner">
            <a:avLst>
              <a:gd name="adj" fmla="val 16667"/>
            </a:avLst>
          </a:prstGeom>
          <a:gradFill rotWithShape="0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6200000"/>
          </a:gra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68644" tIns="34322" rIns="68644" bIns="34322" anchor="ctr"/>
          <a:lstStyle/>
          <a:p>
            <a:pPr algn="ctr" defTabSz="914062"/>
            <a:r>
              <a:rPr lang="es-MX" sz="2400" b="1" i="1" dirty="0">
                <a:latin typeface="Times New Roman" pitchFamily="18" charset="0"/>
                <a:cs typeface="Times New Roman" pitchFamily="18" charset="0"/>
              </a:rPr>
              <a:t>2002</a:t>
            </a:r>
          </a:p>
        </p:txBody>
      </p:sp>
      <p:sp>
        <p:nvSpPr>
          <p:cNvPr id="5134" name="68 Esquina doblada"/>
          <p:cNvSpPr>
            <a:spLocks noChangeArrowheads="1"/>
          </p:cNvSpPr>
          <p:nvPr/>
        </p:nvSpPr>
        <p:spPr bwMode="auto">
          <a:xfrm>
            <a:off x="6051286" y="2946294"/>
            <a:ext cx="1287216" cy="482706"/>
          </a:xfrm>
          <a:prstGeom prst="foldedCorner">
            <a:avLst>
              <a:gd name="adj" fmla="val 16667"/>
            </a:avLst>
          </a:prstGeom>
          <a:gradFill rotWithShape="0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6200000"/>
          </a:gra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68644" tIns="34322" rIns="68644" bIns="34322" anchor="ctr"/>
          <a:lstStyle/>
          <a:p>
            <a:pPr algn="ctr" defTabSz="914062"/>
            <a:r>
              <a:rPr lang="es-MX" sz="2400" b="1" i="1" dirty="0">
                <a:latin typeface="Times New Roman" pitchFamily="18" charset="0"/>
                <a:cs typeface="Times New Roman" pitchFamily="18" charset="0"/>
              </a:rPr>
              <a:t>2003</a:t>
            </a:r>
          </a:p>
        </p:txBody>
      </p:sp>
      <p:sp>
        <p:nvSpPr>
          <p:cNvPr id="5135" name="69 Esquina doblada"/>
          <p:cNvSpPr>
            <a:spLocks noChangeArrowheads="1"/>
          </p:cNvSpPr>
          <p:nvPr/>
        </p:nvSpPr>
        <p:spPr bwMode="auto">
          <a:xfrm>
            <a:off x="956057" y="2946294"/>
            <a:ext cx="1287216" cy="482706"/>
          </a:xfrm>
          <a:prstGeom prst="foldedCorner">
            <a:avLst>
              <a:gd name="adj" fmla="val 16667"/>
            </a:avLst>
          </a:prstGeom>
          <a:gradFill rotWithShape="0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6200000"/>
          </a:gra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68644" tIns="34322" rIns="68644" bIns="34322" anchor="ctr"/>
          <a:lstStyle/>
          <a:p>
            <a:pPr algn="ctr" defTabSz="914062"/>
            <a:r>
              <a:rPr lang="es-MX" sz="2400" b="1" i="1" dirty="0">
                <a:latin typeface="Times New Roman" pitchFamily="18" charset="0"/>
                <a:cs typeface="Times New Roman" pitchFamily="18" charset="0"/>
              </a:rPr>
              <a:t>1997</a:t>
            </a:r>
          </a:p>
        </p:txBody>
      </p:sp>
      <p:sp>
        <p:nvSpPr>
          <p:cNvPr id="5136" name="71 Esquina doblada"/>
          <p:cNvSpPr>
            <a:spLocks noChangeArrowheads="1"/>
          </p:cNvSpPr>
          <p:nvPr/>
        </p:nvSpPr>
        <p:spPr bwMode="auto">
          <a:xfrm>
            <a:off x="2618710" y="2946294"/>
            <a:ext cx="1287216" cy="482706"/>
          </a:xfrm>
          <a:prstGeom prst="foldedCorner">
            <a:avLst>
              <a:gd name="adj" fmla="val 16667"/>
            </a:avLst>
          </a:prstGeom>
          <a:gradFill rotWithShape="0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6200000"/>
          </a:gra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68644" tIns="34322" rIns="68644" bIns="34322" anchor="ctr"/>
          <a:lstStyle/>
          <a:p>
            <a:pPr algn="ctr" defTabSz="914062"/>
            <a:r>
              <a:rPr lang="es-MX" sz="2400" b="1" i="1" dirty="0">
                <a:latin typeface="Times New Roman" pitchFamily="18" charset="0"/>
                <a:cs typeface="Times New Roman" pitchFamily="18" charset="0"/>
              </a:rPr>
              <a:t>2000</a:t>
            </a:r>
          </a:p>
        </p:txBody>
      </p:sp>
      <p:sp>
        <p:nvSpPr>
          <p:cNvPr id="75" name="74 Redondear rectángulo de esquina diagonal"/>
          <p:cNvSpPr/>
          <p:nvPr/>
        </p:nvSpPr>
        <p:spPr bwMode="auto">
          <a:xfrm>
            <a:off x="812959" y="3697170"/>
            <a:ext cx="1501752" cy="1340850"/>
          </a:xfrm>
          <a:prstGeom prst="round2DiagRect">
            <a:avLst/>
          </a:prstGeom>
          <a:gradFill>
            <a:gsLst>
              <a:gs pos="0">
                <a:srgbClr val="92D050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0"/>
          </a:gra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8644" tIns="34322" rIns="68644" bIns="34322" anchor="ctr"/>
          <a:lstStyle/>
          <a:p>
            <a:pPr algn="ctr" defTabSz="914062">
              <a:defRPr/>
            </a:pPr>
            <a:r>
              <a:rPr lang="es-MX" sz="1400" i="1" dirty="0">
                <a:latin typeface="Times New Roman" pitchFamily="18" charset="0"/>
                <a:cs typeface="Times New Roman" pitchFamily="18" charset="0"/>
              </a:rPr>
              <a:t>Inicia el trabajo con la Corporación PBA y se conforma el GPL</a:t>
            </a:r>
          </a:p>
        </p:txBody>
      </p:sp>
      <p:sp>
        <p:nvSpPr>
          <p:cNvPr id="76" name="75 Redondear rectángulo de esquina diagonal"/>
          <p:cNvSpPr/>
          <p:nvPr/>
        </p:nvSpPr>
        <p:spPr bwMode="auto">
          <a:xfrm>
            <a:off x="2475612" y="3697170"/>
            <a:ext cx="1501752" cy="1340850"/>
          </a:xfrm>
          <a:prstGeom prst="round2DiagRect">
            <a:avLst/>
          </a:prstGeom>
          <a:gradFill>
            <a:gsLst>
              <a:gs pos="0">
                <a:srgbClr val="92D050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0"/>
          </a:gra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8644" tIns="34322" rIns="68644" bIns="34322" anchor="ctr"/>
          <a:lstStyle/>
          <a:p>
            <a:pPr algn="ctr" defTabSz="914062">
              <a:defRPr/>
            </a:pPr>
            <a:r>
              <a:rPr lang="es-MX" sz="1400" i="1" dirty="0">
                <a:latin typeface="Times New Roman" pitchFamily="18" charset="0"/>
                <a:cs typeface="Times New Roman" pitchFamily="18" charset="0"/>
              </a:rPr>
              <a:t>La Corporación apoya en el desarrollo organizacional</a:t>
            </a:r>
          </a:p>
        </p:txBody>
      </p:sp>
      <p:sp>
        <p:nvSpPr>
          <p:cNvPr id="77" name="76 Redondear rectángulo de esquina diagonal"/>
          <p:cNvSpPr/>
          <p:nvPr/>
        </p:nvSpPr>
        <p:spPr bwMode="auto">
          <a:xfrm>
            <a:off x="4191900" y="3697170"/>
            <a:ext cx="1501752" cy="1340850"/>
          </a:xfrm>
          <a:prstGeom prst="round2DiagRect">
            <a:avLst/>
          </a:prstGeom>
          <a:gradFill>
            <a:gsLst>
              <a:gs pos="0">
                <a:srgbClr val="92D050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0"/>
          </a:gra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8644" tIns="34322" rIns="68644" bIns="34322" anchor="ctr"/>
          <a:lstStyle/>
          <a:p>
            <a:pPr algn="ctr" defTabSz="914062">
              <a:defRPr/>
            </a:pPr>
            <a:r>
              <a:rPr lang="es-MX" sz="1400" i="1" dirty="0">
                <a:latin typeface="Times New Roman" pitchFamily="18" charset="0"/>
                <a:cs typeface="Times New Roman" pitchFamily="18" charset="0"/>
              </a:rPr>
              <a:t>Motivación por parte de la Corporación para la legalización del GPL</a:t>
            </a:r>
          </a:p>
        </p:txBody>
      </p:sp>
      <p:sp>
        <p:nvSpPr>
          <p:cNvPr id="78" name="77 Redondear rectángulo de esquina diagonal"/>
          <p:cNvSpPr/>
          <p:nvPr/>
        </p:nvSpPr>
        <p:spPr bwMode="auto">
          <a:xfrm>
            <a:off x="5908188" y="3697170"/>
            <a:ext cx="1501752" cy="1340850"/>
          </a:xfrm>
          <a:prstGeom prst="round2DiagRect">
            <a:avLst/>
          </a:prstGeom>
          <a:gradFill>
            <a:gsLst>
              <a:gs pos="0">
                <a:srgbClr val="92D050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0"/>
          </a:gra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8644" tIns="34322" rIns="68644" bIns="34322" anchor="ctr"/>
          <a:lstStyle/>
          <a:p>
            <a:pPr algn="ctr" defTabSz="914062">
              <a:defRPr/>
            </a:pPr>
            <a:r>
              <a:rPr lang="es-MX" sz="1400" i="1" dirty="0">
                <a:latin typeface="Times New Roman" pitchFamily="18" charset="0"/>
                <a:cs typeface="Times New Roman" pitchFamily="18" charset="0"/>
              </a:rPr>
              <a:t>Legalización de Asomudepas</a:t>
            </a:r>
          </a:p>
        </p:txBody>
      </p:sp>
      <p:sp>
        <p:nvSpPr>
          <p:cNvPr id="79" name="78 Redondear rectángulo de esquina diagonal"/>
          <p:cNvSpPr/>
          <p:nvPr/>
        </p:nvSpPr>
        <p:spPr bwMode="auto">
          <a:xfrm>
            <a:off x="7570842" y="3697170"/>
            <a:ext cx="1501752" cy="1340850"/>
          </a:xfrm>
          <a:prstGeom prst="round2DiagRect">
            <a:avLst/>
          </a:prstGeom>
          <a:gradFill>
            <a:gsLst>
              <a:gs pos="0">
                <a:srgbClr val="92D050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0"/>
          </a:gra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8644" tIns="34322" rIns="68644" bIns="34322" anchor="ctr"/>
          <a:lstStyle/>
          <a:p>
            <a:pPr algn="ctr" defTabSz="914062">
              <a:defRPr/>
            </a:pPr>
            <a:r>
              <a:rPr lang="es-MX" sz="1400" i="1" dirty="0">
                <a:latin typeface="Times New Roman" pitchFamily="18" charset="0"/>
                <a:cs typeface="Times New Roman" pitchFamily="18" charset="0"/>
              </a:rPr>
              <a:t>Formulación participativa y ejecución de proyectos</a:t>
            </a:r>
          </a:p>
        </p:txBody>
      </p:sp>
    </p:spTree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13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13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513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5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7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513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5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7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513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5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2" grpId="0" build="allAtOnce" animBg="1"/>
      <p:bldP spid="5133" grpId="0" build="allAtOnce" animBg="1"/>
      <p:bldP spid="5134" grpId="0" build="allAtOnce" animBg="1"/>
      <p:bldP spid="5135" grpId="0" build="allAtOnce" animBg="1"/>
      <p:bldP spid="5136" grpId="0" build="allAtOnce" animBg="1"/>
      <p:bldP spid="75" grpId="0" build="allAtOnce" animBg="1"/>
      <p:bldP spid="76" grpId="0" build="allAtOnce" animBg="1"/>
      <p:bldP spid="77" grpId="0" build="allAtOnce" animBg="1"/>
      <p:bldP spid="78" grpId="0" build="allAtOnce" animBg="1"/>
      <p:bldP spid="79" grpId="0" build="allAtOnce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2" name="Text Box 54"/>
          <p:cNvSpPr txBox="1">
            <a:spLocks noChangeArrowheads="1"/>
          </p:cNvSpPr>
          <p:nvPr/>
        </p:nvSpPr>
        <p:spPr bwMode="auto">
          <a:xfrm flipH="1">
            <a:off x="7161068" y="4347929"/>
            <a:ext cx="415628" cy="13515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eaVert" lIns="68644" tIns="34322" rIns="68644" bIns="34322">
            <a:spAutoFit/>
          </a:bodyPr>
          <a:lstStyle/>
          <a:p>
            <a:pPr defTabSz="914062">
              <a:spcBef>
                <a:spcPct val="50000"/>
              </a:spcBef>
            </a:pPr>
            <a:endParaRPr lang="es-ES_tradnl" dirty="0"/>
          </a:p>
        </p:txBody>
      </p:sp>
      <p:sp>
        <p:nvSpPr>
          <p:cNvPr id="59" name="58 Rectángulo redondeado"/>
          <p:cNvSpPr/>
          <p:nvPr/>
        </p:nvSpPr>
        <p:spPr bwMode="auto">
          <a:xfrm flipH="1">
            <a:off x="1928794" y="642918"/>
            <a:ext cx="5792512" cy="643612"/>
          </a:xfrm>
          <a:prstGeom prst="roundRect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6200000" scaled="0"/>
          </a:gra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68644" tIns="34322" rIns="68644" bIns="34322" anchor="ctr"/>
          <a:lstStyle/>
          <a:p>
            <a:pPr algn="ctr" defTabSz="914062">
              <a:defRPr/>
            </a:pPr>
            <a:r>
              <a:rPr lang="es-MX" sz="4100" b="1" i="1" dirty="0">
                <a:solidFill>
                  <a:schemeClr val="tx1"/>
                </a:solidFill>
                <a:latin typeface="Times New Roman" pitchFamily="18" charset="0"/>
              </a:rPr>
              <a:t>Proyectos ejecutados</a:t>
            </a:r>
          </a:p>
        </p:txBody>
      </p:sp>
      <p:sp>
        <p:nvSpPr>
          <p:cNvPr id="60" name="59 Redondear rectángulo de esquina diagonal"/>
          <p:cNvSpPr/>
          <p:nvPr/>
        </p:nvSpPr>
        <p:spPr bwMode="auto">
          <a:xfrm>
            <a:off x="1385795" y="1571612"/>
            <a:ext cx="6972419" cy="589974"/>
          </a:xfrm>
          <a:prstGeom prst="round2DiagRect">
            <a:avLst/>
          </a:prstGeom>
          <a:gradFill flip="none" rotWithShape="1">
            <a:gsLst>
              <a:gs pos="0">
                <a:srgbClr val="92D050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2700000" scaled="1"/>
            <a:tileRect/>
          </a:gra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8644" tIns="34322" rIns="68644" bIns="34322" anchor="ctr"/>
          <a:lstStyle/>
          <a:p>
            <a:pPr algn="ctr" defTabSz="914062">
              <a:defRPr/>
            </a:pPr>
            <a:r>
              <a:rPr lang="es-ES" i="1" dirty="0">
                <a:latin typeface="Times New Roman" pitchFamily="18" charset="0"/>
                <a:cs typeface="Times New Roman" pitchFamily="18" charset="0"/>
              </a:rPr>
              <a:t> Agricultura Sostenible en el centro de Bolívar, Alianza FPAA-CorPBA. Primera y segunda fase</a:t>
            </a:r>
            <a:endParaRPr lang="es-MX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60 Redondear rectángulo de esquina diagonal"/>
          <p:cNvSpPr/>
          <p:nvPr/>
        </p:nvSpPr>
        <p:spPr bwMode="auto">
          <a:xfrm>
            <a:off x="1385795" y="2268853"/>
            <a:ext cx="6972419" cy="589974"/>
          </a:xfrm>
          <a:prstGeom prst="round2DiagRect">
            <a:avLst/>
          </a:prstGeom>
          <a:gradFill flip="none" rotWithShape="1">
            <a:gsLst>
              <a:gs pos="0">
                <a:srgbClr val="92D050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1"/>
            <a:tileRect/>
          </a:gra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8644" tIns="34322" rIns="68644" bIns="34322" anchor="ctr"/>
          <a:lstStyle/>
          <a:p>
            <a:pPr algn="ctr" defTabSz="914062">
              <a:defRPr/>
            </a:pPr>
            <a:r>
              <a:rPr lang="es-ES" i="1" dirty="0">
                <a:latin typeface="Times New Roman" pitchFamily="18" charset="0"/>
                <a:cs typeface="Times New Roman" pitchFamily="18" charset="0"/>
              </a:rPr>
              <a:t> Fortalecimiento de la cadena productiva del ajonjolí, Fundación Red Desarrollo y paz de los Montes de María. Primera y segunda fase.</a:t>
            </a:r>
            <a:endParaRPr lang="es-MX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61 Redondear rectángulo de esquina diagonal"/>
          <p:cNvSpPr/>
          <p:nvPr/>
        </p:nvSpPr>
        <p:spPr bwMode="auto">
          <a:xfrm>
            <a:off x="1385795" y="2966096"/>
            <a:ext cx="6972419" cy="589974"/>
          </a:xfrm>
          <a:prstGeom prst="round2DiagRect">
            <a:avLst/>
          </a:prstGeom>
          <a:gradFill flip="none" rotWithShape="1">
            <a:gsLst>
              <a:gs pos="0">
                <a:srgbClr val="92D050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8100000" scaled="1"/>
            <a:tileRect/>
          </a:gra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8644" tIns="34322" rIns="68644" bIns="34322" anchor="ctr"/>
          <a:lstStyle/>
          <a:p>
            <a:pPr algn="ctr">
              <a:defRPr/>
            </a:pPr>
            <a:r>
              <a:rPr lang="es-ES" i="1" dirty="0">
                <a:latin typeface="Times New Roman" pitchFamily="18" charset="0"/>
                <a:cs typeface="Times New Roman" pitchFamily="18" charset="0"/>
              </a:rPr>
              <a:t>Producción y comercialización de cerdos mejorados, Fundación Restrepo Barco.</a:t>
            </a:r>
          </a:p>
        </p:txBody>
      </p:sp>
      <p:sp>
        <p:nvSpPr>
          <p:cNvPr id="63" name="62 Redondear rectángulo de esquina diagonal"/>
          <p:cNvSpPr/>
          <p:nvPr/>
        </p:nvSpPr>
        <p:spPr bwMode="auto">
          <a:xfrm>
            <a:off x="1385795" y="3663337"/>
            <a:ext cx="6972419" cy="589974"/>
          </a:xfrm>
          <a:prstGeom prst="round2DiagRect">
            <a:avLst/>
          </a:prstGeom>
          <a:gradFill flip="none" rotWithShape="1">
            <a:gsLst>
              <a:gs pos="0">
                <a:srgbClr val="92D050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0" scaled="1"/>
            <a:tileRect/>
          </a:gra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8644" tIns="34322" rIns="68644" bIns="34322" anchor="ctr"/>
          <a:lstStyle/>
          <a:p>
            <a:pPr algn="ctr">
              <a:defRPr/>
            </a:pPr>
            <a:r>
              <a:rPr lang="es-ES" i="1" dirty="0">
                <a:latin typeface="Times New Roman" pitchFamily="18" charset="0"/>
                <a:cs typeface="Times New Roman" pitchFamily="18" charset="0"/>
              </a:rPr>
              <a:t>Organización líder del Programa Ñame, primera y segunda fase, COLCIENCIAS-CorPBA</a:t>
            </a:r>
          </a:p>
        </p:txBody>
      </p:sp>
      <p:sp>
        <p:nvSpPr>
          <p:cNvPr id="64" name="63 Redondear rectángulo de esquina diagonal"/>
          <p:cNvSpPr/>
          <p:nvPr/>
        </p:nvSpPr>
        <p:spPr bwMode="auto">
          <a:xfrm>
            <a:off x="1385795" y="4360579"/>
            <a:ext cx="6972419" cy="589974"/>
          </a:xfrm>
          <a:prstGeom prst="round2DiagRect">
            <a:avLst/>
          </a:prstGeom>
          <a:gradFill flip="none" rotWithShape="1">
            <a:gsLst>
              <a:gs pos="0">
                <a:srgbClr val="92D050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0800000" scaled="1"/>
            <a:tileRect/>
          </a:gra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8644" tIns="34322" rIns="68644" bIns="34322" anchor="ctr"/>
          <a:lstStyle/>
          <a:p>
            <a:pPr algn="ctr">
              <a:defRPr/>
            </a:pPr>
            <a:r>
              <a:rPr lang="es-ES" i="1" dirty="0">
                <a:latin typeface="Times New Roman" pitchFamily="18" charset="0"/>
                <a:cs typeface="Times New Roman" pitchFamily="18" charset="0"/>
              </a:rPr>
              <a:t>Laboratorio de Bajo Costo, MADR-CorPBA-CORPOICA-CIAT.</a:t>
            </a:r>
          </a:p>
        </p:txBody>
      </p:sp>
      <p:sp>
        <p:nvSpPr>
          <p:cNvPr id="65" name="64 Redondear rectángulo de esquina diagonal"/>
          <p:cNvSpPr/>
          <p:nvPr/>
        </p:nvSpPr>
        <p:spPr bwMode="auto">
          <a:xfrm>
            <a:off x="1385795" y="5057821"/>
            <a:ext cx="6972419" cy="589974"/>
          </a:xfrm>
          <a:prstGeom prst="round2DiagRect">
            <a:avLst/>
          </a:prstGeom>
          <a:gradFill flip="none" rotWithShape="1">
            <a:gsLst>
              <a:gs pos="0">
                <a:srgbClr val="92D050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8900000" scaled="1"/>
            <a:tileRect/>
          </a:gra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8644" tIns="34322" rIns="68644" bIns="34322" anchor="ctr"/>
          <a:lstStyle/>
          <a:p>
            <a:pPr algn="ctr">
              <a:defRPr/>
            </a:pPr>
            <a:r>
              <a:rPr lang="es-ES" i="1" dirty="0">
                <a:latin typeface="Times New Roman" pitchFamily="18" charset="0"/>
                <a:cs typeface="Times New Roman" pitchFamily="18" charset="0"/>
              </a:rPr>
              <a:t>Proyecto Fúngicos, Universidad de Sucre-CorPBA</a:t>
            </a:r>
          </a:p>
        </p:txBody>
      </p:sp>
      <p:sp>
        <p:nvSpPr>
          <p:cNvPr id="66" name="65 Redondear rectángulo de esquina diagonal"/>
          <p:cNvSpPr/>
          <p:nvPr/>
        </p:nvSpPr>
        <p:spPr bwMode="auto">
          <a:xfrm>
            <a:off x="1385795" y="5755062"/>
            <a:ext cx="6972419" cy="602895"/>
          </a:xfrm>
          <a:prstGeom prst="round2DiagRect">
            <a:avLst/>
          </a:prstGeom>
          <a:gradFill flip="none" rotWithShape="1">
            <a:gsLst>
              <a:gs pos="0">
                <a:srgbClr val="92D050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1"/>
            <a:tileRect/>
          </a:gra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8644" tIns="34322" rIns="68644" bIns="34322" anchor="ctr"/>
          <a:lstStyle/>
          <a:p>
            <a:pPr algn="ctr">
              <a:defRPr/>
            </a:pPr>
            <a:r>
              <a:rPr lang="es-ES" i="1" dirty="0">
                <a:latin typeface="Times New Roman" pitchFamily="18" charset="0"/>
                <a:cs typeface="Times New Roman" pitchFamily="18" charset="0"/>
              </a:rPr>
              <a:t>Fortalecimiento socio empresarial del proceso de comercialización de ñame, OIM-CorPBA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6" name="Text Box 55"/>
          <p:cNvSpPr txBox="1">
            <a:spLocks noChangeArrowheads="1"/>
          </p:cNvSpPr>
          <p:nvPr/>
        </p:nvSpPr>
        <p:spPr bwMode="auto">
          <a:xfrm flipH="1">
            <a:off x="7161068" y="4347929"/>
            <a:ext cx="415628" cy="13515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eaVert" lIns="68644" tIns="34322" rIns="68644" bIns="34322">
            <a:spAutoFit/>
          </a:bodyPr>
          <a:lstStyle/>
          <a:p>
            <a:pPr defTabSz="914062">
              <a:spcBef>
                <a:spcPct val="50000"/>
              </a:spcBef>
            </a:pPr>
            <a:endParaRPr lang="es-ES_tradnl" dirty="0"/>
          </a:p>
        </p:txBody>
      </p:sp>
      <p:pic>
        <p:nvPicPr>
          <p:cNvPr id="128057" name="Picture 57" descr="IMG_001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91354" y="1857364"/>
            <a:ext cx="1784301" cy="12568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8058" name="Picture 58" descr="IMG_001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61288" y="1858023"/>
            <a:ext cx="1770344" cy="12563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8059" name="Picture 59" descr="IMG_002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1222" y="1857364"/>
            <a:ext cx="1769934" cy="12568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8060" name="Picture 60" descr="IMG_001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90944" y="3429000"/>
            <a:ext cx="1770344" cy="12240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7 Imagen" descr="LBC san jacinto- multiplicacion de semilla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1222" y="3359126"/>
            <a:ext cx="1769934" cy="12568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4" name="63 Rectángulo redondeado"/>
          <p:cNvSpPr/>
          <p:nvPr/>
        </p:nvSpPr>
        <p:spPr bwMode="auto">
          <a:xfrm flipH="1">
            <a:off x="1994198" y="500042"/>
            <a:ext cx="5792512" cy="643612"/>
          </a:xfrm>
          <a:prstGeom prst="roundRect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6200000" scaled="0"/>
          </a:gra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68644" tIns="34322" rIns="68644" bIns="34322" anchor="ctr"/>
          <a:lstStyle/>
          <a:p>
            <a:pPr algn="ctr" defTabSz="914062">
              <a:defRPr/>
            </a:pPr>
            <a:r>
              <a:rPr lang="es-MX" sz="4100" b="1" i="1" dirty="0">
                <a:solidFill>
                  <a:schemeClr val="tx1"/>
                </a:solidFill>
                <a:latin typeface="Times New Roman" pitchFamily="18" charset="0"/>
              </a:rPr>
              <a:t>Logros</a:t>
            </a:r>
          </a:p>
        </p:txBody>
      </p:sp>
      <p:sp>
        <p:nvSpPr>
          <p:cNvPr id="7185" name="64 Pentágono"/>
          <p:cNvSpPr>
            <a:spLocks noChangeArrowheads="1"/>
          </p:cNvSpPr>
          <p:nvPr/>
        </p:nvSpPr>
        <p:spPr bwMode="auto">
          <a:xfrm>
            <a:off x="800705" y="1714488"/>
            <a:ext cx="2842601" cy="589974"/>
          </a:xfrm>
          <a:prstGeom prst="homePlate">
            <a:avLst>
              <a:gd name="adj" fmla="val 49989"/>
            </a:avLst>
          </a:prstGeom>
          <a:gradFill rotWithShape="1">
            <a:gsLst>
              <a:gs pos="0">
                <a:srgbClr val="92D050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0800000" scaled="1"/>
          </a:gra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68644" tIns="34322" rIns="68644" bIns="34322" anchor="ctr"/>
          <a:lstStyle/>
          <a:p>
            <a:pPr algn="ctr" defTabSz="914062"/>
            <a:r>
              <a:rPr lang="es-MX" b="1" i="1" dirty="0">
                <a:latin typeface="Times New Roman" pitchFamily="18" charset="0"/>
                <a:cs typeface="Times New Roman" pitchFamily="18" charset="0"/>
              </a:rPr>
              <a:t>Personal capacitado</a:t>
            </a:r>
          </a:p>
        </p:txBody>
      </p:sp>
      <p:sp>
        <p:nvSpPr>
          <p:cNvPr id="7186" name="65 Pentágono"/>
          <p:cNvSpPr>
            <a:spLocks noChangeArrowheads="1"/>
          </p:cNvSpPr>
          <p:nvPr/>
        </p:nvSpPr>
        <p:spPr bwMode="auto">
          <a:xfrm>
            <a:off x="800705" y="3806214"/>
            <a:ext cx="2842601" cy="589974"/>
          </a:xfrm>
          <a:prstGeom prst="homePlate">
            <a:avLst>
              <a:gd name="adj" fmla="val 49989"/>
            </a:avLst>
          </a:prstGeom>
          <a:gradFill rotWithShape="1">
            <a:gsLst>
              <a:gs pos="0">
                <a:srgbClr val="92D050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0800000" scaled="1"/>
          </a:gra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68644" tIns="34322" rIns="68644" bIns="34322" anchor="ctr"/>
          <a:lstStyle/>
          <a:p>
            <a:pPr algn="ctr" defTabSz="914062"/>
            <a:r>
              <a:rPr lang="es-MX" b="1" i="1" dirty="0" smtClean="0">
                <a:latin typeface="Times New Roman" pitchFamily="18" charset="0"/>
                <a:cs typeface="Times New Roman" pitchFamily="18" charset="0"/>
              </a:rPr>
              <a:t>Compra terreno </a:t>
            </a:r>
            <a:r>
              <a:rPr lang="es-MX" b="1" i="1" dirty="0">
                <a:latin typeface="Times New Roman" pitchFamily="18" charset="0"/>
                <a:cs typeface="Times New Roman" pitchFamily="18" charset="0"/>
              </a:rPr>
              <a:t>de 25 has.</a:t>
            </a:r>
          </a:p>
        </p:txBody>
      </p:sp>
      <p:sp>
        <p:nvSpPr>
          <p:cNvPr id="7187" name="66 Pentágono"/>
          <p:cNvSpPr>
            <a:spLocks noChangeArrowheads="1"/>
          </p:cNvSpPr>
          <p:nvPr/>
        </p:nvSpPr>
        <p:spPr bwMode="auto">
          <a:xfrm>
            <a:off x="800705" y="4503456"/>
            <a:ext cx="2842601" cy="589974"/>
          </a:xfrm>
          <a:prstGeom prst="homePlate">
            <a:avLst>
              <a:gd name="adj" fmla="val 49989"/>
            </a:avLst>
          </a:prstGeom>
          <a:gradFill rotWithShape="1">
            <a:gsLst>
              <a:gs pos="0">
                <a:srgbClr val="92D050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0800000" scaled="1"/>
          </a:gra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68644" tIns="34322" rIns="68644" bIns="34322" anchor="ctr"/>
          <a:lstStyle/>
          <a:p>
            <a:pPr algn="ctr" defTabSz="914062"/>
            <a:r>
              <a:rPr lang="es-MX" b="1" i="1" dirty="0">
                <a:latin typeface="Times New Roman" pitchFamily="18" charset="0"/>
                <a:cs typeface="Times New Roman" pitchFamily="18" charset="0"/>
              </a:rPr>
              <a:t>Infraestructuras</a:t>
            </a:r>
          </a:p>
        </p:txBody>
      </p:sp>
      <p:sp>
        <p:nvSpPr>
          <p:cNvPr id="7188" name="67 Pentágono"/>
          <p:cNvSpPr>
            <a:spLocks noChangeArrowheads="1"/>
          </p:cNvSpPr>
          <p:nvPr/>
        </p:nvSpPr>
        <p:spPr bwMode="auto">
          <a:xfrm>
            <a:off x="800705" y="5147064"/>
            <a:ext cx="2842601" cy="536340"/>
          </a:xfrm>
          <a:prstGeom prst="homePlate">
            <a:avLst>
              <a:gd name="adj" fmla="val 49982"/>
            </a:avLst>
          </a:prstGeom>
          <a:gradFill rotWithShape="1">
            <a:gsLst>
              <a:gs pos="0">
                <a:srgbClr val="92D050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0800000" scaled="1"/>
          </a:gra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68644" tIns="34322" rIns="68644" bIns="34322" anchor="ctr"/>
          <a:lstStyle/>
          <a:p>
            <a:pPr algn="ctr" defTabSz="914062"/>
            <a:r>
              <a:rPr lang="es-MX" b="1" i="1" dirty="0">
                <a:latin typeface="Times New Roman" pitchFamily="18" charset="0"/>
                <a:cs typeface="Times New Roman" pitchFamily="18" charset="0"/>
              </a:rPr>
              <a:t>Equipos de oficina</a:t>
            </a:r>
          </a:p>
        </p:txBody>
      </p:sp>
      <p:sp>
        <p:nvSpPr>
          <p:cNvPr id="7189" name="68 Pentágono"/>
          <p:cNvSpPr>
            <a:spLocks noChangeArrowheads="1"/>
          </p:cNvSpPr>
          <p:nvPr/>
        </p:nvSpPr>
        <p:spPr bwMode="auto">
          <a:xfrm>
            <a:off x="800705" y="5790672"/>
            <a:ext cx="2842601" cy="429072"/>
          </a:xfrm>
          <a:prstGeom prst="homePlate">
            <a:avLst>
              <a:gd name="adj" fmla="val 49994"/>
            </a:avLst>
          </a:prstGeom>
          <a:gradFill rotWithShape="1">
            <a:gsLst>
              <a:gs pos="0">
                <a:srgbClr val="92D050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0800000" scaled="1"/>
          </a:gra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68644" tIns="34322" rIns="68644" bIns="34322" anchor="ctr"/>
          <a:lstStyle/>
          <a:p>
            <a:pPr algn="ctr" defTabSz="914062"/>
            <a:r>
              <a:rPr lang="es-MX" b="1" i="1" dirty="0">
                <a:latin typeface="Times New Roman" pitchFamily="18" charset="0"/>
                <a:cs typeface="Times New Roman" pitchFamily="18" charset="0"/>
              </a:rPr>
              <a:t>Herramientas</a:t>
            </a:r>
          </a:p>
        </p:txBody>
      </p:sp>
      <p:pic>
        <p:nvPicPr>
          <p:cNvPr id="128062" name="Picture 62" descr="\\Desktop\archivos (d)\Documentos Fundacion\Mis documentos\Mis imágenes\Perito1\Perito1 066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61288" y="3372640"/>
            <a:ext cx="1769935" cy="12432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8063" name="Picture 63" descr="\\Desktop\archivos (d)\Documentos Fundacion\Mis documentos\Mis imágenes\FOTOS ASOMUDEPA\Perito 023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14922" y="4830473"/>
            <a:ext cx="1675746" cy="12568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8064" name="Picture 64" descr="\\Desktop\archivos (d)\Documentos Fundacion\Mis documentos\Mis imágenes\FOTOS TALLERES LABORATORIO BAJO COSTO\Descarga 14 de octubre de 2008\Descarga 14 de octubre de 2008 037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44988" y="4830473"/>
            <a:ext cx="1675746" cy="12568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8066" name="Picture 66" descr="C:\Documents and Settings\Administrador\Mis documentos\Mis imágenes\fotos\fotos 11 julio 009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84856" y="4830473"/>
            <a:ext cx="1675746" cy="12568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194" name="65 Pentágono"/>
          <p:cNvSpPr>
            <a:spLocks noChangeArrowheads="1"/>
          </p:cNvSpPr>
          <p:nvPr/>
        </p:nvSpPr>
        <p:spPr bwMode="auto">
          <a:xfrm>
            <a:off x="800705" y="2411731"/>
            <a:ext cx="2842601" cy="589974"/>
          </a:xfrm>
          <a:prstGeom prst="homePlate">
            <a:avLst>
              <a:gd name="adj" fmla="val 49989"/>
            </a:avLst>
          </a:prstGeom>
          <a:gradFill rotWithShape="1">
            <a:gsLst>
              <a:gs pos="0">
                <a:srgbClr val="92D050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0800000" scaled="1"/>
          </a:gra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68644" tIns="34322" rIns="68644" bIns="34322" anchor="ctr"/>
          <a:lstStyle/>
          <a:p>
            <a:pPr algn="ctr" defTabSz="914062"/>
            <a:r>
              <a:rPr lang="es-MX" b="1" i="1" dirty="0">
                <a:latin typeface="Times New Roman" pitchFamily="18" charset="0"/>
                <a:cs typeface="Times New Roman" pitchFamily="18" charset="0"/>
              </a:rPr>
              <a:t>Comercialización de bioinsumos </a:t>
            </a:r>
          </a:p>
        </p:txBody>
      </p:sp>
      <p:sp>
        <p:nvSpPr>
          <p:cNvPr id="7195" name="65 Pentágono"/>
          <p:cNvSpPr>
            <a:spLocks noChangeArrowheads="1"/>
          </p:cNvSpPr>
          <p:nvPr/>
        </p:nvSpPr>
        <p:spPr bwMode="auto">
          <a:xfrm>
            <a:off x="800705" y="3108972"/>
            <a:ext cx="2842601" cy="589974"/>
          </a:xfrm>
          <a:prstGeom prst="homePlate">
            <a:avLst>
              <a:gd name="adj" fmla="val 49989"/>
            </a:avLst>
          </a:prstGeom>
          <a:gradFill rotWithShape="1">
            <a:gsLst>
              <a:gs pos="0">
                <a:srgbClr val="92D050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0800000" scaled="1"/>
          </a:gra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68644" tIns="34322" rIns="68644" bIns="34322" anchor="ctr"/>
          <a:lstStyle/>
          <a:p>
            <a:pPr algn="ctr" defTabSz="914062"/>
            <a:r>
              <a:rPr lang="es-MX" b="1" i="1" dirty="0">
                <a:latin typeface="Times New Roman" pitchFamily="18" charset="0"/>
                <a:cs typeface="Times New Roman" pitchFamily="18" charset="0"/>
              </a:rPr>
              <a:t>Comercialización de semillas limpias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8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19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9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18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18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18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7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718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7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5" grpId="0" build="allAtOnce" animBg="1"/>
      <p:bldP spid="7186" grpId="0" build="allAtOnce" animBg="1"/>
      <p:bldP spid="7187" grpId="0" build="allAtOnce" animBg="1"/>
      <p:bldP spid="7188" grpId="0" build="allAtOnce" animBg="1"/>
      <p:bldP spid="7189" grpId="0" build="allAtOnce" animBg="1"/>
      <p:bldP spid="7194" grpId="0" build="allAtOnce" animBg="1"/>
      <p:bldP spid="7195" grpId="0" build="allAtOnce" animBg="1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629</TotalTime>
  <Words>1670</Words>
  <Application>Microsoft Macintosh PowerPoint</Application>
  <PresentationFormat>Presentación en pantalla (4:3)</PresentationFormat>
  <Paragraphs>222</Paragraphs>
  <Slides>39</Slides>
  <Notes>13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39</vt:i4>
      </vt:variant>
    </vt:vector>
  </HeadingPairs>
  <TitlesOfParts>
    <vt:vector size="41" baseType="lpstr">
      <vt:lpstr>Tema de Office</vt:lpstr>
      <vt:lpstr>Fotografía de Photo Editor</vt:lpstr>
      <vt:lpstr> Rosa Quiroz  Karen Silva </vt:lpstr>
      <vt:lpstr>Acerca de la Corporación PBA</vt:lpstr>
      <vt:lpstr>Acerca de la Corporación PBA</vt:lpstr>
      <vt:lpstr>La estrategia de acompañamiento de la Corporación PBA</vt:lpstr>
      <vt:lpstr>Programa de fortalecimiento de cadenas productivas competitivas con pequeños agricultores en el Caribe (con PDPs y Ecopetrol)</vt:lpstr>
      <vt:lpstr>       Asociación municipal para el desarrollo sostenible de los pequeños agricultores de San Jacinto Bolívar      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COMO SURGIO ASOPEPAMA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Nuestro fuerte</vt:lpstr>
      <vt:lpstr>FACTORES QUE HAN INFLUIDO</vt:lpstr>
      <vt:lpstr>RESULTADOS DEL PROCESO ASOPEPAMA ACOMPAÑADO POR LA CORPORACIÓN PBA</vt:lpstr>
      <vt:lpstr>RESULTADOS DEL PROCESO ASOPEPAMA ACOMPAÑADO POR LA CORPORACIÓN PBA</vt:lpstr>
      <vt:lpstr>GRACIAS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Innovación rural para el desarrollo</dc:title>
  <dc:creator>Alvaro Montes</dc:creator>
  <cp:lastModifiedBy>Paula Vanessa Páez Cardona</cp:lastModifiedBy>
  <cp:revision>69</cp:revision>
  <dcterms:created xsi:type="dcterms:W3CDTF">2011-09-24T10:54:44Z</dcterms:created>
  <dcterms:modified xsi:type="dcterms:W3CDTF">2012-09-20T21:50:40Z</dcterms:modified>
</cp:coreProperties>
</file>