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1" r:id="rId7"/>
    <p:sldId id="262" r:id="rId8"/>
    <p:sldId id="265" r:id="rId9"/>
    <p:sldId id="263" r:id="rId10"/>
    <p:sldId id="264" r:id="rId11"/>
    <p:sldId id="267" r:id="rId12"/>
    <p:sldId id="266" r:id="rId13"/>
  </p:sldIdLst>
  <p:sldSz cx="9144000" cy="6858000" type="screen4x3"/>
  <p:notesSz cx="6858000" cy="9144000"/>
  <p:custDataLst>
    <p:tags r:id="rId15"/>
  </p:custDataLst>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896"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tags" Target="tags/tag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1762DE5-354B-4260-BAB2-4680E23E1B72}" type="datetimeFigureOut">
              <a:rPr lang="es-CO" smtClean="0"/>
              <a:t>20/09/12</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D7B3BC45-34B2-46C7-A1BC-07AE9F6BC38D}" type="slidenum">
              <a:rPr lang="es-CO" smtClean="0"/>
              <a:t>‹Nr.›</a:t>
            </a:fld>
            <a:endParaRPr lang="es-CO"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1762DE5-354B-4260-BAB2-4680E23E1B72}" type="datetimeFigureOut">
              <a:rPr lang="es-CO" smtClean="0"/>
              <a:t>20/09/12</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D7B3BC45-34B2-46C7-A1BC-07AE9F6BC38D}" type="slidenum">
              <a:rPr lang="es-CO" smtClean="0"/>
              <a:t>‹Nr.›</a:t>
            </a:fld>
            <a:endParaRPr lang="es-CO"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1762DE5-354B-4260-BAB2-4680E23E1B72}" type="datetimeFigureOut">
              <a:rPr lang="es-CO" smtClean="0"/>
              <a:t>20/09/12</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D7B3BC45-34B2-46C7-A1BC-07AE9F6BC38D}" type="slidenum">
              <a:rPr lang="es-CO" smtClean="0"/>
              <a:t>‹Nr.›</a:t>
            </a:fld>
            <a:endParaRPr lang="es-CO"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1762DE5-354B-4260-BAB2-4680E23E1B72}" type="datetimeFigureOut">
              <a:rPr lang="es-CO" smtClean="0"/>
              <a:t>20/09/12</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D7B3BC45-34B2-46C7-A1BC-07AE9F6BC38D}" type="slidenum">
              <a:rPr lang="es-CO" smtClean="0"/>
              <a:t>‹Nr.›</a:t>
            </a:fld>
            <a:endParaRPr lang="es-C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4" name="Date Placeholder 3"/>
          <p:cNvSpPr>
            <a:spLocks noGrp="1"/>
          </p:cNvSpPr>
          <p:nvPr>
            <p:ph type="dt" sz="half" idx="10"/>
          </p:nvPr>
        </p:nvSpPr>
        <p:spPr/>
        <p:txBody>
          <a:bodyPr/>
          <a:lstStyle/>
          <a:p>
            <a:fld id="{31762DE5-354B-4260-BAB2-4680E23E1B72}" type="datetimeFigureOut">
              <a:rPr lang="es-CO" smtClean="0"/>
              <a:t>20/09/12</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D7B3BC45-34B2-46C7-A1BC-07AE9F6BC38D}" type="slidenum">
              <a:rPr lang="es-CO" smtClean="0"/>
              <a:t>‹Nr.›</a:t>
            </a:fld>
            <a:endParaRPr lang="es-CO"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1762DE5-354B-4260-BAB2-4680E23E1B72}" type="datetimeFigureOut">
              <a:rPr lang="es-CO" smtClean="0"/>
              <a:t>20/09/12</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D7B3BC45-34B2-46C7-A1BC-07AE9F6BC38D}" type="slidenum">
              <a:rPr lang="es-CO" smtClean="0"/>
              <a:t>‹Nr.›</a:t>
            </a:fld>
            <a:endParaRPr lang="es-CO" dirty="0"/>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1762DE5-354B-4260-BAB2-4680E23E1B72}" type="datetimeFigureOut">
              <a:rPr lang="es-CO" smtClean="0"/>
              <a:t>20/09/12</a:t>
            </a:fld>
            <a:endParaRPr lang="es-CO" dirty="0"/>
          </a:p>
        </p:txBody>
      </p:sp>
      <p:sp>
        <p:nvSpPr>
          <p:cNvPr id="8" name="Footer Placeholder 7"/>
          <p:cNvSpPr>
            <a:spLocks noGrp="1"/>
          </p:cNvSpPr>
          <p:nvPr>
            <p:ph type="ftr" sz="quarter" idx="11"/>
          </p:nvPr>
        </p:nvSpPr>
        <p:spPr/>
        <p:txBody>
          <a:bodyPr/>
          <a:lstStyle/>
          <a:p>
            <a:endParaRPr lang="es-CO" dirty="0"/>
          </a:p>
        </p:txBody>
      </p:sp>
      <p:sp>
        <p:nvSpPr>
          <p:cNvPr id="9" name="Slide Number Placeholder 8"/>
          <p:cNvSpPr>
            <a:spLocks noGrp="1"/>
          </p:cNvSpPr>
          <p:nvPr>
            <p:ph type="sldNum" sz="quarter" idx="12"/>
          </p:nvPr>
        </p:nvSpPr>
        <p:spPr/>
        <p:txBody>
          <a:bodyPr/>
          <a:lstStyle/>
          <a:p>
            <a:fld id="{D7B3BC45-34B2-46C7-A1BC-07AE9F6BC38D}" type="slidenum">
              <a:rPr lang="es-CO" smtClean="0"/>
              <a:t>‹Nr.›</a:t>
            </a:fld>
            <a:endParaRPr lang="es-CO"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1762DE5-354B-4260-BAB2-4680E23E1B72}" type="datetimeFigureOut">
              <a:rPr lang="es-CO" smtClean="0"/>
              <a:t>20/09/12</a:t>
            </a:fld>
            <a:endParaRPr lang="es-CO" dirty="0"/>
          </a:p>
        </p:txBody>
      </p:sp>
      <p:sp>
        <p:nvSpPr>
          <p:cNvPr id="4" name="Footer Placeholder 3"/>
          <p:cNvSpPr>
            <a:spLocks noGrp="1"/>
          </p:cNvSpPr>
          <p:nvPr>
            <p:ph type="ftr" sz="quarter" idx="11"/>
          </p:nvPr>
        </p:nvSpPr>
        <p:spPr/>
        <p:txBody>
          <a:bodyPr/>
          <a:lstStyle/>
          <a:p>
            <a:endParaRPr lang="es-CO" dirty="0"/>
          </a:p>
        </p:txBody>
      </p:sp>
      <p:sp>
        <p:nvSpPr>
          <p:cNvPr id="5" name="Slide Number Placeholder 4"/>
          <p:cNvSpPr>
            <a:spLocks noGrp="1"/>
          </p:cNvSpPr>
          <p:nvPr>
            <p:ph type="sldNum" sz="quarter" idx="12"/>
          </p:nvPr>
        </p:nvSpPr>
        <p:spPr/>
        <p:txBody>
          <a:bodyPr/>
          <a:lstStyle/>
          <a:p>
            <a:fld id="{D7B3BC45-34B2-46C7-A1BC-07AE9F6BC38D}" type="slidenum">
              <a:rPr lang="es-CO" smtClean="0"/>
              <a:t>‹Nr.›</a:t>
            </a:fld>
            <a:endParaRPr lang="es-CO"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762DE5-354B-4260-BAB2-4680E23E1B72}" type="datetimeFigureOut">
              <a:rPr lang="es-CO" smtClean="0"/>
              <a:t>20/09/12</a:t>
            </a:fld>
            <a:endParaRPr lang="es-CO" dirty="0"/>
          </a:p>
        </p:txBody>
      </p:sp>
      <p:sp>
        <p:nvSpPr>
          <p:cNvPr id="3" name="Footer Placeholder 2"/>
          <p:cNvSpPr>
            <a:spLocks noGrp="1"/>
          </p:cNvSpPr>
          <p:nvPr>
            <p:ph type="ftr" sz="quarter" idx="11"/>
          </p:nvPr>
        </p:nvSpPr>
        <p:spPr/>
        <p:txBody>
          <a:bodyPr/>
          <a:lstStyle/>
          <a:p>
            <a:endParaRPr lang="es-CO" dirty="0"/>
          </a:p>
        </p:txBody>
      </p:sp>
      <p:sp>
        <p:nvSpPr>
          <p:cNvPr id="4" name="Slide Number Placeholder 3"/>
          <p:cNvSpPr>
            <a:spLocks noGrp="1"/>
          </p:cNvSpPr>
          <p:nvPr>
            <p:ph type="sldNum" sz="quarter" idx="12"/>
          </p:nvPr>
        </p:nvSpPr>
        <p:spPr/>
        <p:txBody>
          <a:bodyPr/>
          <a:lstStyle/>
          <a:p>
            <a:fld id="{D7B3BC45-34B2-46C7-A1BC-07AE9F6BC38D}" type="slidenum">
              <a:rPr lang="es-CO" smtClean="0"/>
              <a:t>‹Nr.›</a:t>
            </a:fld>
            <a:endParaRPr lang="es-CO"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5" name="Date Placeholder 4"/>
          <p:cNvSpPr>
            <a:spLocks noGrp="1"/>
          </p:cNvSpPr>
          <p:nvPr>
            <p:ph type="dt" sz="half" idx="10"/>
          </p:nvPr>
        </p:nvSpPr>
        <p:spPr/>
        <p:txBody>
          <a:bodyPr/>
          <a:lstStyle/>
          <a:p>
            <a:fld id="{31762DE5-354B-4260-BAB2-4680E23E1B72}" type="datetimeFigureOut">
              <a:rPr lang="es-CO" smtClean="0"/>
              <a:t>20/09/12</a:t>
            </a:fld>
            <a:endParaRPr lang="es-CO"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s-CO"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D7B3BC45-34B2-46C7-A1BC-07AE9F6BC38D}" type="slidenum">
              <a:rPr lang="es-CO" smtClean="0"/>
              <a:t>‹Nr.›</a:t>
            </a:fld>
            <a:endParaRPr lang="es-CO"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s-ES" dirty="0" smtClean="0"/>
              <a:t>Haga clic en el icono para agregar una imagen</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1762DE5-354B-4260-BAB2-4680E23E1B72}" type="datetimeFigureOut">
              <a:rPr lang="es-CO" smtClean="0"/>
              <a:t>20/09/12</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D7B3BC45-34B2-46C7-A1BC-07AE9F6BC38D}" type="slidenum">
              <a:rPr lang="es-CO" smtClean="0"/>
              <a:t>‹Nr.›</a:t>
            </a:fld>
            <a:endParaRPr lang="es-CO"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31762DE5-354B-4260-BAB2-4680E23E1B72}" type="datetimeFigureOut">
              <a:rPr lang="es-CO" smtClean="0"/>
              <a:t>20/09/12</a:t>
            </a:fld>
            <a:endParaRPr lang="es-CO"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s-CO"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D7B3BC45-34B2-46C7-A1BC-07AE9F6BC38D}" type="slidenum">
              <a:rPr lang="es-CO" smtClean="0"/>
              <a:t>‹Nr.›</a:t>
            </a:fld>
            <a:endParaRPr lang="es-CO"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jpe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hyperlink" Target="mailto:Anicetolozano65@hotmail.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hyperlink" Target="https://sites.google.com/site/colegiohortigal/home/comparzas/DSC01800.JPG?attredirects=0" TargetMode="External"/><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hyperlink" Target="https://sites.google.com/site/colegiohortigal/home/comparzas/mapa%20colegios%20la%20palma.png?attredirects=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jpeg"/><Relationship Id="rId6" Type="http://schemas.openxmlformats.org/officeDocument/2006/relationships/image" Target="../media/image16.jpeg"/><Relationship Id="rId7"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14722" y="260648"/>
            <a:ext cx="6220863" cy="958300"/>
          </a:xfrm>
          <a:solidFill>
            <a:schemeClr val="accent2">
              <a:lumMod val="60000"/>
              <a:lumOff val="40000"/>
            </a:schemeClr>
          </a:solidFill>
          <a:ln>
            <a:solidFill>
              <a:schemeClr val="accent1"/>
            </a:solidFill>
          </a:ln>
        </p:spPr>
        <p:style>
          <a:lnRef idx="3">
            <a:schemeClr val="lt1"/>
          </a:lnRef>
          <a:fillRef idx="1">
            <a:schemeClr val="accent3"/>
          </a:fillRef>
          <a:effectRef idx="1">
            <a:schemeClr val="accent3"/>
          </a:effectRef>
          <a:fontRef idx="minor">
            <a:schemeClr val="lt1"/>
          </a:fontRef>
        </p:style>
        <p:txBody>
          <a:bodyPr>
            <a:normAutofit/>
          </a:bodyPr>
          <a:lstStyle/>
          <a:p>
            <a:pPr algn="ctr"/>
            <a:r>
              <a:rPr lang="es-ES_tradnl" sz="2400" b="1" dirty="0"/>
              <a:t>I. E. D. COLEGIO BÁSICO POSTPRIMARIA RURAL HORTIGAL </a:t>
            </a:r>
            <a:r>
              <a:rPr lang="es-ES_tradnl" sz="2400" b="1" dirty="0" smtClean="0"/>
              <a:t>LA </a:t>
            </a:r>
            <a:r>
              <a:rPr lang="es-ES_tradnl" sz="2400" b="1" dirty="0"/>
              <a:t>PALMA </a:t>
            </a:r>
            <a:r>
              <a:rPr lang="es-ES_tradnl" sz="2400" b="1" dirty="0" smtClean="0"/>
              <a:t>CUNDINAMARCA</a:t>
            </a:r>
            <a:endParaRPr lang="es-CO" sz="2400" dirty="0"/>
          </a:p>
        </p:txBody>
      </p:sp>
      <p:pic>
        <p:nvPicPr>
          <p:cNvPr id="5" name="4 Imagen"/>
          <p:cNvPicPr/>
          <p:nvPr/>
        </p:nvPicPr>
        <p:blipFill>
          <a:blip r:embed="rId2" cstate="print"/>
          <a:srcRect/>
          <a:stretch>
            <a:fillRect/>
          </a:stretch>
        </p:blipFill>
        <p:spPr bwMode="auto">
          <a:xfrm>
            <a:off x="2555776" y="2551793"/>
            <a:ext cx="4176464" cy="4032448"/>
          </a:xfrm>
          <a:prstGeom prst="rect">
            <a:avLst/>
          </a:prstGeom>
          <a:noFill/>
          <a:ln w="9525">
            <a:noFill/>
            <a:miter lim="800000"/>
            <a:headEnd/>
            <a:tailEnd/>
          </a:ln>
        </p:spPr>
      </p:pic>
      <p:pic>
        <p:nvPicPr>
          <p:cNvPr id="4" name="3 Imagen" descr="F:\Desktop\APAVE\LOGO APAVE.png"/>
          <p:cNvPicPr/>
          <p:nvPr/>
        </p:nvPicPr>
        <p:blipFill>
          <a:blip r:embed="rId3" cstate="email">
            <a:extLst>
              <a:ext uri="{28A0092B-C50C-407E-A947-70E740481C1C}">
                <a14:useLocalDpi xmlns:a14="http://schemas.microsoft.com/office/drawing/2010/main"/>
              </a:ext>
            </a:extLst>
          </a:blip>
          <a:srcRect/>
          <a:stretch>
            <a:fillRect/>
          </a:stretch>
        </p:blipFill>
        <p:spPr bwMode="auto">
          <a:xfrm>
            <a:off x="6897" y="188640"/>
            <a:ext cx="2548879" cy="1023451"/>
          </a:xfrm>
          <a:prstGeom prst="rect">
            <a:avLst/>
          </a:prstGeom>
          <a:noFill/>
          <a:ln>
            <a:noFill/>
          </a:ln>
        </p:spPr>
      </p:pic>
    </p:spTree>
    <p:extLst>
      <p:ext uri="{BB962C8B-B14F-4D97-AF65-F5344CB8AC3E}">
        <p14:creationId xmlns:p14="http://schemas.microsoft.com/office/powerpoint/2010/main" val="853149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CO"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METAS</a:t>
            </a:r>
            <a:endParaRPr lang="es-CO"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contenido"/>
          <p:cNvSpPr>
            <a:spLocks noGrp="1"/>
          </p:cNvSpPr>
          <p:nvPr>
            <p:ph idx="1"/>
          </p:nvPr>
        </p:nvSpPr>
        <p:spPr>
          <a:xfrm>
            <a:off x="827584" y="980728"/>
            <a:ext cx="7520940" cy="3579849"/>
          </a:xfrm>
        </p:spPr>
        <p:txBody>
          <a:bodyPr>
            <a:noAutofit/>
          </a:bodyPr>
          <a:lstStyle/>
          <a:p>
            <a:r>
              <a:rPr lang="es-CO" sz="1400" dirty="0" smtClean="0"/>
              <a:t>Año 2012 :</a:t>
            </a:r>
          </a:p>
          <a:p>
            <a:r>
              <a:rPr lang="es-CO" sz="1400" dirty="0" smtClean="0"/>
              <a:t>- Reconocimiento oficial programa de educación de adultos, primera promoción bachilleres académicos rurales, primera promoción educación de adultos CAFAM.</a:t>
            </a:r>
          </a:p>
          <a:p>
            <a:r>
              <a:rPr lang="es-CO" sz="1400" dirty="0" smtClean="0"/>
              <a:t>- </a:t>
            </a:r>
            <a:r>
              <a:rPr lang="es-CO" sz="1400" dirty="0"/>
              <a:t> </a:t>
            </a:r>
            <a:r>
              <a:rPr lang="es-CO" dirty="0" smtClean="0">
                <a:solidFill>
                  <a:srgbClr val="C00000"/>
                </a:solidFill>
              </a:rPr>
              <a:t>Consolidación alianza estratégica institución  IED HORTIGAL – APAVE</a:t>
            </a:r>
          </a:p>
          <a:p>
            <a:r>
              <a:rPr lang="es-CO" sz="1400" dirty="0" smtClean="0"/>
              <a:t>-  Motivación y participación mercados campesinos regional y local</a:t>
            </a:r>
          </a:p>
          <a:p>
            <a:r>
              <a:rPr lang="es-CO" sz="1400" dirty="0" smtClean="0"/>
              <a:t>- Adecuación y dotación del aula de sistemas, adecuación y dotación cocina y comedor escolar adecuación aula múltiple y unidades sanitarias.</a:t>
            </a:r>
          </a:p>
          <a:p>
            <a:r>
              <a:rPr lang="es-CO" sz="1400" dirty="0" smtClean="0"/>
              <a:t>Año 2013: </a:t>
            </a:r>
          </a:p>
          <a:p>
            <a:r>
              <a:rPr lang="es-CO" sz="1400" dirty="0"/>
              <a:t>-</a:t>
            </a:r>
            <a:r>
              <a:rPr lang="es-CO" sz="1400" dirty="0" smtClean="0"/>
              <a:t>Construcción y dotación de laboratorios física química y biología. Dotación laboratorio de alimentos,  ampliación plante docente.</a:t>
            </a:r>
          </a:p>
          <a:p>
            <a:r>
              <a:rPr lang="es-CO" sz="1400" dirty="0" smtClean="0"/>
              <a:t>- Adecuación y Dotación </a:t>
            </a:r>
            <a:r>
              <a:rPr lang="es-CO" sz="1400" dirty="0"/>
              <a:t>laboratorio de </a:t>
            </a:r>
            <a:r>
              <a:rPr lang="es-CO" sz="1400" dirty="0" smtClean="0"/>
              <a:t>alimentos. </a:t>
            </a:r>
            <a:r>
              <a:rPr lang="es-CO" sz="1400" dirty="0" smtClean="0">
                <a:solidFill>
                  <a:srgbClr val="C00000"/>
                </a:solidFill>
              </a:rPr>
              <a:t>Procesamiento de café, cacao, cítricos.</a:t>
            </a:r>
          </a:p>
          <a:p>
            <a:r>
              <a:rPr lang="es-CO" sz="1400" dirty="0" smtClean="0"/>
              <a:t>- Ampliación planta física dos aulas, Adecuación escenarios deportivos</a:t>
            </a:r>
          </a:p>
          <a:p>
            <a:r>
              <a:rPr lang="es-CO" sz="1400" dirty="0" smtClean="0"/>
              <a:t>Año 2014: </a:t>
            </a:r>
          </a:p>
          <a:p>
            <a:r>
              <a:rPr lang="es-CO" sz="1400" dirty="0" smtClean="0"/>
              <a:t>-</a:t>
            </a:r>
            <a:r>
              <a:rPr lang="es-CO" sz="1800" dirty="0" smtClean="0"/>
              <a:t> Establecimiento del banco de germoplasma.</a:t>
            </a:r>
          </a:p>
          <a:p>
            <a:r>
              <a:rPr lang="es-CO" sz="1400" dirty="0" smtClean="0"/>
              <a:t>Año 2015: </a:t>
            </a:r>
          </a:p>
          <a:p>
            <a:r>
              <a:rPr lang="es-CO" sz="1400" dirty="0" smtClean="0"/>
              <a:t>- Primera promoción de bachilleres técnicos </a:t>
            </a:r>
            <a:r>
              <a:rPr lang="es-CO" sz="2000" dirty="0" smtClean="0">
                <a:solidFill>
                  <a:srgbClr val="C00000"/>
                </a:solidFill>
              </a:rPr>
              <a:t>: ESPECIALIDAD AGROTURISMO.</a:t>
            </a:r>
            <a:endParaRPr lang="es-CO" sz="2000" dirty="0">
              <a:solidFill>
                <a:srgbClr val="C00000"/>
              </a:solidFill>
            </a:endParaRPr>
          </a:p>
        </p:txBody>
      </p:sp>
      <p:pic>
        <p:nvPicPr>
          <p:cNvPr id="4" name="3 Imagen" descr="F:\Desktop\APAVE\LOGO APAVE.png"/>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2339751" cy="762803"/>
          </a:xfrm>
          <a:prstGeom prst="rect">
            <a:avLst/>
          </a:prstGeom>
          <a:noFill/>
          <a:ln>
            <a:noFill/>
          </a:ln>
        </p:spPr>
      </p:pic>
    </p:spTree>
    <p:extLst>
      <p:ext uri="{BB962C8B-B14F-4D97-AF65-F5344CB8AC3E}">
        <p14:creationId xmlns:p14="http://schemas.microsoft.com/office/powerpoint/2010/main" val="4231908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solidFill>
                  <a:srgbClr val="C00000"/>
                </a:solidFill>
              </a:rPr>
              <a:t>reflexiones</a:t>
            </a:r>
            <a:endParaRPr lang="es-CO" dirty="0">
              <a:solidFill>
                <a:srgbClr val="C00000"/>
              </a:solidFill>
            </a:endParaRPr>
          </a:p>
        </p:txBody>
      </p:sp>
      <p:sp>
        <p:nvSpPr>
          <p:cNvPr id="3" name="2 Marcador de contenido"/>
          <p:cNvSpPr>
            <a:spLocks noGrp="1"/>
          </p:cNvSpPr>
          <p:nvPr>
            <p:ph idx="1"/>
          </p:nvPr>
        </p:nvSpPr>
        <p:spPr/>
        <p:txBody>
          <a:bodyPr>
            <a:normAutofit lnSpcReduction="10000"/>
          </a:bodyPr>
          <a:lstStyle/>
          <a:p>
            <a:pPr>
              <a:buFontTx/>
              <a:buChar char="-"/>
            </a:pPr>
            <a:r>
              <a:rPr lang="es-CO" dirty="0" smtClean="0"/>
              <a:t>DENTRO DE LA LÍNEA DE ACCIÓN EDUCACIÓN Y CULTURA – PROGRAMA ACCESO Y CALIDAD, ¿QUE CARACTERÍSTIVAS O PERFIL DEBE TENER LA INSTITUCIÓN EDUCATIVA PARA  SER BENEFICIARIA DE LOS PROYECTOS APOYADOS POR ECOPETROL?</a:t>
            </a:r>
          </a:p>
          <a:p>
            <a:pPr>
              <a:buFontTx/>
              <a:buChar char="-"/>
            </a:pPr>
            <a:r>
              <a:rPr lang="es-CO" dirty="0" smtClean="0"/>
              <a:t>¿CÓMO SE TIENE PROYECTADO EN EL CORTO, MEDIANO Y LARGO PLAZO EL APOYO A LAS  REDES  Y CENTROS DE GESTIÓN VEREDAL EN CUNDINAMARCA, EN EL PROCESO LIDERADO POR APAVE?</a:t>
            </a:r>
          </a:p>
          <a:p>
            <a:pPr>
              <a:buFontTx/>
              <a:buChar char="-"/>
            </a:pPr>
            <a:r>
              <a:rPr lang="es-CO" dirty="0"/>
              <a:t>¿</a:t>
            </a:r>
            <a:r>
              <a:rPr lang="es-CO" dirty="0" smtClean="0"/>
              <a:t>CUALES SON LOS VOLUMENES DE DEMANDA ALIMENTOS DE LOS PETROCASINOS?</a:t>
            </a:r>
          </a:p>
          <a:p>
            <a:pPr>
              <a:buFontTx/>
              <a:buChar char="-"/>
            </a:pPr>
            <a:r>
              <a:rPr lang="es-CO" dirty="0" smtClean="0"/>
              <a:t>¿QUE DEMANDA DE PRODUCTOS ALIMENTICIOS DIFERENTES A LA PRODUCCION LOCAL Y REGIONAL SE REQUIEREN EN ESTE DEPARTAMENTO?.</a:t>
            </a:r>
          </a:p>
          <a:p>
            <a:pPr>
              <a:buFontTx/>
              <a:buChar char="-"/>
            </a:pPr>
            <a:r>
              <a:rPr lang="es-CO" dirty="0" smtClean="0"/>
              <a:t>¿COMO SE ARTICULA LA INSTITUCIONALIDAD A LOS PROCESOS  FORMATIVOS Y DE ACOMPAÑAMIENTO A LAS  INICIATIVAS DE LAS UNIDADES PRODUCTIVAS?.</a:t>
            </a:r>
            <a:endParaRPr lang="es-CO" dirty="0"/>
          </a:p>
        </p:txBody>
      </p:sp>
      <p:pic>
        <p:nvPicPr>
          <p:cNvPr id="4" name="3 Imagen" descr="F:\Desktop\APAVE\LOGO APAVE.png"/>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2339751" cy="762803"/>
          </a:xfrm>
          <a:prstGeom prst="rect">
            <a:avLst/>
          </a:prstGeom>
          <a:noFill/>
          <a:ln>
            <a:noFill/>
          </a:ln>
        </p:spPr>
      </p:pic>
    </p:spTree>
    <p:extLst>
      <p:ext uri="{BB962C8B-B14F-4D97-AF65-F5344CB8AC3E}">
        <p14:creationId xmlns:p14="http://schemas.microsoft.com/office/powerpoint/2010/main" val="1684962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16632"/>
            <a:ext cx="7520940" cy="903000"/>
          </a:xfrm>
        </p:spPr>
        <p:txBody>
          <a:bodyPr/>
          <a:lstStyle/>
          <a:p>
            <a:pPr algn="ctr"/>
            <a:r>
              <a:rPr lang="es-CO" dirty="0" smtClean="0">
                <a:solidFill>
                  <a:srgbClr val="C00000"/>
                </a:solidFill>
              </a:rPr>
              <a:t/>
            </a:r>
            <a:br>
              <a:rPr lang="es-CO" dirty="0" smtClean="0">
                <a:solidFill>
                  <a:srgbClr val="C00000"/>
                </a:solidFill>
              </a:rPr>
            </a:br>
            <a:r>
              <a:rPr lang="es-CO" dirty="0">
                <a:solidFill>
                  <a:srgbClr val="C00000"/>
                </a:solidFill>
              </a:rPr>
              <a:t/>
            </a:r>
            <a:br>
              <a:rPr lang="es-CO" dirty="0">
                <a:solidFill>
                  <a:srgbClr val="C00000"/>
                </a:solidFill>
              </a:rPr>
            </a:br>
            <a:r>
              <a:rPr lang="es-CO" dirty="0" smtClean="0">
                <a:solidFill>
                  <a:srgbClr val="C00000"/>
                </a:solidFill>
              </a:rPr>
              <a:t/>
            </a:r>
            <a:br>
              <a:rPr lang="es-CO" dirty="0" smtClean="0">
                <a:solidFill>
                  <a:srgbClr val="C00000"/>
                </a:solidFill>
              </a:rPr>
            </a:br>
            <a:r>
              <a:rPr lang="es-CO" dirty="0">
                <a:solidFill>
                  <a:srgbClr val="C00000"/>
                </a:solidFill>
              </a:rPr>
              <a:t/>
            </a:r>
            <a:br>
              <a:rPr lang="es-CO" dirty="0">
                <a:solidFill>
                  <a:srgbClr val="C00000"/>
                </a:solidFill>
              </a:rPr>
            </a:br>
            <a:r>
              <a:rPr lang="es-CO" dirty="0" smtClean="0">
                <a:solidFill>
                  <a:srgbClr val="C00000"/>
                </a:solidFill>
              </a:rPr>
              <a:t>NUESTRO AGRADECIMIENTOS!!!!</a:t>
            </a:r>
            <a:br>
              <a:rPr lang="es-CO" dirty="0" smtClean="0">
                <a:solidFill>
                  <a:srgbClr val="C00000"/>
                </a:solidFill>
              </a:rPr>
            </a:br>
            <a:r>
              <a:rPr lang="es-CO" sz="1600" dirty="0" smtClean="0"/>
              <a:t>Aniceto lozano – rector, docentes, estudiantes, padres de familia, sector productivo</a:t>
            </a:r>
            <a:br>
              <a:rPr lang="es-CO" sz="1600" dirty="0" smtClean="0"/>
            </a:br>
            <a:r>
              <a:rPr lang="es-CO" sz="1600" dirty="0" smtClean="0"/>
              <a:t>cel. 3123973013 -  CORREO. </a:t>
            </a:r>
            <a:r>
              <a:rPr lang="es-CO" sz="1600" dirty="0"/>
              <a:t> </a:t>
            </a:r>
            <a:r>
              <a:rPr lang="es-CO" sz="1600" cap="none" dirty="0" smtClean="0">
                <a:hlinkClick r:id="rId2"/>
              </a:rPr>
              <a:t>Anicetolozano65@hotmail.com</a:t>
            </a:r>
            <a:r>
              <a:rPr lang="es-CO" sz="1600" cap="none" dirty="0" smtClean="0"/>
              <a:t/>
            </a:r>
            <a:br>
              <a:rPr lang="es-CO" sz="1600" cap="none" dirty="0" smtClean="0"/>
            </a:br>
            <a:r>
              <a:rPr lang="es-CO" sz="1200" dirty="0" smtClean="0"/>
              <a:t/>
            </a:r>
            <a:br>
              <a:rPr lang="es-CO" sz="1200" dirty="0" smtClean="0"/>
            </a:br>
            <a:r>
              <a:rPr lang="es-CO" dirty="0">
                <a:solidFill>
                  <a:srgbClr val="C00000"/>
                </a:solidFill>
              </a:rPr>
              <a:t/>
            </a:r>
            <a:br>
              <a:rPr lang="es-CO" dirty="0">
                <a:solidFill>
                  <a:srgbClr val="C00000"/>
                </a:solidFill>
              </a:rPr>
            </a:br>
            <a:endParaRPr lang="es-CO" dirty="0">
              <a:solidFill>
                <a:srgbClr val="C00000"/>
              </a:solidFill>
            </a:endParaRP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a:ext>
            </a:extLst>
          </a:blip>
          <a:srcRect/>
          <a:stretch>
            <a:fillRect/>
          </a:stretch>
        </p:blipFill>
        <p:spPr bwMode="auto">
          <a:xfrm>
            <a:off x="179512" y="2564904"/>
            <a:ext cx="5832647" cy="406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Imagen 51" descr="PA06075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92080" y="1872239"/>
            <a:ext cx="3672408" cy="2506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descr="F:\Desktop\APAVE\LOGO APAVE.png"/>
          <p:cNvPicPr/>
          <p:nvPr/>
        </p:nvPicPr>
        <p:blipFill>
          <a:blip r:embed="rId5" cstate="email">
            <a:extLst>
              <a:ext uri="{28A0092B-C50C-407E-A947-70E740481C1C}">
                <a14:useLocalDpi xmlns:a14="http://schemas.microsoft.com/office/drawing/2010/main"/>
              </a:ext>
            </a:extLst>
          </a:blip>
          <a:srcRect/>
          <a:stretch>
            <a:fillRect/>
          </a:stretch>
        </p:blipFill>
        <p:spPr bwMode="auto">
          <a:xfrm>
            <a:off x="2555776" y="1838004"/>
            <a:ext cx="2339751" cy="762803"/>
          </a:xfrm>
          <a:prstGeom prst="rect">
            <a:avLst/>
          </a:prstGeom>
          <a:noFill/>
          <a:ln>
            <a:noFill/>
          </a:ln>
        </p:spPr>
      </p:pic>
    </p:spTree>
    <p:extLst>
      <p:ext uri="{BB962C8B-B14F-4D97-AF65-F5344CB8AC3E}">
        <p14:creationId xmlns:p14="http://schemas.microsoft.com/office/powerpoint/2010/main" val="2963620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cap="none" dirty="0">
                <a:solidFill>
                  <a:srgbClr val="FF0000"/>
                </a:solidFill>
                <a:effectLst>
                  <a:outerShdw blurRad="38100" dist="38100" dir="2700000" algn="tl">
                    <a:srgbClr val="C0C0C0"/>
                  </a:outerShdw>
                </a:effectLst>
                <a:latin typeface="Broadway" pitchFamily="82" charset="0"/>
                <a:ea typeface="Times New Roman" pitchFamily="18" charset="0"/>
                <a:cs typeface="Arial" pitchFamily="34" charset="0"/>
              </a:rPr>
              <a:t>N</a:t>
            </a:r>
            <a:r>
              <a:rPr lang="es-ES" cap="none" dirty="0" smtClean="0">
                <a:solidFill>
                  <a:srgbClr val="FF0000"/>
                </a:solidFill>
                <a:effectLst>
                  <a:outerShdw blurRad="38100" dist="38100" dir="2700000" algn="tl">
                    <a:srgbClr val="C0C0C0"/>
                  </a:outerShdw>
                </a:effectLst>
                <a:latin typeface="Broadway" pitchFamily="82" charset="0"/>
                <a:ea typeface="Times New Roman" pitchFamily="18" charset="0"/>
                <a:cs typeface="Arial" pitchFamily="34" charset="0"/>
              </a:rPr>
              <a:t>UESTRA </a:t>
            </a:r>
            <a:r>
              <a:rPr lang="es-ES" cap="none" dirty="0">
                <a:solidFill>
                  <a:srgbClr val="FF0000"/>
                </a:solidFill>
                <a:effectLst>
                  <a:outerShdw blurRad="38100" dist="38100" dir="2700000" algn="tl">
                    <a:srgbClr val="C0C0C0"/>
                  </a:outerShdw>
                </a:effectLst>
                <a:latin typeface="Broadway" pitchFamily="82" charset="0"/>
                <a:ea typeface="Times New Roman" pitchFamily="18" charset="0"/>
                <a:cs typeface="Arial" pitchFamily="34" charset="0"/>
              </a:rPr>
              <a:t>INSTITUCION</a:t>
            </a:r>
            <a:endParaRPr lang="es-CO"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652105285"/>
              </p:ext>
            </p:extLst>
          </p:nvPr>
        </p:nvGraphicFramePr>
        <p:xfrm>
          <a:off x="779675" y="980728"/>
          <a:ext cx="8040797" cy="5400600"/>
        </p:xfrm>
        <a:graphic>
          <a:graphicData uri="http://schemas.openxmlformats.org/drawingml/2006/table">
            <a:tbl>
              <a:tblPr>
                <a:tableStyleId>{5C22544A-7EE6-4342-B048-85BDC9FD1C3A}</a:tableStyleId>
              </a:tblPr>
              <a:tblGrid>
                <a:gridCol w="8040797"/>
              </a:tblGrid>
              <a:tr h="540060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lang="es-ES" sz="2000" kern="1400" dirty="0" smtClean="0">
                          <a:effectLst/>
                        </a:rPr>
                        <a:t>L</a:t>
                      </a:r>
                      <a:r>
                        <a:rPr kumimoji="0" lang="es-ES"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a Institución Educativa Departamental</a:t>
                      </a:r>
                      <a:r>
                        <a:rPr kumimoji="0" lang="es-ES" sz="20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Colegio Básico Postprimaria Rural Hortigal”</a:t>
                      </a:r>
                      <a:r>
                        <a:rPr kumimoji="0" lang="es-ES"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está ubicada al sur oriente el municipio de La Palma Cundinamarca, a una distancia de 10  Km. del casco urbano; en la actualidad está integrada por </a:t>
                      </a:r>
                      <a:r>
                        <a:rPr kumimoji="0" lang="es-ES" sz="2000" b="0" i="0" u="none" strike="noStrike" cap="none" normalizeH="0" baseline="0" dirty="0" smtClean="0">
                          <a:ln>
                            <a:noFill/>
                          </a:ln>
                          <a:solidFill>
                            <a:srgbClr val="FF0000"/>
                          </a:solidFill>
                          <a:effectLst/>
                          <a:latin typeface="Comic Sans MS" pitchFamily="66" charset="0"/>
                          <a:ea typeface="Times New Roman" pitchFamily="18" charset="0"/>
                          <a:cs typeface="Times New Roman" pitchFamily="18" charset="0"/>
                        </a:rPr>
                        <a:t>diez (10) sedes en funcionamiento, </a:t>
                      </a:r>
                      <a:r>
                        <a:rPr kumimoji="0" lang="es-ES"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además del Centro Educativo Hortigal;  Escuela Rural Alpujarra, Escuela Rural urca, Escuela Rural Hinche Bajo, Escuela Rural La Hermosa, Escuela Rural El Potrero, Escuela Rural Río Negro Acuaparal, Escuela Rural La Puente, Escuela Rural Sarrapopa, Escuela Rural Paz Paz, Escuela Rural Taucury y </a:t>
                      </a:r>
                      <a:r>
                        <a:rPr kumimoji="0" lang="es-ES" sz="2000" b="0" i="0" u="none" strike="noStrike" cap="none" normalizeH="0" baseline="0" dirty="0" smtClean="0">
                          <a:ln>
                            <a:noFill/>
                          </a:ln>
                          <a:solidFill>
                            <a:srgbClr val="FF0000"/>
                          </a:solidFill>
                          <a:effectLst/>
                          <a:latin typeface="Comic Sans MS" pitchFamily="66" charset="0"/>
                          <a:ea typeface="Times New Roman" pitchFamily="18" charset="0"/>
                          <a:cs typeface="Times New Roman" pitchFamily="18" charset="0"/>
                        </a:rPr>
                        <a:t>seis (6) sedes cerradas temporalmente </a:t>
                      </a:r>
                      <a:r>
                        <a:rPr kumimoji="0" lang="es-ES"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a causa de factores asociados al orden público, desatado en los años 90.</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s-ES" sz="2000" b="0" i="0" u="none" strike="noStrike" kern="1400" cap="none" normalizeH="0" baseline="0" dirty="0" smtClean="0">
                        <a:ln>
                          <a:noFill/>
                        </a:ln>
                        <a:solidFill>
                          <a:schemeClr val="tx1"/>
                        </a:solidFill>
                        <a:effectLst/>
                        <a:latin typeface="Comic Sans MS" pitchFamily="66" charset="0"/>
                        <a:ea typeface="Times New Roman"/>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1800" b="0" i="1" u="none" strike="noStrike" kern="1400" cap="none" normalizeH="0" baseline="0" dirty="0" smtClean="0">
                          <a:ln>
                            <a:noFill/>
                          </a:ln>
                          <a:solidFill>
                            <a:schemeClr val="accent2">
                              <a:lumMod val="75000"/>
                            </a:schemeClr>
                          </a:solidFill>
                          <a:effectLst/>
                          <a:latin typeface="Comic Sans MS" pitchFamily="66" charset="0"/>
                          <a:ea typeface="Times New Roman"/>
                          <a:cs typeface="Times New Roman" pitchFamily="18" charset="0"/>
                        </a:rPr>
                        <a:t>Se reabren 2 escuelas rurales:   Hinche Alto, año 2011;  El salitre, año 2012.  Se proyecta abrir la tercera en el año 2013.</a:t>
                      </a:r>
                      <a:endParaRPr kumimoji="0" lang="es-ES" sz="1400" b="0" i="0" u="none" strike="noStrike" kern="1400" cap="none" normalizeH="0" baseline="0" dirty="0" smtClean="0">
                        <a:ln>
                          <a:noFill/>
                        </a:ln>
                        <a:solidFill>
                          <a:schemeClr val="tx1"/>
                        </a:solidFill>
                        <a:effectLst/>
                        <a:latin typeface="Comic Sans MS" pitchFamily="66" charset="0"/>
                        <a:ea typeface="Times New Roman"/>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s-ES" sz="1400" b="0" i="0" u="none" strike="noStrike" kern="1400" cap="none" normalizeH="0" baseline="0" dirty="0" smtClean="0">
                        <a:ln>
                          <a:noFill/>
                        </a:ln>
                        <a:solidFill>
                          <a:schemeClr val="tx1"/>
                        </a:solidFill>
                        <a:effectLst/>
                        <a:latin typeface="Comic Sans MS" pitchFamily="66" charset="0"/>
                        <a:ea typeface="Times New Roman"/>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defRPr/>
                      </a:pPr>
                      <a:endParaRPr lang="es-CO" sz="1600" b="1" kern="1400" dirty="0">
                        <a:effectLst/>
                        <a:latin typeface="Cambria"/>
                        <a:ea typeface="Times New Roman"/>
                        <a:cs typeface="Times New Roman"/>
                      </a:endParaRPr>
                    </a:p>
                  </a:txBody>
                  <a:tcPr marL="0" marR="0" marT="0" marB="0"/>
                </a:tc>
              </a:tr>
            </a:tbl>
          </a:graphicData>
        </a:graphic>
      </p:graphicFrame>
      <p:sp>
        <p:nvSpPr>
          <p:cNvPr id="8" name="AutoShape 5"/>
          <p:cNvSpPr>
            <a:spLocks noChangeArrowheads="1"/>
          </p:cNvSpPr>
          <p:nvPr/>
        </p:nvSpPr>
        <p:spPr bwMode="auto">
          <a:xfrm rot="-22140112">
            <a:off x="5143500" y="9110663"/>
            <a:ext cx="127000" cy="1327150"/>
          </a:xfrm>
          <a:prstGeom prst="triangle">
            <a:avLst>
              <a:gd name="adj" fmla="val 76167"/>
            </a:avLst>
          </a:prstGeom>
          <a:solidFill>
            <a:srgbClr val="00B0F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CO" dirty="0"/>
          </a:p>
        </p:txBody>
      </p:sp>
      <p:sp>
        <p:nvSpPr>
          <p:cNvPr id="23" name="22 Rectángulo"/>
          <p:cNvSpPr/>
          <p:nvPr/>
        </p:nvSpPr>
        <p:spPr>
          <a:xfrm>
            <a:off x="755576" y="5805264"/>
            <a:ext cx="7848872" cy="461665"/>
          </a:xfrm>
          <a:prstGeom prst="rect">
            <a:avLst/>
          </a:prstGeom>
        </p:spPr>
        <p:txBody>
          <a:bodyPr wrap="square">
            <a:spAutoFit/>
          </a:bodyPr>
          <a:lstStyle/>
          <a:p>
            <a:r>
              <a:rPr lang="es-ES" b="1" i="1" dirty="0"/>
              <a:t>“</a:t>
            </a:r>
            <a:r>
              <a:rPr lang="es-ES" sz="2400" b="1" i="1" dirty="0"/>
              <a:t>ABRIENDO ESPACIOS PARA UNA EDUCACIÓN DE CALIDAD”</a:t>
            </a:r>
            <a:endParaRPr lang="es-CO" sz="2400" dirty="0"/>
          </a:p>
        </p:txBody>
      </p:sp>
      <p:pic>
        <p:nvPicPr>
          <p:cNvPr id="6" name="5 Imagen" descr="F:\Desktop\APAVE\LOGO APAVE.png"/>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2339751" cy="762803"/>
          </a:xfrm>
          <a:prstGeom prst="rect">
            <a:avLst/>
          </a:prstGeom>
          <a:noFill/>
          <a:ln>
            <a:noFill/>
          </a:ln>
        </p:spPr>
      </p:pic>
    </p:spTree>
    <p:extLst>
      <p:ext uri="{BB962C8B-B14F-4D97-AF65-F5344CB8AC3E}">
        <p14:creationId xmlns:p14="http://schemas.microsoft.com/office/powerpoint/2010/main" val="2677850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27784" y="404664"/>
            <a:ext cx="6424240" cy="504056"/>
          </a:xfrm>
        </p:spPr>
        <p:txBody>
          <a:bodyPr/>
          <a:lstStyle/>
          <a:p>
            <a:pPr algn="ctr"/>
            <a:r>
              <a:rPr lang="es-ES" sz="1800" b="1" cap="none" dirty="0">
                <a:solidFill>
                  <a:srgbClr val="0070C0"/>
                </a:solidFill>
                <a:effectLst>
                  <a:outerShdw blurRad="38100" dist="38100" dir="2700000" algn="tl">
                    <a:srgbClr val="C0C0C0"/>
                  </a:outerShdw>
                </a:effectLst>
                <a:latin typeface="Comic Sans MS" pitchFamily="66" charset="0"/>
                <a:ea typeface="Times New Roman" pitchFamily="18" charset="0"/>
                <a:cs typeface="Times New Roman" pitchFamily="18" charset="0"/>
              </a:rPr>
              <a:t>UBICACIÓN DE LA INSTITUCIÓN EDUCATIVA HORTIGAL Y SUS SEDES</a:t>
            </a:r>
            <a:endParaRPr lang="es-CO" sz="1800" dirty="0"/>
          </a:p>
        </p:txBody>
      </p:sp>
      <p:pic>
        <p:nvPicPr>
          <p:cNvPr id="4" name="Imagen 5" descr="https://sites.google.com/site/colegiohortigal/_/rsrc/1274612895711/home/comparzas/mapa%20colegios%20la%20palma.png?height=320&amp;width=277">
            <a:hlinkClick r:id="rId2"/>
          </p:cNvPr>
          <p:cNvPicPr>
            <a:picLocks noGrp="1" noChangeAspect="1" noChangeArrowheads="1"/>
          </p:cNvPicPr>
          <p:nvPr>
            <p:ph idx="1"/>
          </p:nvPr>
        </p:nvPicPr>
        <p:blipFill>
          <a:blip r:embed="rId3">
            <a:lum contrast="20000"/>
            <a:extLst>
              <a:ext uri="{28A0092B-C50C-407E-A947-70E740481C1C}">
                <a14:useLocalDpi xmlns:a14="http://schemas.microsoft.com/office/drawing/2010/main"/>
              </a:ext>
            </a:extLst>
          </a:blip>
          <a:srcRect/>
          <a:stretch>
            <a:fillRect/>
          </a:stretch>
        </p:blipFill>
        <p:spPr bwMode="auto">
          <a:xfrm>
            <a:off x="3006971" y="1268760"/>
            <a:ext cx="4320480" cy="54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a:tailEnd/>
              </a14:hiddenLine>
            </a:ext>
          </a:extLst>
        </p:spPr>
      </p:pic>
      <p:pic>
        <p:nvPicPr>
          <p:cNvPr id="3074" name="Imagen 36" descr="E:\DCIM\100OLYMP\P5240246.JPG"/>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642100" y="1124744"/>
            <a:ext cx="24130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Imagen 36" descr="E:\DCIM\100OLYMP\P5240246.JPG"/>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3528" y="1268760"/>
            <a:ext cx="24130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Imagen 2" descr="https://sites.google.com/site/colegiohortigal/_/rsrc/1274612010132/home/comparzas/DSC01800.JPG?height=240&amp;width=320">
            <a:hlinkClick r:id="rId5"/>
          </p:cNvPr>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10586" y="3284984"/>
            <a:ext cx="2777238" cy="2636912"/>
          </a:xfrm>
          <a:prstGeom prst="rect">
            <a:avLst/>
          </a:prstGeom>
          <a:noFill/>
          <a:extLst>
            <a:ext uri="{909E8E84-426E-40dd-AFC4-6F175D3DCCD1}">
              <a14:hiddenFill xmlns:a14="http://schemas.microsoft.com/office/drawing/2010/main">
                <a:solidFill>
                  <a:srgbClr val="FFFFFF"/>
                </a:solidFill>
              </a14:hiddenFill>
            </a:ext>
          </a:extLst>
        </p:spPr>
      </p:pic>
      <p:pic>
        <p:nvPicPr>
          <p:cNvPr id="3077" name="Imagen 9" descr="E:\DCIM\100OLYMP\P5240207.JPG"/>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936577" y="3429000"/>
            <a:ext cx="2230437" cy="2232248"/>
          </a:xfrm>
          <a:prstGeom prst="rect">
            <a:avLst/>
          </a:prstGeom>
          <a:noFill/>
          <a:extLst>
            <a:ext uri="{909E8E84-426E-40dd-AFC4-6F175D3DCCD1}">
              <a14:hiddenFill xmlns:a14="http://schemas.microsoft.com/office/drawing/2010/main">
                <a:solidFill>
                  <a:srgbClr val="FFFFFF"/>
                </a:solidFill>
              </a14:hiddenFill>
            </a:ext>
          </a:extLst>
        </p:spPr>
      </p:pic>
      <p:pic>
        <p:nvPicPr>
          <p:cNvPr id="8" name="7 Imagen" descr="F:\Desktop\APAVE\LOGO APAVE.png"/>
          <p:cNvPicPr/>
          <p:nvPr/>
        </p:nvPicPr>
        <p:blipFill>
          <a:blip r:embed="rId8" cstate="email">
            <a:extLst>
              <a:ext uri="{28A0092B-C50C-407E-A947-70E740481C1C}">
                <a14:useLocalDpi xmlns:a14="http://schemas.microsoft.com/office/drawing/2010/main"/>
              </a:ext>
            </a:extLst>
          </a:blip>
          <a:srcRect/>
          <a:stretch>
            <a:fillRect/>
          </a:stretch>
        </p:blipFill>
        <p:spPr bwMode="auto">
          <a:xfrm>
            <a:off x="-11895" y="0"/>
            <a:ext cx="2339751" cy="762803"/>
          </a:xfrm>
          <a:prstGeom prst="rect">
            <a:avLst/>
          </a:prstGeom>
          <a:noFill/>
          <a:ln>
            <a:noFill/>
          </a:ln>
        </p:spPr>
      </p:pic>
    </p:spTree>
    <p:extLst>
      <p:ext uri="{BB962C8B-B14F-4D97-AF65-F5344CB8AC3E}">
        <p14:creationId xmlns:p14="http://schemas.microsoft.com/office/powerpoint/2010/main" val="3406050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solidFill>
                  <a:schemeClr val="accent2">
                    <a:lumMod val="75000"/>
                  </a:schemeClr>
                </a:solidFill>
              </a:rPr>
              <a:t>Educación Rural, PER</a:t>
            </a:r>
            <a:endParaRPr lang="es-CO" dirty="0">
              <a:solidFill>
                <a:schemeClr val="accent2">
                  <a:lumMod val="75000"/>
                </a:schemeClr>
              </a:solidFill>
            </a:endParaRPr>
          </a:p>
        </p:txBody>
      </p:sp>
      <p:sp>
        <p:nvSpPr>
          <p:cNvPr id="3" name="2 Marcador de contenido"/>
          <p:cNvSpPr>
            <a:spLocks noGrp="1"/>
          </p:cNvSpPr>
          <p:nvPr>
            <p:ph idx="1"/>
          </p:nvPr>
        </p:nvSpPr>
        <p:spPr/>
        <p:txBody>
          <a:bodyPr>
            <a:noAutofit/>
          </a:bodyPr>
          <a:lstStyle/>
          <a:p>
            <a:pPr algn="just"/>
            <a:r>
              <a:rPr lang="es-ES" sz="1800" dirty="0"/>
              <a:t>Dentro de marco del proyecto </a:t>
            </a:r>
            <a:r>
              <a:rPr lang="es-ES" sz="1800" dirty="0" smtClean="0"/>
              <a:t>de Educación Rural, PER,  </a:t>
            </a:r>
            <a:r>
              <a:rPr lang="es-ES" sz="1800" dirty="0"/>
              <a:t>en el contexto de las políticas del Plan de Desarrollo Educativo, relacionadas con: </a:t>
            </a:r>
            <a:r>
              <a:rPr lang="es-ES" sz="1800" dirty="0">
                <a:solidFill>
                  <a:schemeClr val="accent3">
                    <a:lumMod val="75000"/>
                  </a:schemeClr>
                </a:solidFill>
              </a:rPr>
              <a:t>Ampliación de Cobertura, Mejoramiento de la Calidad y la Educación infantil, </a:t>
            </a:r>
            <a:r>
              <a:rPr lang="es-ES" sz="1800" dirty="0"/>
              <a:t>se amplía el panorama educativo a todos sectores poblacionales del Departamento.  </a:t>
            </a:r>
            <a:endParaRPr lang="es-CO" sz="1800" dirty="0"/>
          </a:p>
          <a:p>
            <a:pPr algn="just"/>
            <a:r>
              <a:rPr lang="es-ES_tradnl" sz="1800" dirty="0"/>
              <a:t>Para lograr este objetivo,  el PER desarrolla tres líneas de acción, que a su vez se constituyen en componentes de trabajo: </a:t>
            </a:r>
            <a:r>
              <a:rPr lang="es-ES" sz="1800" dirty="0">
                <a:solidFill>
                  <a:srgbClr val="00B050"/>
                </a:solidFill>
              </a:rPr>
              <a:t>Cobertura y Calidad de la Educación Básica; Fortalecimiento de la Capacidad Institucional y de Gestión de Proyectos Municipales; y Formación para la Convivencia Escolar y Comunitaria; </a:t>
            </a:r>
            <a:r>
              <a:rPr lang="es-ES" sz="1800" dirty="0"/>
              <a:t> para este fin, se constituye la  “Alianza Estratégica Departamental de Cundinamarca”, es el resultado de la </a:t>
            </a:r>
            <a:r>
              <a:rPr lang="es-ES" sz="1800" dirty="0">
                <a:solidFill>
                  <a:srgbClr val="C00000"/>
                </a:solidFill>
              </a:rPr>
              <a:t>unión entre el sector productivo  y el sector </a:t>
            </a:r>
            <a:r>
              <a:rPr lang="es-ES" sz="1800" dirty="0" smtClean="0">
                <a:solidFill>
                  <a:srgbClr val="C00000"/>
                </a:solidFill>
              </a:rPr>
              <a:t>educativo oficial</a:t>
            </a:r>
            <a:r>
              <a:rPr lang="es-ES" sz="1800" dirty="0"/>
              <a:t>, con el propósito fundamental de implementar el Proyecto de Educación Rural PER, comprometido con el mejoramiento de la </a:t>
            </a:r>
            <a:r>
              <a:rPr lang="es-ES" sz="2400" dirty="0">
                <a:solidFill>
                  <a:srgbClr val="C00000"/>
                </a:solidFill>
              </a:rPr>
              <a:t>calidad de vida de las comunidades rurales </a:t>
            </a:r>
            <a:r>
              <a:rPr lang="es-ES" sz="1800" dirty="0"/>
              <a:t>Cundinamarquesas..</a:t>
            </a:r>
            <a:endParaRPr lang="es-CO" sz="1800" dirty="0"/>
          </a:p>
          <a:p>
            <a:pPr algn="just"/>
            <a:endParaRPr lang="es-CO" sz="1800" dirty="0"/>
          </a:p>
        </p:txBody>
      </p:sp>
      <p:pic>
        <p:nvPicPr>
          <p:cNvPr id="4" name="3 Imagen" descr="F:\Desktop\APAVE\LOGO APAVE.png"/>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2339751" cy="762803"/>
          </a:xfrm>
          <a:prstGeom prst="rect">
            <a:avLst/>
          </a:prstGeom>
          <a:noFill/>
          <a:ln>
            <a:noFill/>
          </a:ln>
        </p:spPr>
      </p:pic>
    </p:spTree>
    <p:extLst>
      <p:ext uri="{BB962C8B-B14F-4D97-AF65-F5344CB8AC3E}">
        <p14:creationId xmlns:p14="http://schemas.microsoft.com/office/powerpoint/2010/main" val="661525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69876" y="488483"/>
            <a:ext cx="7520940" cy="548640"/>
          </a:xfrm>
        </p:spPr>
        <p:txBody>
          <a:bodyPr/>
          <a:lstStyle/>
          <a:p>
            <a:pPr algn="ctr"/>
            <a:r>
              <a:rPr lang="es-ES" sz="1800" dirty="0" smtClean="0">
                <a:effectLst>
                  <a:outerShdw blurRad="50800" dist="38100" algn="tr" rotWithShape="0">
                    <a:prstClr val="black">
                      <a:alpha val="40000"/>
                    </a:prstClr>
                  </a:outerShdw>
                </a:effectLst>
              </a:rPr>
              <a:t/>
            </a:r>
            <a:br>
              <a:rPr lang="es-ES" sz="1800" dirty="0" smtClean="0">
                <a:effectLst>
                  <a:outerShdw blurRad="50800" dist="38100" algn="tr" rotWithShape="0">
                    <a:prstClr val="black">
                      <a:alpha val="40000"/>
                    </a:prstClr>
                  </a:outerShdw>
                </a:effectLst>
              </a:rPr>
            </a:br>
            <a:r>
              <a:rPr lang="es-ES" sz="1800" dirty="0" smtClean="0">
                <a:solidFill>
                  <a:srgbClr val="00B050"/>
                </a:solidFill>
                <a:effectLst>
                  <a:outerShdw blurRad="50800" dist="38100" algn="tr" rotWithShape="0">
                    <a:prstClr val="black">
                      <a:alpha val="40000"/>
                    </a:prstClr>
                  </a:outerShdw>
                </a:effectLst>
              </a:rPr>
              <a:t>NUESTRO </a:t>
            </a:r>
            <a:r>
              <a:rPr lang="es-ES" sz="1800" dirty="0">
                <a:solidFill>
                  <a:srgbClr val="00B050"/>
                </a:solidFill>
                <a:effectLst>
                  <a:outerShdw blurRad="50800" dist="38100" algn="tr" rotWithShape="0">
                    <a:prstClr val="black">
                      <a:alpha val="40000"/>
                    </a:prstClr>
                  </a:outerShdw>
                </a:effectLst>
              </a:rPr>
              <a:t>PROYECTO EDUCATIVO: </a:t>
            </a:r>
            <a:r>
              <a:rPr lang="es-CO" sz="1800" dirty="0">
                <a:solidFill>
                  <a:srgbClr val="00B050"/>
                </a:solidFill>
              </a:rPr>
              <a:t/>
            </a:r>
            <a:br>
              <a:rPr lang="es-CO" sz="1800" dirty="0">
                <a:solidFill>
                  <a:srgbClr val="00B050"/>
                </a:solidFill>
              </a:rPr>
            </a:br>
            <a:r>
              <a:rPr lang="es-ES" sz="1800" dirty="0">
                <a:solidFill>
                  <a:srgbClr val="00B050"/>
                </a:solidFill>
                <a:effectLst>
                  <a:outerShdw blurRad="50800" dist="38100" algn="tr" rotWithShape="0">
                    <a:prstClr val="black">
                      <a:alpha val="40000"/>
                    </a:prstClr>
                  </a:outerShdw>
                </a:effectLst>
              </a:rPr>
              <a:t>“ABRIENDO ESPACIOS PARA UNA </a:t>
            </a:r>
            <a:r>
              <a:rPr lang="es-ES" sz="1800" dirty="0" smtClean="0">
                <a:solidFill>
                  <a:srgbClr val="00B050"/>
                </a:solidFill>
                <a:effectLst>
                  <a:outerShdw blurRad="50800" dist="38100" algn="tr" rotWithShape="0">
                    <a:prstClr val="black">
                      <a:alpha val="40000"/>
                    </a:prstClr>
                  </a:outerShdw>
                </a:effectLst>
              </a:rPr>
              <a:t> EDUCACIÓN </a:t>
            </a:r>
            <a:r>
              <a:rPr lang="es-ES" sz="1800" dirty="0">
                <a:solidFill>
                  <a:srgbClr val="00B050"/>
                </a:solidFill>
                <a:effectLst>
                  <a:outerShdw blurRad="50800" dist="38100" algn="tr" rotWithShape="0">
                    <a:prstClr val="black">
                      <a:alpha val="40000"/>
                    </a:prstClr>
                  </a:outerShdw>
                </a:effectLst>
              </a:rPr>
              <a:t>DE CALIDAD"</a:t>
            </a:r>
            <a:r>
              <a:rPr lang="es-CO" dirty="0">
                <a:solidFill>
                  <a:srgbClr val="00B050"/>
                </a:solidFill>
              </a:rPr>
              <a:t/>
            </a:r>
            <a:br>
              <a:rPr lang="es-CO" dirty="0">
                <a:solidFill>
                  <a:srgbClr val="00B050"/>
                </a:solidFill>
              </a:rPr>
            </a:br>
            <a:endParaRPr lang="es-CO" dirty="0">
              <a:solidFill>
                <a:srgbClr val="00B050"/>
              </a:solidFill>
            </a:endParaRPr>
          </a:p>
        </p:txBody>
      </p:sp>
      <p:sp>
        <p:nvSpPr>
          <p:cNvPr id="3" name="2 Marcador de contenido"/>
          <p:cNvSpPr>
            <a:spLocks noGrp="1"/>
          </p:cNvSpPr>
          <p:nvPr>
            <p:ph idx="1"/>
          </p:nvPr>
        </p:nvSpPr>
        <p:spPr>
          <a:xfrm>
            <a:off x="822960" y="1100628"/>
            <a:ext cx="7520940" cy="4416604"/>
          </a:xfrm>
        </p:spPr>
        <p:txBody>
          <a:bodyPr>
            <a:normAutofit fontScale="25000" lnSpcReduction="20000"/>
          </a:bodyPr>
          <a:lstStyle/>
          <a:p>
            <a:pPr algn="ctr"/>
            <a:r>
              <a:rPr lang="es-ES" sz="7200" dirty="0">
                <a:effectLst>
                  <a:outerShdw blurRad="50800" dist="38100" algn="tr" rotWithShape="0">
                    <a:prstClr val="black">
                      <a:alpha val="40000"/>
                    </a:prstClr>
                  </a:outerShdw>
                </a:effectLst>
              </a:rPr>
              <a:t> </a:t>
            </a:r>
            <a:r>
              <a:rPr lang="es-ES" sz="7200" dirty="0" smtClean="0">
                <a:effectLst>
                  <a:outerShdw blurRad="50800" dist="38100" algn="tr" rotWithShape="0">
                    <a:prstClr val="black">
                      <a:alpha val="40000"/>
                    </a:prstClr>
                  </a:outerShdw>
                </a:effectLst>
              </a:rPr>
              <a:t>MISIÓN</a:t>
            </a:r>
            <a:endParaRPr lang="es-CO" sz="7200" dirty="0" smtClean="0"/>
          </a:p>
          <a:p>
            <a:pPr algn="ctr"/>
            <a:r>
              <a:rPr lang="es-ES" sz="7200" b="0" dirty="0"/>
              <a:t> </a:t>
            </a:r>
            <a:endParaRPr lang="es-CO" sz="7200" dirty="0"/>
          </a:p>
          <a:p>
            <a:pPr algn="ctr"/>
            <a:r>
              <a:rPr lang="es-ES" sz="7200" b="0" dirty="0"/>
              <a:t>Promover en la institución un proceso formativo en los estudiantes que propenda </a:t>
            </a:r>
            <a:r>
              <a:rPr lang="es-ES" sz="7200" b="0" dirty="0" smtClean="0"/>
              <a:t>   por </a:t>
            </a:r>
            <a:r>
              <a:rPr lang="es-ES" sz="7200" b="0" dirty="0"/>
              <a:t>el desarrollo de la ciencia, la técnica y la tecnología, la personalidad, la capacidad de asumir su responsabilidad, autonomía, sus derechos y deberes como seres humanos  para que se conviertan en agentes, </a:t>
            </a:r>
            <a:r>
              <a:rPr lang="es-ES" sz="7200" b="0" dirty="0">
                <a:solidFill>
                  <a:srgbClr val="C00000"/>
                </a:solidFill>
              </a:rPr>
              <a:t>estimadores de los recursos del medio, que generen trabajo y progreso, valorando </a:t>
            </a:r>
            <a:r>
              <a:rPr lang="es-ES" sz="7200" b="0" dirty="0" smtClean="0">
                <a:solidFill>
                  <a:srgbClr val="C00000"/>
                </a:solidFill>
              </a:rPr>
              <a:t>y rescatando su identidad cultural.</a:t>
            </a:r>
            <a:endParaRPr lang="es-CO" sz="7200" dirty="0">
              <a:solidFill>
                <a:srgbClr val="C00000"/>
              </a:solidFill>
            </a:endParaRPr>
          </a:p>
          <a:p>
            <a:pPr algn="ctr"/>
            <a:r>
              <a:rPr lang="es-ES" sz="7200" dirty="0"/>
              <a:t> </a:t>
            </a:r>
            <a:endParaRPr lang="es-CO" sz="7200" dirty="0"/>
          </a:p>
          <a:p>
            <a:pPr algn="ctr"/>
            <a:r>
              <a:rPr lang="es-ES" sz="7200" dirty="0"/>
              <a:t>VISIÓN</a:t>
            </a:r>
            <a:endParaRPr lang="es-CO" sz="7200" dirty="0"/>
          </a:p>
          <a:p>
            <a:pPr algn="ctr"/>
            <a:r>
              <a:rPr lang="es-ES" sz="7200" b="0" dirty="0"/>
              <a:t> </a:t>
            </a:r>
            <a:endParaRPr lang="es-CO" sz="7200" dirty="0"/>
          </a:p>
          <a:p>
            <a:pPr algn="ctr"/>
            <a:r>
              <a:rPr lang="es-ES" sz="7200" b="0" dirty="0"/>
              <a:t>La Institución Educativa para el  año 2.015, se proyecta como un centro líder en la Formación Rural Integral de niños, niñas, jóvenes y adultos, a través de la implementación de metodologías activas: Preescolar, Escuela Nueva, Postprimaria, </a:t>
            </a:r>
            <a:r>
              <a:rPr lang="es-ES" sz="7200" b="0" dirty="0">
                <a:solidFill>
                  <a:srgbClr val="C00000"/>
                </a:solidFill>
              </a:rPr>
              <a:t>Media Técnica con Especialidad en Agroturismo</a:t>
            </a:r>
            <a:r>
              <a:rPr lang="es-ES" sz="7200" b="0" dirty="0"/>
              <a:t>; para que se desempeñen competente y productivamente en cualquier medio promoviendo y fortaleciendo el desarrollo humano y la calidad de vida.</a:t>
            </a:r>
            <a:endParaRPr lang="es-CO" sz="7200" dirty="0"/>
          </a:p>
          <a:p>
            <a:pPr algn="ctr"/>
            <a:r>
              <a:rPr lang="es-ES" sz="3400" b="0" dirty="0"/>
              <a:t> </a:t>
            </a:r>
            <a:endParaRPr lang="es-CO" sz="3400" dirty="0"/>
          </a:p>
          <a:p>
            <a:endParaRPr lang="es-CO" dirty="0"/>
          </a:p>
        </p:txBody>
      </p:sp>
      <p:pic>
        <p:nvPicPr>
          <p:cNvPr id="4" name="3 Imagen" descr="F:\Desktop\APAVE\LOGO APAVE.png"/>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2339751" cy="762803"/>
          </a:xfrm>
          <a:prstGeom prst="rect">
            <a:avLst/>
          </a:prstGeom>
          <a:noFill/>
          <a:ln>
            <a:noFill/>
          </a:ln>
        </p:spPr>
      </p:pic>
    </p:spTree>
    <p:extLst>
      <p:ext uri="{BB962C8B-B14F-4D97-AF65-F5344CB8AC3E}">
        <p14:creationId xmlns:p14="http://schemas.microsoft.com/office/powerpoint/2010/main" val="1067846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83768" y="365760"/>
            <a:ext cx="5860132" cy="548640"/>
          </a:xfrm>
        </p:spPr>
        <p:txBody>
          <a:bodyPr/>
          <a:lstStyle/>
          <a:p>
            <a:pPr algn="ctr"/>
            <a:r>
              <a:rPr lang="es-ES" b="1" dirty="0"/>
              <a:t/>
            </a:r>
            <a:br>
              <a:rPr lang="es-ES" b="1" dirty="0"/>
            </a:br>
            <a:r>
              <a:rPr lang="es-ES" sz="1800" b="1" dirty="0"/>
              <a:t>PROYECTOS PEDAGOGICOS PRODUCTIVOS</a:t>
            </a:r>
            <a:r>
              <a:rPr lang="es-CO" sz="1800" dirty="0"/>
              <a:t/>
            </a:r>
            <a:br>
              <a:rPr lang="es-CO" sz="1800" dirty="0"/>
            </a:br>
            <a:r>
              <a:rPr lang="es-CO" sz="1800" dirty="0" smtClean="0"/>
              <a:t/>
            </a:r>
            <a:br>
              <a:rPr lang="es-CO" sz="1800" dirty="0" smtClean="0"/>
            </a:br>
            <a:r>
              <a:rPr lang="es-CO" sz="1800" dirty="0"/>
              <a:t/>
            </a:r>
            <a:br>
              <a:rPr lang="es-CO" sz="1800" dirty="0"/>
            </a:br>
            <a:r>
              <a:rPr lang="es-ES" b="1" dirty="0" smtClean="0">
                <a:solidFill>
                  <a:srgbClr val="FF0000"/>
                </a:solidFill>
              </a:rPr>
              <a:t>ESCUELA </a:t>
            </a:r>
            <a:r>
              <a:rPr lang="es-ES" b="1" dirty="0">
                <a:solidFill>
                  <a:srgbClr val="FF0000"/>
                </a:solidFill>
              </a:rPr>
              <a:t>Y CAFÉ</a:t>
            </a:r>
            <a:endParaRPr lang="es-CO" dirty="0">
              <a:solidFill>
                <a:srgbClr val="FF0000"/>
              </a:solidFill>
            </a:endParaRPr>
          </a:p>
        </p:txBody>
      </p:sp>
      <p:pic>
        <p:nvPicPr>
          <p:cNvPr id="1026" name="Imagen 10" descr="E:\DCIM\100OLYMP\P9270717.JPG"/>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04048" y="4221089"/>
            <a:ext cx="3980359" cy="2636912"/>
          </a:xfrm>
          <a:prstGeom prst="rect">
            <a:avLst/>
          </a:prstGeom>
          <a:noFill/>
          <a:extLst>
            <a:ext uri="{909E8E84-426E-40dd-AFC4-6F175D3DCCD1}">
              <a14:hiddenFill xmlns:a14="http://schemas.microsoft.com/office/drawing/2010/main">
                <a:solidFill>
                  <a:srgbClr val="FFFFFF"/>
                </a:solidFill>
              </a14:hiddenFill>
            </a:ext>
          </a:extLst>
        </p:spPr>
      </p:pic>
      <p:pic>
        <p:nvPicPr>
          <p:cNvPr id="1027" name="Imagen 27" descr="F:\Images\P051010_10.45.jpg"/>
          <p:cNvPicPr>
            <a:picLocks noChangeArrowheads="1"/>
          </p:cNvPicPr>
          <p:nvPr/>
        </p:nvPicPr>
        <p:blipFill>
          <a:blip r:embed="rId3" cstate="email">
            <a:extLst>
              <a:ext uri="{28A0092B-C50C-407E-A947-70E740481C1C}">
                <a14:useLocalDpi xmlns:a14="http://schemas.microsoft.com/office/drawing/2010/main"/>
              </a:ext>
            </a:extLst>
          </a:blip>
          <a:srcRect l="-237" t="-671" r="-331" b="-1059"/>
          <a:stretch>
            <a:fillRect/>
          </a:stretch>
        </p:blipFill>
        <p:spPr bwMode="auto">
          <a:xfrm>
            <a:off x="251520" y="4365104"/>
            <a:ext cx="3456384" cy="2332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755576" y="1340768"/>
            <a:ext cx="7488832" cy="3447098"/>
          </a:xfrm>
          <a:prstGeom prst="rect">
            <a:avLst/>
          </a:prstGeom>
        </p:spPr>
        <p:txBody>
          <a:bodyPr wrap="square">
            <a:spAutoFit/>
          </a:bodyPr>
          <a:lstStyle/>
          <a:p>
            <a:pPr algn="just"/>
            <a:endParaRPr lang="es-ES" b="1" dirty="0" smtClean="0"/>
          </a:p>
          <a:p>
            <a:pPr algn="just"/>
            <a:r>
              <a:rPr lang="es-ES" sz="2000" b="1" dirty="0" smtClean="0"/>
              <a:t>La </a:t>
            </a:r>
            <a:r>
              <a:rPr lang="es-ES" sz="2000" b="1" dirty="0"/>
              <a:t>experiencia articula </a:t>
            </a:r>
            <a:r>
              <a:rPr lang="es-ES" sz="2000" b="1" dirty="0">
                <a:solidFill>
                  <a:srgbClr val="00B050"/>
                </a:solidFill>
              </a:rPr>
              <a:t>estrategias pedagógicas y productivas </a:t>
            </a:r>
            <a:r>
              <a:rPr lang="es-ES" sz="2000" b="1" dirty="0"/>
              <a:t>que permiten vincular a la comunidad educativa con el proyecto, mejorar las prácticas pedagógicas de los profesores y aplicar el conocimiento adquirido en la escuela a las fincas donde viven los estudiantes, promoviendo la participación de los niños en las decisiones sobre la adopción de mejores técnicas y prácticas en la propiedad. </a:t>
            </a:r>
            <a:endParaRPr lang="es-ES" sz="2000" b="1" dirty="0" smtClean="0"/>
          </a:p>
          <a:p>
            <a:pPr algn="just"/>
            <a:r>
              <a:rPr lang="es-ES" sz="2000" b="1" dirty="0" smtClean="0">
                <a:solidFill>
                  <a:srgbClr val="C00000"/>
                </a:solidFill>
              </a:rPr>
              <a:t>Propósito: Formar la generación de relevo y garantizar su permanencia en y desarrollo integral de sus familias en su entorno.</a:t>
            </a:r>
            <a:endParaRPr lang="es-CO" sz="2000" b="1" dirty="0">
              <a:solidFill>
                <a:srgbClr val="C00000"/>
              </a:solidFill>
            </a:endParaRPr>
          </a:p>
          <a:p>
            <a:pPr algn="just"/>
            <a:r>
              <a:rPr lang="es-ES" sz="2000" dirty="0"/>
              <a:t> </a:t>
            </a:r>
            <a:endParaRPr lang="es-CO" sz="2000" dirty="0"/>
          </a:p>
        </p:txBody>
      </p:sp>
      <p:pic>
        <p:nvPicPr>
          <p:cNvPr id="6" name="5 Imagen" descr="F:\Desktop\APAVE\LOGO APAVE.png"/>
          <p:cNvPicPr/>
          <p:nvPr/>
        </p:nvPicPr>
        <p:blipFill>
          <a:blip r:embed="rId4" cstate="email">
            <a:extLst>
              <a:ext uri="{28A0092B-C50C-407E-A947-70E740481C1C}">
                <a14:useLocalDpi xmlns:a14="http://schemas.microsoft.com/office/drawing/2010/main"/>
              </a:ext>
            </a:extLst>
          </a:blip>
          <a:srcRect/>
          <a:stretch>
            <a:fillRect/>
          </a:stretch>
        </p:blipFill>
        <p:spPr bwMode="auto">
          <a:xfrm>
            <a:off x="1" y="0"/>
            <a:ext cx="2339751" cy="762803"/>
          </a:xfrm>
          <a:prstGeom prst="rect">
            <a:avLst/>
          </a:prstGeom>
          <a:noFill/>
          <a:ln>
            <a:noFill/>
          </a:ln>
        </p:spPr>
      </p:pic>
    </p:spTree>
    <p:extLst>
      <p:ext uri="{BB962C8B-B14F-4D97-AF65-F5344CB8AC3E}">
        <p14:creationId xmlns:p14="http://schemas.microsoft.com/office/powerpoint/2010/main" val="3323345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CO" dirty="0" smtClean="0"/>
              <a:t>Escuela y seguridad alimentaria</a:t>
            </a:r>
            <a:endParaRPr lang="es-CO" dirty="0"/>
          </a:p>
        </p:txBody>
      </p:sp>
      <p:pic>
        <p:nvPicPr>
          <p:cNvPr id="2050" name="Imagen 54" descr="PA06079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1124744"/>
            <a:ext cx="3279270" cy="23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Imagen 83" descr="G:\2009_02_13\IMG_072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59483" y="1025013"/>
            <a:ext cx="3145334" cy="23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Imagen 60" descr="P729038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5416" y="4311592"/>
            <a:ext cx="3297382" cy="249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Imagen 27" descr="PA06073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05741" y="3832021"/>
            <a:ext cx="2899076" cy="3017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Imagen 6" descr="P524030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915816" y="2492896"/>
            <a:ext cx="3570287" cy="259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descr="F:\Desktop\APAVE\LOGO APAVE.png"/>
          <p:cNvPicPr/>
          <p:nvPr/>
        </p:nvPicPr>
        <p:blipFill>
          <a:blip r:embed="rId7" cstate="email">
            <a:extLst>
              <a:ext uri="{28A0092B-C50C-407E-A947-70E740481C1C}">
                <a14:useLocalDpi xmlns:a14="http://schemas.microsoft.com/office/drawing/2010/main"/>
              </a:ext>
            </a:extLst>
          </a:blip>
          <a:srcRect/>
          <a:stretch>
            <a:fillRect/>
          </a:stretch>
        </p:blipFill>
        <p:spPr bwMode="auto">
          <a:xfrm>
            <a:off x="1" y="0"/>
            <a:ext cx="2339751" cy="762803"/>
          </a:xfrm>
          <a:prstGeom prst="rect">
            <a:avLst/>
          </a:prstGeom>
          <a:noFill/>
          <a:ln>
            <a:noFill/>
          </a:ln>
        </p:spPr>
      </p:pic>
    </p:spTree>
    <p:extLst>
      <p:ext uri="{BB962C8B-B14F-4D97-AF65-F5344CB8AC3E}">
        <p14:creationId xmlns:p14="http://schemas.microsoft.com/office/powerpoint/2010/main" val="2759477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solidFill>
                  <a:srgbClr val="C00000"/>
                </a:solidFill>
              </a:rPr>
              <a:t>Investigación  en la Escuela </a:t>
            </a:r>
            <a:endParaRPr lang="es-CO" dirty="0">
              <a:solidFill>
                <a:srgbClr val="C00000"/>
              </a:solidFill>
            </a:endParaRPr>
          </a:p>
        </p:txBody>
      </p:sp>
      <p:sp>
        <p:nvSpPr>
          <p:cNvPr id="3" name="2 Marcador de contenido"/>
          <p:cNvSpPr>
            <a:spLocks noGrp="1"/>
          </p:cNvSpPr>
          <p:nvPr>
            <p:ph idx="1"/>
          </p:nvPr>
        </p:nvSpPr>
        <p:spPr/>
        <p:txBody>
          <a:bodyPr/>
          <a:lstStyle/>
          <a:p>
            <a:r>
              <a:rPr lang="es-CO" sz="2000" dirty="0" smtClean="0">
                <a:solidFill>
                  <a:srgbClr val="00B050"/>
                </a:solidFill>
              </a:rPr>
              <a:t>BANCO DE GERMOPLASMA.</a:t>
            </a:r>
          </a:p>
          <a:p>
            <a:r>
              <a:rPr lang="es-CO" sz="2000" dirty="0" smtClean="0"/>
              <a:t>OBJETIVOS:</a:t>
            </a:r>
          </a:p>
          <a:p>
            <a:pPr>
              <a:buFontTx/>
              <a:buChar char="-"/>
            </a:pPr>
            <a:r>
              <a:rPr lang="es-CO" sz="2000" dirty="0" smtClean="0"/>
              <a:t>Fomentar  en la Institución la investigación científica, mediante la implementación de un banco de germoplasma.</a:t>
            </a:r>
          </a:p>
          <a:p>
            <a:pPr>
              <a:buFontTx/>
              <a:buChar char="-"/>
            </a:pPr>
            <a:r>
              <a:rPr lang="es-CO" sz="2000" dirty="0" smtClean="0"/>
              <a:t>Obtener plántulas en laboratorio a través de la manipulación en limpio de material vegetal.</a:t>
            </a:r>
          </a:p>
          <a:p>
            <a:pPr marL="0" indent="0" algn="just"/>
            <a:r>
              <a:rPr lang="es-CO" sz="2000" dirty="0" smtClean="0">
                <a:solidFill>
                  <a:schemeClr val="accent3">
                    <a:lumMod val="50000"/>
                  </a:schemeClr>
                </a:solidFill>
              </a:rPr>
              <a:t>IMPACTO.</a:t>
            </a:r>
            <a:r>
              <a:rPr lang="es-CO" sz="2000" dirty="0" smtClean="0"/>
              <a:t>  Mediante la generación y mejoramiento de las especies vegetales de impacto en la región, permitiendo a los estudiantes lograr competencias y conocimientos, mediante la manipulación in vitro de especies básicas de la economía regional. </a:t>
            </a:r>
            <a:endParaRPr lang="es-CO" sz="2000" dirty="0"/>
          </a:p>
        </p:txBody>
      </p:sp>
    </p:spTree>
    <p:extLst>
      <p:ext uri="{BB962C8B-B14F-4D97-AF65-F5344CB8AC3E}">
        <p14:creationId xmlns:p14="http://schemas.microsoft.com/office/powerpoint/2010/main" val="1358190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CO"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LOGROS </a:t>
            </a:r>
            <a:endParaRPr lang="es-CO"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contenido"/>
          <p:cNvSpPr>
            <a:spLocks noGrp="1"/>
          </p:cNvSpPr>
          <p:nvPr>
            <p:ph idx="1"/>
          </p:nvPr>
        </p:nvSpPr>
        <p:spPr>
          <a:xfrm>
            <a:off x="323528" y="762803"/>
            <a:ext cx="8568952" cy="5186477"/>
          </a:xfrm>
        </p:spPr>
        <p:txBody>
          <a:bodyPr>
            <a:noAutofit/>
          </a:bodyPr>
          <a:lstStyle/>
          <a:p>
            <a:pPr marL="0" indent="0">
              <a:spcBef>
                <a:spcPts val="0"/>
              </a:spcBef>
            </a:pPr>
            <a:r>
              <a:rPr lang="es-CO" dirty="0" smtClean="0"/>
              <a:t>Año 2001 : </a:t>
            </a:r>
          </a:p>
          <a:p>
            <a:pPr marL="285750" indent="-285750">
              <a:spcBef>
                <a:spcPts val="0"/>
              </a:spcBef>
              <a:buFont typeface="Arial" pitchFamily="34" charset="0"/>
              <a:buChar char="•"/>
            </a:pPr>
            <a:r>
              <a:rPr lang="es-CO" dirty="0" smtClean="0"/>
              <a:t>Integración y asociación institucional</a:t>
            </a:r>
          </a:p>
          <a:p>
            <a:pPr marL="0" indent="0">
              <a:spcBef>
                <a:spcPts val="0"/>
              </a:spcBef>
            </a:pPr>
            <a:endParaRPr lang="es-CO" dirty="0" smtClean="0"/>
          </a:p>
          <a:p>
            <a:pPr marL="0" indent="0">
              <a:spcBef>
                <a:spcPts val="0"/>
              </a:spcBef>
            </a:pPr>
            <a:r>
              <a:rPr lang="es-CO" dirty="0" smtClean="0"/>
              <a:t>Año 2006: </a:t>
            </a:r>
          </a:p>
          <a:p>
            <a:pPr marL="285750" indent="-285750">
              <a:spcBef>
                <a:spcPts val="0"/>
              </a:spcBef>
              <a:buFont typeface="Arial" pitchFamily="34" charset="0"/>
              <a:buChar char="•"/>
            </a:pPr>
            <a:r>
              <a:rPr lang="es-CO" dirty="0" smtClean="0"/>
              <a:t>Obtención galardón a las excelencia educativa otorgado por la  Secretaría de Educación de  Cundinamarca</a:t>
            </a:r>
          </a:p>
          <a:p>
            <a:pPr marL="0" indent="0">
              <a:spcBef>
                <a:spcPts val="0"/>
              </a:spcBef>
            </a:pPr>
            <a:endParaRPr lang="es-CO" dirty="0" smtClean="0"/>
          </a:p>
          <a:p>
            <a:pPr marL="0" indent="0">
              <a:spcBef>
                <a:spcPts val="0"/>
              </a:spcBef>
            </a:pPr>
            <a:r>
              <a:rPr lang="es-CO" dirty="0" smtClean="0"/>
              <a:t>Año 2010:  </a:t>
            </a:r>
          </a:p>
          <a:p>
            <a:pPr marL="285750" indent="-285750">
              <a:spcBef>
                <a:spcPts val="0"/>
              </a:spcBef>
              <a:buFont typeface="Arial" pitchFamily="34" charset="0"/>
              <a:buChar char="•"/>
            </a:pPr>
            <a:r>
              <a:rPr lang="es-CO" dirty="0" smtClean="0"/>
              <a:t>Proyección ampliación de cobertura, alianza estratégica comité de cafeteros “escuela y café”</a:t>
            </a:r>
          </a:p>
          <a:p>
            <a:pPr marL="0" indent="0">
              <a:spcBef>
                <a:spcPts val="0"/>
              </a:spcBef>
            </a:pPr>
            <a:endParaRPr lang="es-CO" dirty="0" smtClean="0"/>
          </a:p>
          <a:p>
            <a:pPr marL="0" indent="0">
              <a:spcBef>
                <a:spcPts val="0"/>
              </a:spcBef>
            </a:pPr>
            <a:r>
              <a:rPr lang="es-CO" dirty="0" smtClean="0"/>
              <a:t>Año 2011: </a:t>
            </a:r>
          </a:p>
          <a:p>
            <a:pPr>
              <a:spcBef>
                <a:spcPts val="0"/>
              </a:spcBef>
              <a:buFont typeface="Arial" pitchFamily="34" charset="0"/>
              <a:buChar char="•"/>
            </a:pPr>
            <a:r>
              <a:rPr lang="es-CO" dirty="0" smtClean="0"/>
              <a:t>Apertura sede rural Hinche </a:t>
            </a:r>
            <a:r>
              <a:rPr lang="es-CO" dirty="0"/>
              <a:t>A</a:t>
            </a:r>
            <a:r>
              <a:rPr lang="es-CO" dirty="0" smtClean="0"/>
              <a:t>lto , cobertura 12  estudiantes.</a:t>
            </a:r>
          </a:p>
          <a:p>
            <a:pPr>
              <a:spcBef>
                <a:spcPts val="0"/>
              </a:spcBef>
              <a:buFont typeface="Arial" pitchFamily="34" charset="0"/>
              <a:buChar char="•"/>
            </a:pPr>
            <a:r>
              <a:rPr lang="es-CO" dirty="0" smtClean="0"/>
              <a:t>Solicitud y obtención autorización ciclo de Educación </a:t>
            </a:r>
            <a:r>
              <a:rPr lang="es-CO" dirty="0"/>
              <a:t>M</a:t>
            </a:r>
            <a:r>
              <a:rPr lang="es-CO" dirty="0" smtClean="0"/>
              <a:t>edia</a:t>
            </a:r>
          </a:p>
          <a:p>
            <a:pPr>
              <a:spcBef>
                <a:spcPts val="0"/>
              </a:spcBef>
              <a:buFont typeface="Arial" pitchFamily="34" charset="0"/>
              <a:buChar char="•"/>
            </a:pPr>
            <a:r>
              <a:rPr lang="es-CO" dirty="0" smtClean="0"/>
              <a:t>Ampliación cobertura sede principal 35 estudiantes población de retorno</a:t>
            </a:r>
          </a:p>
          <a:p>
            <a:pPr>
              <a:spcBef>
                <a:spcPts val="0"/>
              </a:spcBef>
              <a:buFont typeface="Arial" pitchFamily="34" charset="0"/>
              <a:buChar char="•"/>
            </a:pPr>
            <a:r>
              <a:rPr lang="es-CO" dirty="0" smtClean="0"/>
              <a:t>Primera muestra empresarial a nivel municipal</a:t>
            </a:r>
          </a:p>
          <a:p>
            <a:pPr marL="0" indent="0">
              <a:spcBef>
                <a:spcPts val="0"/>
              </a:spcBef>
            </a:pPr>
            <a:endParaRPr lang="es-CO" dirty="0" smtClean="0"/>
          </a:p>
          <a:p>
            <a:pPr marL="0" indent="0">
              <a:spcBef>
                <a:spcPts val="0"/>
              </a:spcBef>
            </a:pPr>
            <a:r>
              <a:rPr lang="es-CO" dirty="0" smtClean="0"/>
              <a:t>Año 2012: </a:t>
            </a:r>
          </a:p>
          <a:p>
            <a:pPr>
              <a:spcBef>
                <a:spcPts val="0"/>
              </a:spcBef>
              <a:buFont typeface="Arial" pitchFamily="34" charset="0"/>
              <a:buChar char="•"/>
            </a:pPr>
            <a:r>
              <a:rPr lang="es-CO" dirty="0" smtClean="0"/>
              <a:t>Apertura sede El </a:t>
            </a:r>
            <a:r>
              <a:rPr lang="es-CO" dirty="0"/>
              <a:t>S</a:t>
            </a:r>
            <a:r>
              <a:rPr lang="es-CO" dirty="0" smtClean="0"/>
              <a:t>alitre , cobertura 8 estudiantes</a:t>
            </a:r>
          </a:p>
          <a:p>
            <a:pPr>
              <a:spcBef>
                <a:spcPts val="0"/>
              </a:spcBef>
              <a:buFont typeface="Arial" pitchFamily="34" charset="0"/>
              <a:buChar char="•"/>
            </a:pPr>
            <a:r>
              <a:rPr lang="es-CO" dirty="0" smtClean="0"/>
              <a:t>Reconocimiento oficial de Educación </a:t>
            </a:r>
            <a:r>
              <a:rPr lang="es-CO" dirty="0"/>
              <a:t>M</a:t>
            </a:r>
            <a:r>
              <a:rPr lang="es-CO" dirty="0" smtClean="0"/>
              <a:t>edia </a:t>
            </a:r>
            <a:r>
              <a:rPr lang="es-CO" dirty="0"/>
              <a:t>A</a:t>
            </a:r>
            <a:r>
              <a:rPr lang="es-CO" dirty="0" smtClean="0"/>
              <a:t>cadémica </a:t>
            </a:r>
            <a:r>
              <a:rPr lang="es-CO" dirty="0"/>
              <a:t>R</a:t>
            </a:r>
            <a:r>
              <a:rPr lang="es-CO" dirty="0" smtClean="0"/>
              <a:t>ural. Resolucion 04705 del 24 de julio de 2012.</a:t>
            </a:r>
          </a:p>
          <a:p>
            <a:pPr>
              <a:spcBef>
                <a:spcPts val="0"/>
              </a:spcBef>
              <a:buFont typeface="Arial" pitchFamily="34" charset="0"/>
              <a:buChar char="•"/>
            </a:pPr>
            <a:r>
              <a:rPr lang="es-CO" dirty="0" smtClean="0"/>
              <a:t>Ampliación planta docente bioquímica ,física  idiomas y matemáticas.</a:t>
            </a:r>
          </a:p>
          <a:p>
            <a:pPr>
              <a:spcBef>
                <a:spcPts val="0"/>
              </a:spcBef>
              <a:buFont typeface="Arial" pitchFamily="34" charset="0"/>
              <a:buChar char="•"/>
            </a:pPr>
            <a:r>
              <a:rPr lang="es-CO" dirty="0" smtClean="0"/>
              <a:t>Inicio educación de adultos: metodología CAFAM cobertura 63 padres de familia.</a:t>
            </a:r>
          </a:p>
          <a:p>
            <a:pPr>
              <a:spcBef>
                <a:spcPts val="0"/>
              </a:spcBef>
              <a:buFont typeface="Arial" pitchFamily="34" charset="0"/>
              <a:buChar char="•"/>
            </a:pPr>
            <a:r>
              <a:rPr lang="es-CO" dirty="0" smtClean="0">
                <a:solidFill>
                  <a:srgbClr val="C00000"/>
                </a:solidFill>
              </a:rPr>
              <a:t>ALIANZA ESTRATÉGICA DE APOYO INTERINSTITUCIONAL: IED HORTIGAL - APAVE</a:t>
            </a:r>
          </a:p>
          <a:p>
            <a:pPr>
              <a:spcBef>
                <a:spcPts val="0"/>
              </a:spcBef>
              <a:buFont typeface="Arial" pitchFamily="34" charset="0"/>
              <a:buChar char="•"/>
            </a:pPr>
            <a:endParaRPr lang="es-CO" dirty="0"/>
          </a:p>
        </p:txBody>
      </p:sp>
      <p:pic>
        <p:nvPicPr>
          <p:cNvPr id="4" name="3 Imagen" descr="F:\Desktop\APAVE\LOGO APAVE.png"/>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2339751" cy="762803"/>
          </a:xfrm>
          <a:prstGeom prst="rect">
            <a:avLst/>
          </a:prstGeom>
          <a:noFill/>
          <a:ln>
            <a:noFill/>
          </a:ln>
        </p:spPr>
      </p:pic>
    </p:spTree>
    <p:extLst>
      <p:ext uri="{BB962C8B-B14F-4D97-AF65-F5344CB8AC3E}">
        <p14:creationId xmlns:p14="http://schemas.microsoft.com/office/powerpoint/2010/main" val="6714486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I. E. D. COLEGIO BÁSICO POSTPRIMARIA RURAL HORTIGAL LA PALMA CUNDINAMARCA&amp;quot;&quot;/&gt;&lt;property id=&quot;20307&quot; value=&quot;256&quot;/&gt;&lt;/object&gt;&lt;object type=&quot;3&quot; unique_id=&quot;10005&quot;&gt;&lt;property id=&quot;20148&quot; value=&quot;5&quot;/&gt;&lt;property id=&quot;20300&quot; value=&quot;Slide 2 - &amp;quot;NUESTRA INSTITUCION&amp;quot;&quot;/&gt;&lt;property id=&quot;20307&quot; value=&quot;257&quot;/&gt;&lt;/object&gt;&lt;object type=&quot;3&quot; unique_id=&quot;10006&quot;&gt;&lt;property id=&quot;20148&quot; value=&quot;5&quot;/&gt;&lt;property id=&quot;20300&quot; value=&quot;Slide 3 - &amp;quot;UBICACIÓN DE LA INSTITUCIÓN EDUCATIVA HORTIGAL Y SUS SEDES&amp;quot;&quot;/&gt;&lt;property id=&quot;20307&quot; value=&quot;258&quot;/&gt;&lt;/object&gt;&lt;object type=&quot;3&quot; unique_id=&quot;10007&quot;&gt;&lt;property id=&quot;20148&quot; value=&quot;5&quot;/&gt;&lt;property id=&quot;20300&quot; value=&quot;Slide 4 - &amp;quot;Educación Rural, PER&amp;quot;&quot;/&gt;&lt;property id=&quot;20307&quot; value=&quot;259&quot;/&gt;&lt;/object&gt;&lt;object type=&quot;3&quot; unique_id=&quot;10008&quot;&gt;&lt;property id=&quot;20148&quot; value=&quot;5&quot;/&gt;&lt;property id=&quot;20300&quot; value=&quot;Slide 5 - &amp;quot;&amp;#x0D;&amp;#x0A;NUESTRO PROYECTO EDUCATIVO: &amp;#x0D;&amp;#x0A;“ABRIENDO ESPACIOS PARA UNA  EDUCACIÓN DE CALIDAD&amp;quot;&amp;#x0D;&amp;#x0A;&amp;quot;&quot;/&gt;&lt;property id=&quot;20307&quot; value=&quot;260&quot;/&gt;&lt;/object&gt;&lt;object type=&quot;3&quot; unique_id=&quot;10009&quot;&gt;&lt;property id=&quot;20148&quot; value=&quot;5&quot;/&gt;&lt;property id=&quot;20300&quot; value=&quot;Slide 6 - &amp;quot;&amp;#x0D;&amp;#x0A;PROYECTOS PEDAGOGICOS PRODUCTIVOS&amp;#x0D;&amp;#x0A;&amp;#x0D;&amp;#x0A;&amp;#x0D;&amp;#x0A;ESCUELA Y CAFÉ&amp;quot;&quot;/&gt;&lt;property id=&quot;20307&quot; value=&quot;261&quot;/&gt;&lt;/object&gt;&lt;object type=&quot;3&quot; unique_id=&quot;10018&quot;&gt;&lt;property id=&quot;20148&quot; value=&quot;5&quot;/&gt;&lt;property id=&quot;20300&quot; value=&quot;Slide 7 - &amp;quot;Escuela y seguridad alimentaria&amp;quot;&quot;/&gt;&lt;property id=&quot;20307&quot; value=&quot;262&quot;/&gt;&lt;/object&gt;&lt;object type=&quot;3&quot; unique_id=&quot;10046&quot;&gt;&lt;property id=&quot;20148&quot; value=&quot;5&quot;/&gt;&lt;property id=&quot;20300&quot; value=&quot;Slide 8 - &amp;quot;Investigación  en la Escuela &amp;quot;&quot;/&gt;&lt;property id=&quot;20307&quot; value=&quot;265&quot;/&gt;&lt;/object&gt;&lt;object type=&quot;3&quot; unique_id=&quot;10047&quot;&gt;&lt;property id=&quot;20148&quot; value=&quot;5&quot;/&gt;&lt;property id=&quot;20300&quot; value=&quot;Slide 9 - &amp;quot;LOGROS &amp;quot;&quot;/&gt;&lt;property id=&quot;20307&quot; value=&quot;263&quot;/&gt;&lt;/object&gt;&lt;object type=&quot;3&quot; unique_id=&quot;10048&quot;&gt;&lt;property id=&quot;20148&quot; value=&quot;5&quot;/&gt;&lt;property id=&quot;20300&quot; value=&quot;Slide 10 - &amp;quot;METAS&amp;quot;&quot;/&gt;&lt;property id=&quot;20307&quot; value=&quot;264&quot;/&gt;&lt;/object&gt;&lt;object type=&quot;3&quot; unique_id=&quot;10109&quot;&gt;&lt;property id=&quot;20148&quot; value=&quot;5&quot;/&gt;&lt;property id=&quot;20300&quot; value=&quot;Slide 11 - &amp;quot;reflexiones&amp;quot;&quot;/&gt;&lt;property id=&quot;20307&quot; value=&quot;267&quot;/&gt;&lt;/object&gt;&lt;object type=&quot;3&quot; unique_id=&quot;10110&quot;&gt;&lt;property id=&quot;20148&quot; value=&quot;5&quot;/&gt;&lt;property id=&quot;20300&quot; value=&quot;Slide 12 - &amp;quot;&amp;#x0D;&amp;#x0A;&amp;#x0D;&amp;#x0A;&amp;#x0D;&amp;#x0A;&amp;#x0D;&amp;#x0A;NUESTRO AGRADECIMIENTOS!!!!&amp;#x0D;&amp;#x0A;Aniceto lozano – rector, docentes, estudiantes, padres de familia, sector producti&quot;/&gt;&lt;property id=&quot;20307&quot; value=&quot;266&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Ángulos">
  <a:themeElements>
    <a:clrScheme name="Ángulo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Ángulo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Ángulo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136</TotalTime>
  <Words>802</Words>
  <Application>Microsoft Macintosh PowerPoint</Application>
  <PresentationFormat>Presentación en pantalla (4:3)</PresentationFormat>
  <Paragraphs>75</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Ángulos</vt:lpstr>
      <vt:lpstr>I. E. D. COLEGIO BÁSICO POSTPRIMARIA RURAL HORTIGAL LA PALMA CUNDINAMARCA</vt:lpstr>
      <vt:lpstr>NUESTRA INSTITUCION</vt:lpstr>
      <vt:lpstr>UBICACIÓN DE LA INSTITUCIÓN EDUCATIVA HORTIGAL Y SUS SEDES</vt:lpstr>
      <vt:lpstr>Educación Rural, PER</vt:lpstr>
      <vt:lpstr> NUESTRO PROYECTO EDUCATIVO:  “ABRIENDO ESPACIOS PARA UNA  EDUCACIÓN DE CALIDAD" </vt:lpstr>
      <vt:lpstr> PROYECTOS PEDAGOGICOS PRODUCTIVOS   ESCUELA Y CAFÉ</vt:lpstr>
      <vt:lpstr>Escuela y seguridad alimentaria</vt:lpstr>
      <vt:lpstr>Investigación  en la Escuela </vt:lpstr>
      <vt:lpstr>LOGROS </vt:lpstr>
      <vt:lpstr>METAS</vt:lpstr>
      <vt:lpstr>reflexiones</vt:lpstr>
      <vt:lpstr>    NUESTRO AGRADECIMIENTOS!!!! Aniceto lozano – rector, docentes, estudiantes, padres de familia, sector productivo cel. 3123973013 -  CORREO.  Anicetolozano65@hotmail.com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E. D. COLEGIO BÁSICO POSTPRIMARIA RURAL HORTIGAL LA PALMA CUNDINAMARCA</dc:title>
  <dc:creator>ACER</dc:creator>
  <cp:lastModifiedBy>Paula Vanessa Páez Cardona</cp:lastModifiedBy>
  <cp:revision>19</cp:revision>
  <dcterms:created xsi:type="dcterms:W3CDTF">2012-09-07T17:22:29Z</dcterms:created>
  <dcterms:modified xsi:type="dcterms:W3CDTF">2012-09-20T21:46:14Z</dcterms:modified>
</cp:coreProperties>
</file>