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sldIdLst>
    <p:sldId id="282" r:id="rId2"/>
    <p:sldId id="256" r:id="rId3"/>
    <p:sldId id="257" r:id="rId4"/>
    <p:sldId id="258" r:id="rId5"/>
    <p:sldId id="280" r:id="rId6"/>
    <p:sldId id="259" r:id="rId7"/>
    <p:sldId id="262" r:id="rId8"/>
    <p:sldId id="260" r:id="rId9"/>
    <p:sldId id="261" r:id="rId10"/>
    <p:sldId id="263" r:id="rId11"/>
    <p:sldId id="264" r:id="rId12"/>
    <p:sldId id="265" r:id="rId13"/>
    <p:sldId id="266" r:id="rId14"/>
    <p:sldId id="275" r:id="rId15"/>
    <p:sldId id="277" r:id="rId16"/>
    <p:sldId id="278" r:id="rId17"/>
    <p:sldId id="276" r:id="rId18"/>
    <p:sldId id="279" r:id="rId19"/>
    <p:sldId id="267" r:id="rId20"/>
    <p:sldId id="268" r:id="rId21"/>
    <p:sldId id="269" r:id="rId22"/>
    <p:sldId id="272" r:id="rId23"/>
    <p:sldId id="271" r:id="rId24"/>
    <p:sldId id="273" r:id="rId25"/>
    <p:sldId id="274" r:id="rId2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89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A260A-5045-499E-A531-7B8296E18A19}" type="datetimeFigureOut">
              <a:rPr lang="es-CO" smtClean="0"/>
              <a:pPr/>
              <a:t>20/09/12</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048C62-D854-4E64-AE88-A5D8DC380849}" type="slidenum">
              <a:rPr lang="es-CO" smtClean="0"/>
              <a:pPr/>
              <a:t>‹Nr.›</a:t>
            </a:fld>
            <a:endParaRPr lang="es-CO"/>
          </a:p>
        </p:txBody>
      </p:sp>
    </p:spTree>
    <p:extLst>
      <p:ext uri="{BB962C8B-B14F-4D97-AF65-F5344CB8AC3E}">
        <p14:creationId xmlns:p14="http://schemas.microsoft.com/office/powerpoint/2010/main" val="3668757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pPr>
              <a:defRPr/>
            </a:pPr>
            <a:fld id="{74870982-22BD-4D1B-88BA-1DF9C23ED398}" type="slidenum">
              <a:rPr lang="es-CO" smtClean="0"/>
              <a:pPr>
                <a:defRPr/>
              </a:pPr>
              <a:t>25</a:t>
            </a:fld>
            <a:endParaRPr lang="es-CO"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FA6964D-35F7-44A7-8C81-A76FA1DA4443}" type="datetimeFigureOut">
              <a:rPr lang="es-CO" smtClean="0"/>
              <a:pPr/>
              <a:t>20/09/12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F1164B29-2925-4AC0-9E9B-54C34A17CB15}" type="slidenum">
              <a:rPr lang="es-CO" smtClean="0"/>
              <a:pPr/>
              <a:t>‹Nr.›</a:t>
            </a:fld>
            <a:endParaRPr lang="es-CO"/>
          </a:p>
        </p:txBody>
      </p:sp>
    </p:spTree>
  </p:cSld>
  <p:clrMapOvr>
    <a:masterClrMapping/>
  </p:clrMapOvr>
  <p:transition xmlns:p14="http://schemas.microsoft.com/office/powerpoint/2010/main">
    <p:wipe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A6964D-35F7-44A7-8C81-A76FA1DA4443}" type="datetimeFigureOut">
              <a:rPr lang="es-CO" smtClean="0"/>
              <a:pPr/>
              <a:t>20/09/12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64B29-2925-4AC0-9E9B-54C34A17CB15}" type="slidenum">
              <a:rPr lang="es-CO" smtClean="0"/>
              <a:pPr/>
              <a:t>‹Nr.›</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6" Type="http://schemas.openxmlformats.org/officeDocument/2006/relationships/image" Target="../media/image30.jpeg"/><Relationship Id="rId7" Type="http://schemas.openxmlformats.org/officeDocument/2006/relationships/image" Target="../media/image31.png"/><Relationship Id="rId8"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 Id="rId3"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 Id="rId3"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92696"/>
            <a:ext cx="7772400" cy="5544615"/>
          </a:xfrm>
        </p:spPr>
        <p:txBody>
          <a:bodyPr/>
          <a:lstStyle/>
          <a:p>
            <a:pPr>
              <a:lnSpc>
                <a:spcPct val="115000"/>
              </a:lnSpc>
              <a:spcAft>
                <a:spcPts val="1000"/>
              </a:spcAft>
            </a:pPr>
            <a:r>
              <a:rPr lang="es-ES" sz="2800" b="1" dirty="0" smtClean="0">
                <a:ea typeface="Times New Roman"/>
                <a:cs typeface="Times New Roman"/>
              </a:rPr>
              <a:t>PRIMER ENCUENTRO NACIONAL DE  INTERCAMBIO DE EXPERIENCIAS PARA LA GENERACIÓN DE CAPACIDADES PRODUCTIVAS</a:t>
            </a:r>
            <a:endParaRPr lang="es-ES" sz="4000" b="1" dirty="0">
              <a:ea typeface="Times New Roman"/>
              <a:cs typeface="Times New Roman"/>
            </a:endParaRPr>
          </a:p>
        </p:txBody>
      </p:sp>
      <p:grpSp>
        <p:nvGrpSpPr>
          <p:cNvPr id="3" name="Group 2"/>
          <p:cNvGrpSpPr>
            <a:grpSpLocks/>
          </p:cNvGrpSpPr>
          <p:nvPr/>
        </p:nvGrpSpPr>
        <p:grpSpPr bwMode="auto">
          <a:xfrm>
            <a:off x="755576" y="476672"/>
            <a:ext cx="3600400" cy="1080120"/>
            <a:chOff x="1341" y="538"/>
            <a:chExt cx="4584" cy="1354"/>
          </a:xfrm>
        </p:grpSpPr>
        <p:sp>
          <p:nvSpPr>
            <p:cNvPr id="1027" name="Text Box 3"/>
            <p:cNvSpPr txBox="1">
              <a:spLocks noChangeArrowheads="1"/>
            </p:cNvSpPr>
            <p:nvPr/>
          </p:nvSpPr>
          <p:spPr bwMode="auto">
            <a:xfrm>
              <a:off x="2865" y="615"/>
              <a:ext cx="3060" cy="8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41" y="538"/>
              <a:ext cx="1581" cy="1354"/>
            </a:xfrm>
            <a:prstGeom prst="rect">
              <a:avLst/>
            </a:prstGeom>
            <a:noFill/>
          </p:spPr>
        </p:pic>
      </p:grpSp>
      <p:sp>
        <p:nvSpPr>
          <p:cNvPr id="8" name="7 CuadroTexto"/>
          <p:cNvSpPr txBox="1"/>
          <p:nvPr/>
        </p:nvSpPr>
        <p:spPr>
          <a:xfrm>
            <a:off x="323528" y="3935958"/>
            <a:ext cx="8280920" cy="1077218"/>
          </a:xfrm>
          <a:prstGeom prst="rect">
            <a:avLst/>
          </a:prstGeom>
          <a:noFill/>
        </p:spPr>
        <p:txBody>
          <a:bodyPr wrap="square" rtlCol="0">
            <a:spAutoFit/>
          </a:bodyPr>
          <a:lstStyle/>
          <a:p>
            <a:pPr algn="ctr"/>
            <a:endParaRPr lang="es-CO" sz="3200" b="1" i="1" dirty="0" smtClean="0"/>
          </a:p>
          <a:p>
            <a:pPr algn="ctr"/>
            <a:endParaRPr lang="es-CO" sz="3200" b="1" i="1" dirty="0" smtClean="0"/>
          </a:p>
        </p:txBody>
      </p:sp>
      <p:pic>
        <p:nvPicPr>
          <p:cNvPr id="9" name="Imagen 2" descr="HOJA MEMBRET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8024" y="5949280"/>
            <a:ext cx="4013696" cy="614238"/>
          </a:xfrm>
          <a:prstGeom prst="rect">
            <a:avLst/>
          </a:prstGeom>
          <a:noFill/>
          <a:ln w="9525">
            <a:noFill/>
            <a:miter lim="800000"/>
            <a:headEnd/>
            <a:tailEnd/>
          </a:ln>
        </p:spPr>
      </p:pic>
      <p:sp>
        <p:nvSpPr>
          <p:cNvPr id="10" name="9 Rectángulo"/>
          <p:cNvSpPr/>
          <p:nvPr/>
        </p:nvSpPr>
        <p:spPr>
          <a:xfrm>
            <a:off x="4211960" y="4293096"/>
            <a:ext cx="4572000" cy="1354217"/>
          </a:xfrm>
          <a:prstGeom prst="rect">
            <a:avLst/>
          </a:prstGeom>
        </p:spPr>
        <p:txBody>
          <a:bodyPr wrap="square">
            <a:spAutoFit/>
          </a:bodyPr>
          <a:lstStyle/>
          <a:p>
            <a:pPr algn="r"/>
            <a:endParaRPr lang="es-CO" b="1" i="1" dirty="0" smtClean="0"/>
          </a:p>
          <a:p>
            <a:pPr algn="r"/>
            <a:endParaRPr lang="es-CO" b="1" i="1" dirty="0" smtClean="0"/>
          </a:p>
          <a:p>
            <a:pPr algn="r"/>
            <a:r>
              <a:rPr lang="es-CO" b="1" i="1" dirty="0" smtClean="0"/>
              <a:t>ECOPETROL, GESTIÓN SOCIAL ORINOQUIA</a:t>
            </a:r>
          </a:p>
          <a:p>
            <a:pPr algn="r"/>
            <a:r>
              <a:rPr lang="es-CO" sz="1400" b="1" i="1" dirty="0" smtClean="0"/>
              <a:t>CÁMARA DE COMERCIO DE VILLAVICENCIO,</a:t>
            </a:r>
          </a:p>
          <a:p>
            <a:pPr algn="r"/>
            <a:r>
              <a:rPr lang="es-CO" sz="1400" b="1" i="1" dirty="0" smtClean="0"/>
              <a:t>7 DE JULIO DE 2007  </a:t>
            </a:r>
            <a:endParaRPr lang="es-CO" sz="1600" b="1" i="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51522" y="94491"/>
          <a:ext cx="8712966" cy="6324145"/>
        </p:xfrm>
        <a:graphic>
          <a:graphicData uri="http://schemas.openxmlformats.org/drawingml/2006/table">
            <a:tbl>
              <a:tblPr>
                <a:tableStyleId>{D7AC3CCA-C797-4891-BE02-D94E43425B78}</a:tableStyleId>
              </a:tblPr>
              <a:tblGrid>
                <a:gridCol w="1852757"/>
                <a:gridCol w="2637258"/>
                <a:gridCol w="2370194"/>
                <a:gridCol w="1852757"/>
              </a:tblGrid>
              <a:tr h="240294">
                <a:tc gridSpan="4">
                  <a:txBody>
                    <a:bodyPr/>
                    <a:lstStyle/>
                    <a:p>
                      <a:pPr algn="ctr" fontAlgn="ctr"/>
                      <a:r>
                        <a:rPr lang="es-CO" sz="1400" b="1" u="none" strike="noStrike" dirty="0"/>
                        <a:t>MUNICIPIOS DE LA REGIÓN DEL ARIARI</a:t>
                      </a:r>
                      <a:endParaRPr lang="es-CO" sz="1400" b="1" i="0" u="none" strike="noStrike" dirty="0">
                        <a:solidFill>
                          <a:srgbClr val="000000"/>
                        </a:solidFill>
                        <a:latin typeface="Calibri"/>
                      </a:endParaRPr>
                    </a:p>
                  </a:txBody>
                  <a:tcPr marL="7633" marR="7633" marT="7633" marB="0" anchor="ctr"/>
                </a:tc>
                <a:tc hMerge="1">
                  <a:txBody>
                    <a:bodyPr/>
                    <a:lstStyle/>
                    <a:p>
                      <a:endParaRPr lang="es-CO"/>
                    </a:p>
                  </a:txBody>
                  <a:tcPr/>
                </a:tc>
                <a:tc hMerge="1">
                  <a:txBody>
                    <a:bodyPr/>
                    <a:lstStyle/>
                    <a:p>
                      <a:endParaRPr lang="es-CO"/>
                    </a:p>
                  </a:txBody>
                  <a:tcPr/>
                </a:tc>
                <a:tc hMerge="1">
                  <a:txBody>
                    <a:bodyPr/>
                    <a:lstStyle/>
                    <a:p>
                      <a:endParaRPr lang="es-CO"/>
                    </a:p>
                  </a:txBody>
                  <a:tcPr/>
                </a:tc>
              </a:tr>
              <a:tr h="645943">
                <a:tc>
                  <a:txBody>
                    <a:bodyPr/>
                    <a:lstStyle/>
                    <a:p>
                      <a:pPr algn="ctr" fontAlgn="ctr"/>
                      <a:r>
                        <a:rPr lang="es-CO" sz="1200" b="1" u="none" strike="noStrike" dirty="0"/>
                        <a:t>MUNICIPIO</a:t>
                      </a:r>
                      <a:endParaRPr lang="es-CO" sz="1200" b="1" i="0" u="none" strike="noStrike" dirty="0">
                        <a:solidFill>
                          <a:srgbClr val="000000"/>
                        </a:solidFill>
                        <a:latin typeface="Calibri"/>
                      </a:endParaRPr>
                    </a:p>
                  </a:txBody>
                  <a:tcPr marL="7633" marR="7633" marT="7633" marB="0" anchor="ctr"/>
                </a:tc>
                <a:tc>
                  <a:txBody>
                    <a:bodyPr/>
                    <a:lstStyle/>
                    <a:p>
                      <a:pPr algn="ctr" fontAlgn="ctr"/>
                      <a:r>
                        <a:rPr lang="es-CO" sz="1200" b="1" u="none" strike="noStrike" dirty="0"/>
                        <a:t> PRODUCCIÓN AGRÍCOLA SEMESTRALES  (HECTÁREAS) </a:t>
                      </a:r>
                      <a:endParaRPr lang="es-CO" sz="1200" b="1" i="0" u="none" strike="noStrike" dirty="0">
                        <a:solidFill>
                          <a:srgbClr val="000000"/>
                        </a:solidFill>
                        <a:latin typeface="Calibri"/>
                      </a:endParaRPr>
                    </a:p>
                  </a:txBody>
                  <a:tcPr marL="7633" marR="7633" marT="7633" marB="0" anchor="ctr"/>
                </a:tc>
                <a:tc>
                  <a:txBody>
                    <a:bodyPr/>
                    <a:lstStyle/>
                    <a:p>
                      <a:pPr algn="ctr" fontAlgn="ctr"/>
                      <a:r>
                        <a:rPr lang="es-CO" sz="1200" b="1" u="none" strike="noStrike" dirty="0"/>
                        <a:t> PRODUCCIÓN AGRÍCOLA PERMANENTES (HECTÁREAS) </a:t>
                      </a:r>
                      <a:endParaRPr lang="es-CO" sz="1200" b="1" i="0" u="none" strike="noStrike" dirty="0">
                        <a:solidFill>
                          <a:srgbClr val="000000"/>
                        </a:solidFill>
                        <a:latin typeface="Calibri"/>
                      </a:endParaRPr>
                    </a:p>
                  </a:txBody>
                  <a:tcPr marL="7633" marR="7633" marT="7633" marB="0" anchor="ctr"/>
                </a:tc>
                <a:tc>
                  <a:txBody>
                    <a:bodyPr/>
                    <a:lstStyle/>
                    <a:p>
                      <a:pPr algn="ctr" fontAlgn="ctr"/>
                      <a:r>
                        <a:rPr lang="es-CO" sz="1200" b="1" u="none" strike="noStrike" dirty="0"/>
                        <a:t> PRODUCCIÓN PECUARIA (ANIMALES) </a:t>
                      </a:r>
                      <a:endParaRPr lang="es-CO" sz="1200" b="1" i="0" u="none" strike="noStrike" dirty="0">
                        <a:solidFill>
                          <a:srgbClr val="000000"/>
                        </a:solidFill>
                        <a:latin typeface="Calibri"/>
                      </a:endParaRPr>
                    </a:p>
                  </a:txBody>
                  <a:tcPr marL="7633" marR="7633" marT="7633" marB="0" anchor="ctr"/>
                </a:tc>
              </a:tr>
              <a:tr h="443785">
                <a:tc>
                  <a:txBody>
                    <a:bodyPr/>
                    <a:lstStyle/>
                    <a:p>
                      <a:pPr algn="l" fontAlgn="ctr"/>
                      <a:r>
                        <a:rPr lang="es-CO" sz="1200" b="1" u="none" strike="noStrike" dirty="0"/>
                        <a:t>MESETAS</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1.430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2.222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54.000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CUBARRAL</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72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1.023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13.000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EL DORADO</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37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1.061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11.500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EL CASTILLO</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1.223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1.951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28.900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GRANADA</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7.615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5.020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24.500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FUENTE DE ORO</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11.120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8.921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38.200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PUERTO LLERAS</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3.099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5.681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108.000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PUERTO RICO</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395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8.310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56.000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VISTAHERMOSA</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5.255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8.376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53.900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LEJANÍAS</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870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a:t>                                                 7.644 </a:t>
                      </a:r>
                      <a:endParaRPr lang="es-CO" sz="1400" b="1" i="0" u="none" strike="noStrike">
                        <a:solidFill>
                          <a:srgbClr val="000000"/>
                        </a:solidFill>
                        <a:latin typeface="Calibri"/>
                      </a:endParaRPr>
                    </a:p>
                  </a:txBody>
                  <a:tcPr marL="7633" marR="7633" marT="7633" marB="0" anchor="ctr"/>
                </a:tc>
                <a:tc>
                  <a:txBody>
                    <a:bodyPr/>
                    <a:lstStyle/>
                    <a:p>
                      <a:pPr algn="r" fontAlgn="ctr"/>
                      <a:r>
                        <a:rPr lang="es-CO" sz="1400" b="1" u="none" strike="noStrike"/>
                        <a:t>                                 19.200 </a:t>
                      </a:r>
                      <a:endParaRPr lang="es-CO" sz="1400" b="1" i="0" u="none" strike="noStrike">
                        <a:solidFill>
                          <a:srgbClr val="000000"/>
                        </a:solidFill>
                        <a:latin typeface="Calibri"/>
                      </a:endParaRPr>
                    </a:p>
                  </a:txBody>
                  <a:tcPr marL="7633" marR="7633" marT="7633" marB="0" anchor="ctr"/>
                </a:tc>
              </a:tr>
              <a:tr h="443785">
                <a:tc>
                  <a:txBody>
                    <a:bodyPr/>
                    <a:lstStyle/>
                    <a:p>
                      <a:pPr algn="l" fontAlgn="ctr"/>
                      <a:r>
                        <a:rPr lang="es-CO" sz="1200" b="1" u="none" strike="noStrike" dirty="0"/>
                        <a:t>SAN JUAN DE ARAMA</a:t>
                      </a:r>
                      <a:endParaRPr lang="es-CO" sz="12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smtClean="0"/>
                        <a:t>                                                       </a:t>
                      </a:r>
                      <a:r>
                        <a:rPr lang="es-CO" sz="1400" b="1" u="none" strike="noStrike" dirty="0"/>
                        <a:t>2.185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a:t>                                                 4.950 </a:t>
                      </a:r>
                      <a:endParaRPr lang="es-CO" sz="1400" b="1" i="0" u="none" strike="noStrike" dirty="0">
                        <a:solidFill>
                          <a:srgbClr val="000000"/>
                        </a:solidFill>
                        <a:latin typeface="Calibri"/>
                      </a:endParaRPr>
                    </a:p>
                  </a:txBody>
                  <a:tcPr marL="7633" marR="7633" marT="7633" marB="0" anchor="ctr"/>
                </a:tc>
                <a:tc>
                  <a:txBody>
                    <a:bodyPr/>
                    <a:lstStyle/>
                    <a:p>
                      <a:pPr algn="r" fontAlgn="ctr"/>
                      <a:r>
                        <a:rPr lang="es-CO" sz="1400" b="1" u="none" strike="noStrike" dirty="0"/>
                        <a:t>                                 70.000 </a:t>
                      </a:r>
                      <a:endParaRPr lang="es-CO" sz="1400" b="1" i="0" u="none" strike="noStrike" dirty="0">
                        <a:solidFill>
                          <a:srgbClr val="000000"/>
                        </a:solidFill>
                        <a:latin typeface="Calibri"/>
                      </a:endParaRPr>
                    </a:p>
                  </a:txBody>
                  <a:tcPr marL="7633" marR="7633" marT="7633" marB="0" anchor="ctr"/>
                </a:tc>
              </a:tr>
              <a:tr h="443785">
                <a:tc>
                  <a:txBody>
                    <a:bodyPr/>
                    <a:lstStyle/>
                    <a:p>
                      <a:pPr algn="l" fontAlgn="ctr"/>
                      <a:r>
                        <a:rPr lang="es-CO" sz="1800" b="1" u="none" strike="noStrike" dirty="0"/>
                        <a:t>TOTAL</a:t>
                      </a:r>
                      <a:endParaRPr lang="es-CO" sz="1800" b="1" i="0" u="none" strike="noStrike" dirty="0">
                        <a:solidFill>
                          <a:srgbClr val="000000"/>
                        </a:solidFill>
                        <a:latin typeface="Calibri"/>
                      </a:endParaRPr>
                    </a:p>
                  </a:txBody>
                  <a:tcPr marL="7633" marR="7633" marT="7633" marB="0" anchor="ctr"/>
                </a:tc>
                <a:tc>
                  <a:txBody>
                    <a:bodyPr/>
                    <a:lstStyle/>
                    <a:p>
                      <a:pPr algn="r" fontAlgn="ctr"/>
                      <a:r>
                        <a:rPr lang="es-CO" sz="1800" b="1" u="none" strike="noStrike" dirty="0" smtClean="0"/>
                        <a:t>                                                 </a:t>
                      </a:r>
                      <a:r>
                        <a:rPr lang="es-CO" sz="1800" b="1" u="none" strike="noStrike" dirty="0"/>
                        <a:t>33.301 </a:t>
                      </a:r>
                      <a:endParaRPr lang="es-CO" sz="1800" b="1" i="0" u="none" strike="noStrike" dirty="0">
                        <a:solidFill>
                          <a:srgbClr val="000000"/>
                        </a:solidFill>
                        <a:latin typeface="Calibri"/>
                      </a:endParaRPr>
                    </a:p>
                  </a:txBody>
                  <a:tcPr marL="7633" marR="7633" marT="7633" marB="0" anchor="ctr"/>
                </a:tc>
                <a:tc>
                  <a:txBody>
                    <a:bodyPr/>
                    <a:lstStyle/>
                    <a:p>
                      <a:pPr algn="r" fontAlgn="ctr"/>
                      <a:r>
                        <a:rPr lang="es-CO" sz="1800" b="1" u="none" strike="noStrike" dirty="0"/>
                        <a:t>                                               55.159 </a:t>
                      </a:r>
                      <a:endParaRPr lang="es-CO" sz="1800" b="1" i="0" u="none" strike="noStrike" dirty="0">
                        <a:solidFill>
                          <a:srgbClr val="000000"/>
                        </a:solidFill>
                        <a:latin typeface="Calibri"/>
                      </a:endParaRPr>
                    </a:p>
                  </a:txBody>
                  <a:tcPr marL="7633" marR="7633" marT="7633" marB="0" anchor="ctr"/>
                </a:tc>
                <a:tc>
                  <a:txBody>
                    <a:bodyPr/>
                    <a:lstStyle/>
                    <a:p>
                      <a:pPr algn="r" fontAlgn="ctr"/>
                      <a:r>
                        <a:rPr lang="es-CO" sz="1800" b="1" u="none" strike="noStrike" dirty="0"/>
                        <a:t>                               477.200 </a:t>
                      </a:r>
                      <a:endParaRPr lang="es-CO" sz="1800" b="1" i="0" u="none" strike="noStrike" dirty="0">
                        <a:solidFill>
                          <a:srgbClr val="000000"/>
                        </a:solidFill>
                        <a:latin typeface="Calibri"/>
                      </a:endParaRPr>
                    </a:p>
                  </a:txBody>
                  <a:tcPr marL="7633" marR="7633" marT="7633" marB="0" anchor="ctr"/>
                </a:tc>
              </a:tr>
            </a:tbl>
          </a:graphicData>
        </a:graphic>
      </p:graphicFrame>
      <p:sp>
        <p:nvSpPr>
          <p:cNvPr id="3" name="2 CuadroTexto"/>
          <p:cNvSpPr txBox="1"/>
          <p:nvPr/>
        </p:nvSpPr>
        <p:spPr>
          <a:xfrm>
            <a:off x="323528" y="6453336"/>
            <a:ext cx="7069308" cy="307777"/>
          </a:xfrm>
          <a:prstGeom prst="rect">
            <a:avLst/>
          </a:prstGeom>
          <a:noFill/>
        </p:spPr>
        <p:txBody>
          <a:bodyPr wrap="none" rtlCol="0">
            <a:spAutoFit/>
          </a:bodyPr>
          <a:lstStyle/>
          <a:p>
            <a:r>
              <a:rPr lang="es-CO" sz="1400" b="1" i="1" dirty="0" smtClean="0"/>
              <a:t>Secretaría de Agricultura, Ganadería y Desarrollo Rural del Meta. 2011. Cifras Agropecuarias</a:t>
            </a:r>
            <a:endParaRPr lang="es-CO" sz="1400" b="1" i="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971601" y="692696"/>
          <a:ext cx="7488832" cy="4752530"/>
        </p:xfrm>
        <a:graphic>
          <a:graphicData uri="http://schemas.openxmlformats.org/drawingml/2006/table">
            <a:tbl>
              <a:tblPr/>
              <a:tblGrid>
                <a:gridCol w="1592453"/>
                <a:gridCol w="2266734"/>
                <a:gridCol w="2037192"/>
                <a:gridCol w="1592453"/>
              </a:tblGrid>
              <a:tr h="322805">
                <a:tc gridSpan="4">
                  <a:txBody>
                    <a:bodyPr/>
                    <a:lstStyle/>
                    <a:p>
                      <a:pPr algn="ctr" fontAlgn="ctr"/>
                      <a:r>
                        <a:rPr lang="es-CO" sz="1600" b="1" i="0" u="none" strike="noStrike" dirty="0">
                          <a:solidFill>
                            <a:srgbClr val="000000"/>
                          </a:solidFill>
                          <a:latin typeface="Calibri"/>
                        </a:rPr>
                        <a:t>MUNICIPIOS DE LA REGIÓN DE LA CORDILLERA</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r>
              <a:tr h="1101834">
                <a:tc>
                  <a:txBody>
                    <a:bodyPr/>
                    <a:lstStyle/>
                    <a:p>
                      <a:pPr algn="ctr" fontAlgn="ctr"/>
                      <a:r>
                        <a:rPr lang="es-CO" sz="1400" b="1" i="0" u="none" strike="noStrike" dirty="0">
                          <a:solidFill>
                            <a:srgbClr val="000000"/>
                          </a:solidFill>
                          <a:latin typeface="Calibri"/>
                        </a:rPr>
                        <a:t>MUNICIPIO</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400" b="1" i="0" u="none" strike="noStrike" dirty="0">
                          <a:solidFill>
                            <a:srgbClr val="000000"/>
                          </a:solidFill>
                          <a:latin typeface="Calibri"/>
                        </a:rPr>
                        <a:t> PRODUCCIÓN AGRÍCOLA SEMESTRALES  (HECTÁREAS)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400" b="1" i="0" u="none" strike="noStrike" dirty="0">
                          <a:solidFill>
                            <a:srgbClr val="000000"/>
                          </a:solidFill>
                          <a:latin typeface="Calibri"/>
                        </a:rPr>
                        <a:t> PRODUCCIÓN AGRÍCOLA PERMANENTES (HECTÁREAS)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400" b="1" i="0" u="none" strike="noStrike" dirty="0">
                          <a:solidFill>
                            <a:srgbClr val="000000"/>
                          </a:solidFill>
                          <a:latin typeface="Calibri"/>
                        </a:rPr>
                        <a:t> PRODUCCIÓN PECUARIA (ANIMALES)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634417">
                <a:tc>
                  <a:txBody>
                    <a:bodyPr/>
                    <a:lstStyle/>
                    <a:p>
                      <a:pPr algn="l" fontAlgn="ctr"/>
                      <a:r>
                        <a:rPr lang="es-CO" sz="1600" b="1" i="0" u="none" strike="noStrike">
                          <a:solidFill>
                            <a:srgbClr val="000000"/>
                          </a:solidFill>
                          <a:latin typeface="Calibri"/>
                        </a:rPr>
                        <a:t>RESTREPO</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dirty="0" smtClean="0">
                          <a:solidFill>
                            <a:srgbClr val="000000"/>
                          </a:solidFill>
                          <a:latin typeface="Calibri"/>
                        </a:rPr>
                        <a:t>2.413 </a:t>
                      </a:r>
                      <a:endParaRPr lang="es-CO" sz="1600" b="1" i="0" u="none" strike="noStrike" dirty="0">
                        <a:solidFill>
                          <a:srgbClr val="000000"/>
                        </a:solidFill>
                        <a:latin typeface="Calibri"/>
                      </a:endParaRP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dirty="0">
                          <a:solidFill>
                            <a:srgbClr val="000000"/>
                          </a:solidFill>
                          <a:latin typeface="Calibri"/>
                        </a:rPr>
                        <a:t>                                                     856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28.000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4417">
                <a:tc>
                  <a:txBody>
                    <a:bodyPr/>
                    <a:lstStyle/>
                    <a:p>
                      <a:pPr algn="l" fontAlgn="ctr"/>
                      <a:r>
                        <a:rPr lang="es-CO" sz="1600" b="1" i="0" u="none" strike="noStrike">
                          <a:solidFill>
                            <a:srgbClr val="000000"/>
                          </a:solidFill>
                          <a:latin typeface="Calibri"/>
                        </a:rPr>
                        <a:t>SAN JUANITO</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dirty="0" smtClean="0">
                          <a:solidFill>
                            <a:srgbClr val="000000"/>
                          </a:solidFill>
                          <a:latin typeface="Calibri"/>
                        </a:rPr>
                        <a:t>                                                  </a:t>
                      </a:r>
                      <a:r>
                        <a:rPr lang="es-CO" sz="1600" b="1" i="0" u="none" strike="noStrike" dirty="0">
                          <a:solidFill>
                            <a:srgbClr val="000000"/>
                          </a:solidFill>
                          <a:latin typeface="Calibri"/>
                        </a:rPr>
                        <a:t>2.000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188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1.090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4417">
                <a:tc>
                  <a:txBody>
                    <a:bodyPr/>
                    <a:lstStyle/>
                    <a:p>
                      <a:pPr algn="l" fontAlgn="ctr"/>
                      <a:r>
                        <a:rPr lang="es-CO" sz="1600" b="1" i="0" u="none" strike="noStrike">
                          <a:solidFill>
                            <a:srgbClr val="000000"/>
                          </a:solidFill>
                          <a:latin typeface="Calibri"/>
                        </a:rPr>
                        <a:t>EL CALVARIO</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dirty="0" smtClean="0">
                          <a:solidFill>
                            <a:srgbClr val="000000"/>
                          </a:solidFill>
                          <a:latin typeface="Calibri"/>
                        </a:rPr>
                        <a:t>                                                          </a:t>
                      </a:r>
                      <a:r>
                        <a:rPr lang="es-CO" sz="1600" b="1" i="0" u="none" strike="noStrike" dirty="0">
                          <a:solidFill>
                            <a:srgbClr val="000000"/>
                          </a:solidFill>
                          <a:latin typeface="Calibri"/>
                        </a:rPr>
                        <a:t>290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182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1.060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4417">
                <a:tc>
                  <a:txBody>
                    <a:bodyPr/>
                    <a:lstStyle/>
                    <a:p>
                      <a:pPr algn="l" fontAlgn="ctr"/>
                      <a:r>
                        <a:rPr lang="es-CO" sz="1600" b="1" i="0" u="none" strike="noStrike">
                          <a:solidFill>
                            <a:srgbClr val="000000"/>
                          </a:solidFill>
                          <a:latin typeface="Calibri"/>
                        </a:rPr>
                        <a:t>CUMARAL</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dirty="0" smtClean="0">
                          <a:solidFill>
                            <a:srgbClr val="000000"/>
                          </a:solidFill>
                          <a:latin typeface="Calibri"/>
                        </a:rPr>
                        <a:t>                                                      </a:t>
                      </a:r>
                      <a:r>
                        <a:rPr lang="es-CO" sz="1600" b="1" i="0" u="none" strike="noStrike" dirty="0">
                          <a:solidFill>
                            <a:srgbClr val="000000"/>
                          </a:solidFill>
                          <a:latin typeface="Calibri"/>
                        </a:rPr>
                        <a:t>7.432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7.387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600" b="1" i="0" u="none" strike="noStrike">
                          <a:solidFill>
                            <a:srgbClr val="000000"/>
                          </a:solidFill>
                          <a:latin typeface="Calibri"/>
                        </a:rPr>
                        <a:t>                                 49.500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90223">
                <a:tc>
                  <a:txBody>
                    <a:bodyPr/>
                    <a:lstStyle/>
                    <a:p>
                      <a:pPr algn="l" fontAlgn="ctr"/>
                      <a:r>
                        <a:rPr lang="es-CO" sz="1600" b="1" i="0" u="none" strike="noStrike" dirty="0">
                          <a:solidFill>
                            <a:srgbClr val="000000"/>
                          </a:solidFill>
                          <a:latin typeface="Calibri"/>
                        </a:rPr>
                        <a:t>TOTAL</a:t>
                      </a:r>
                    </a:p>
                  </a:txBody>
                  <a:tcPr marL="8759" marR="8759" marT="875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8D8D8"/>
                    </a:solidFill>
                  </a:tcPr>
                </a:tc>
                <a:tc>
                  <a:txBody>
                    <a:bodyPr/>
                    <a:lstStyle/>
                    <a:p>
                      <a:pPr algn="r" fontAlgn="ctr"/>
                      <a:r>
                        <a:rPr lang="es-CO" sz="2000" b="1" i="0" u="none" strike="noStrike" dirty="0" smtClean="0">
                          <a:solidFill>
                            <a:srgbClr val="000000"/>
                          </a:solidFill>
                          <a:latin typeface="Calibri"/>
                        </a:rPr>
                        <a:t>                                                    </a:t>
                      </a:r>
                      <a:r>
                        <a:rPr lang="es-CO" sz="2000" b="1" i="0" u="none" strike="noStrike" dirty="0">
                          <a:solidFill>
                            <a:srgbClr val="000000"/>
                          </a:solidFill>
                          <a:latin typeface="Calibri"/>
                        </a:rPr>
                        <a:t>12.135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ctr"/>
                      <a:r>
                        <a:rPr lang="es-CO" sz="2000" b="1" i="0" u="none" strike="noStrike" dirty="0">
                          <a:solidFill>
                            <a:srgbClr val="000000"/>
                          </a:solidFill>
                          <a:latin typeface="Calibri"/>
                        </a:rPr>
                        <a:t>                                                 8.613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ctr"/>
                      <a:r>
                        <a:rPr lang="es-CO" sz="2000" b="1" i="0" u="none" strike="noStrike" dirty="0">
                          <a:solidFill>
                            <a:srgbClr val="000000"/>
                          </a:solidFill>
                          <a:latin typeface="Calibri"/>
                        </a:rPr>
                        <a:t>                                 79.650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bl>
          </a:graphicData>
        </a:graphic>
      </p:graphicFrame>
      <p:sp>
        <p:nvSpPr>
          <p:cNvPr id="3" name="2 CuadroTexto"/>
          <p:cNvSpPr txBox="1"/>
          <p:nvPr/>
        </p:nvSpPr>
        <p:spPr>
          <a:xfrm>
            <a:off x="1031084" y="5661248"/>
            <a:ext cx="7069308" cy="307777"/>
          </a:xfrm>
          <a:prstGeom prst="rect">
            <a:avLst/>
          </a:prstGeom>
          <a:noFill/>
        </p:spPr>
        <p:txBody>
          <a:bodyPr wrap="none" rtlCol="0">
            <a:spAutoFit/>
          </a:bodyPr>
          <a:lstStyle/>
          <a:p>
            <a:r>
              <a:rPr lang="es-CO" sz="1400" b="1" i="1" dirty="0" smtClean="0"/>
              <a:t>Secretaría de Agricultura, Ganadería y Desarrollo Rural del Meta. 2011. Cifras Agropecuarias</a:t>
            </a:r>
            <a:endParaRPr lang="es-CO" sz="1400" b="1" i="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539551" y="1629918"/>
          <a:ext cx="8208914" cy="3527274"/>
        </p:xfrm>
        <a:graphic>
          <a:graphicData uri="http://schemas.openxmlformats.org/drawingml/2006/table">
            <a:tbl>
              <a:tblPr/>
              <a:tblGrid>
                <a:gridCol w="1745574"/>
                <a:gridCol w="2484690"/>
                <a:gridCol w="2233076"/>
                <a:gridCol w="1745574"/>
              </a:tblGrid>
              <a:tr h="175172">
                <a:tc gridSpan="4">
                  <a:txBody>
                    <a:bodyPr/>
                    <a:lstStyle/>
                    <a:p>
                      <a:pPr algn="ctr" fontAlgn="ctr"/>
                      <a:r>
                        <a:rPr lang="es-CO" sz="2000" b="1" i="0" u="none" strike="noStrike" dirty="0">
                          <a:solidFill>
                            <a:srgbClr val="000000"/>
                          </a:solidFill>
                          <a:latin typeface="Calibri"/>
                        </a:rPr>
                        <a:t>MUNICIPIOS DE LA ALTILLANURA</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r>
              <a:tr h="613103">
                <a:tc>
                  <a:txBody>
                    <a:bodyPr/>
                    <a:lstStyle/>
                    <a:p>
                      <a:pPr algn="ctr" fontAlgn="ctr"/>
                      <a:r>
                        <a:rPr lang="es-CO" sz="1600" b="1" i="0" u="none" strike="noStrike" dirty="0">
                          <a:solidFill>
                            <a:srgbClr val="000000"/>
                          </a:solidFill>
                          <a:latin typeface="Calibri"/>
                        </a:rPr>
                        <a:t>MUNICIPIO</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600" b="1" i="0" u="none" strike="noStrike" dirty="0">
                          <a:solidFill>
                            <a:srgbClr val="000000"/>
                          </a:solidFill>
                          <a:latin typeface="Calibri"/>
                        </a:rPr>
                        <a:t> PRODUCCIÓN AGRÍCOLA SEMESTRALES  (HECTÁREAS)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600" b="1" i="0" u="none" strike="noStrike" dirty="0">
                          <a:solidFill>
                            <a:srgbClr val="000000"/>
                          </a:solidFill>
                          <a:latin typeface="Calibri"/>
                        </a:rPr>
                        <a:t> PRODUCCIÓN AGRÍCOLA PERMANENTES (HECTÁREAS)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600" b="1" i="0" u="none" strike="noStrike" dirty="0">
                          <a:solidFill>
                            <a:srgbClr val="000000"/>
                          </a:solidFill>
                          <a:latin typeface="Calibri"/>
                        </a:rPr>
                        <a:t> PRODUCCIÓN PECUARIA (ANIMALES)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317062">
                <a:tc>
                  <a:txBody>
                    <a:bodyPr/>
                    <a:lstStyle/>
                    <a:p>
                      <a:pPr algn="l" fontAlgn="ctr"/>
                      <a:r>
                        <a:rPr lang="es-CO" sz="2000" b="0" i="0" u="none" strike="noStrike">
                          <a:solidFill>
                            <a:srgbClr val="000000"/>
                          </a:solidFill>
                          <a:latin typeface="Calibri"/>
                        </a:rPr>
                        <a:t>CABUYARO</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dirty="0" smtClean="0">
                          <a:solidFill>
                            <a:srgbClr val="000000"/>
                          </a:solidFill>
                          <a:latin typeface="Calibri"/>
                        </a:rPr>
                        <a:t>                                           16.134 </a:t>
                      </a:r>
                      <a:endParaRPr lang="es-CO" sz="2000" b="1" i="0" u="none" strike="noStrike" dirty="0">
                        <a:solidFill>
                          <a:srgbClr val="000000"/>
                        </a:solidFill>
                        <a:latin typeface="Calibri"/>
                      </a:endParaRP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a:solidFill>
                            <a:srgbClr val="000000"/>
                          </a:solidFill>
                          <a:latin typeface="Calibri"/>
                        </a:rPr>
                        <a:t>                                               12.105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a:solidFill>
                            <a:srgbClr val="000000"/>
                          </a:solidFill>
                          <a:latin typeface="Calibri"/>
                        </a:rPr>
                        <a:t>                                 49.900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7062">
                <a:tc>
                  <a:txBody>
                    <a:bodyPr/>
                    <a:lstStyle/>
                    <a:p>
                      <a:pPr algn="l" fontAlgn="ctr"/>
                      <a:r>
                        <a:rPr lang="es-CO" sz="2000" b="0" i="0" u="none" strike="noStrike">
                          <a:solidFill>
                            <a:srgbClr val="000000"/>
                          </a:solidFill>
                          <a:latin typeface="Calibri"/>
                        </a:rPr>
                        <a:t>PUERTO LÓPEZ</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dirty="0">
                          <a:solidFill>
                            <a:srgbClr val="000000"/>
                          </a:solidFill>
                          <a:latin typeface="Calibri"/>
                        </a:rPr>
                        <a:t>                                                      33.011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a:solidFill>
                            <a:srgbClr val="000000"/>
                          </a:solidFill>
                          <a:latin typeface="Calibri"/>
                        </a:rPr>
                        <a:t>                                               19.738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a:solidFill>
                            <a:srgbClr val="000000"/>
                          </a:solidFill>
                          <a:latin typeface="Calibri"/>
                        </a:rPr>
                        <a:t>                               231.000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7062">
                <a:tc>
                  <a:txBody>
                    <a:bodyPr/>
                    <a:lstStyle/>
                    <a:p>
                      <a:pPr algn="l" fontAlgn="ctr"/>
                      <a:r>
                        <a:rPr lang="es-CO" sz="2000" b="0" i="0" u="none" strike="noStrike">
                          <a:solidFill>
                            <a:srgbClr val="000000"/>
                          </a:solidFill>
                          <a:latin typeface="Calibri"/>
                        </a:rPr>
                        <a:t>PUERTO GAITÁN</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dirty="0">
                          <a:solidFill>
                            <a:srgbClr val="000000"/>
                          </a:solidFill>
                          <a:latin typeface="Calibri"/>
                        </a:rPr>
                        <a:t>                                                      21.609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a:solidFill>
                            <a:srgbClr val="000000"/>
                          </a:solidFill>
                          <a:latin typeface="Calibri"/>
                        </a:rPr>
                        <a:t>                                               21.393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2000" b="1" i="0" u="none" strike="noStrike">
                          <a:solidFill>
                            <a:srgbClr val="000000"/>
                          </a:solidFill>
                          <a:latin typeface="Calibri"/>
                        </a:rPr>
                        <a:t>                               168.250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7062">
                <a:tc>
                  <a:txBody>
                    <a:bodyPr/>
                    <a:lstStyle/>
                    <a:p>
                      <a:pPr algn="l" fontAlgn="ctr"/>
                      <a:r>
                        <a:rPr lang="es-CO" sz="2000" b="0" i="0" u="none" strike="noStrike" dirty="0">
                          <a:solidFill>
                            <a:srgbClr val="000000"/>
                          </a:solidFill>
                          <a:latin typeface="Calibri"/>
                        </a:rPr>
                        <a:t>TOTAL</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ctr"/>
                      <a:r>
                        <a:rPr lang="es-CO" sz="2000" b="1" i="0" u="none" strike="noStrike" dirty="0">
                          <a:solidFill>
                            <a:srgbClr val="000000"/>
                          </a:solidFill>
                          <a:latin typeface="Calibri"/>
                        </a:rPr>
                        <a:t>        </a:t>
                      </a:r>
                      <a:r>
                        <a:rPr lang="es-CO" sz="2000" b="1" i="0" u="none" strike="noStrike" dirty="0" smtClean="0">
                          <a:solidFill>
                            <a:srgbClr val="000000"/>
                          </a:solidFill>
                          <a:latin typeface="Calibri"/>
                        </a:rPr>
                        <a:t>                                       </a:t>
                      </a:r>
                      <a:r>
                        <a:rPr lang="es-CO" sz="2000" b="1" i="0" u="none" strike="noStrike" dirty="0">
                          <a:solidFill>
                            <a:srgbClr val="000000"/>
                          </a:solidFill>
                          <a:latin typeface="Calibri"/>
                        </a:rPr>
                        <a:t>70.754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ctr"/>
                      <a:r>
                        <a:rPr lang="es-CO" sz="2000" b="1" i="0" u="none" strike="noStrike" dirty="0">
                          <a:solidFill>
                            <a:srgbClr val="000000"/>
                          </a:solidFill>
                          <a:latin typeface="Calibri"/>
                        </a:rPr>
                        <a:t>                                               53.236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ctr"/>
                      <a:r>
                        <a:rPr lang="es-CO" sz="2000" b="1" i="0" u="none" strike="noStrike" dirty="0">
                          <a:solidFill>
                            <a:srgbClr val="000000"/>
                          </a:solidFill>
                          <a:latin typeface="Calibri"/>
                        </a:rPr>
                        <a:t>                               449.150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bl>
          </a:graphicData>
        </a:graphic>
      </p:graphicFrame>
      <p:sp>
        <p:nvSpPr>
          <p:cNvPr id="3" name="2 CuadroTexto"/>
          <p:cNvSpPr txBox="1"/>
          <p:nvPr/>
        </p:nvSpPr>
        <p:spPr>
          <a:xfrm>
            <a:off x="671044" y="5445224"/>
            <a:ext cx="7069308" cy="307777"/>
          </a:xfrm>
          <a:prstGeom prst="rect">
            <a:avLst/>
          </a:prstGeom>
          <a:noFill/>
        </p:spPr>
        <p:txBody>
          <a:bodyPr wrap="none" rtlCol="0">
            <a:spAutoFit/>
          </a:bodyPr>
          <a:lstStyle/>
          <a:p>
            <a:r>
              <a:rPr lang="es-CO" sz="1400" b="1" i="1" dirty="0" smtClean="0"/>
              <a:t>Secretaría de Agricultura, Ganadería y Desarrollo Rural del Meta. 2011. Cifras Agropecuarias</a:t>
            </a:r>
            <a:endParaRPr lang="es-CO" sz="1400" b="1" i="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539551" y="3360786"/>
          <a:ext cx="8136905" cy="1724397"/>
        </p:xfrm>
        <a:graphic>
          <a:graphicData uri="http://schemas.openxmlformats.org/drawingml/2006/table">
            <a:tbl>
              <a:tblPr/>
              <a:tblGrid>
                <a:gridCol w="2880321"/>
                <a:gridCol w="2088232"/>
                <a:gridCol w="1800200"/>
                <a:gridCol w="1368152"/>
              </a:tblGrid>
              <a:tr h="350345">
                <a:tc>
                  <a:txBody>
                    <a:bodyPr/>
                    <a:lstStyle/>
                    <a:p>
                      <a:pPr algn="l" fontAlgn="ctr"/>
                      <a:r>
                        <a:rPr lang="es-CO" sz="2800" b="0" i="0" u="none" strike="noStrike" dirty="0">
                          <a:solidFill>
                            <a:srgbClr val="000000"/>
                          </a:solidFill>
                          <a:latin typeface="Calibri"/>
                        </a:rPr>
                        <a:t>Sumatoria de las tres  regiones</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2400" b="1" i="0" u="none" strike="noStrike" dirty="0" smtClean="0">
                          <a:solidFill>
                            <a:srgbClr val="000000"/>
                          </a:solidFill>
                          <a:latin typeface="Calibri"/>
                        </a:rPr>
                        <a:t> 116.190 </a:t>
                      </a:r>
                      <a:endParaRPr lang="es-CO" sz="2400" b="1" i="0" u="none" strike="noStrike" dirty="0">
                        <a:solidFill>
                          <a:srgbClr val="000000"/>
                        </a:solidFill>
                        <a:latin typeface="Calibri"/>
                      </a:endParaRP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2400" b="1" i="0" u="none" strike="noStrike" dirty="0" smtClean="0">
                          <a:solidFill>
                            <a:srgbClr val="000000"/>
                          </a:solidFill>
                          <a:latin typeface="Calibri"/>
                        </a:rPr>
                        <a:t>117.008 </a:t>
                      </a:r>
                      <a:endParaRPr lang="es-CO" sz="2400" b="1" i="0" u="none" strike="noStrike" dirty="0">
                        <a:solidFill>
                          <a:srgbClr val="000000"/>
                        </a:solidFill>
                        <a:latin typeface="Calibri"/>
                      </a:endParaRP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2400" b="1" i="0" u="none" strike="noStrike" dirty="0" smtClean="0">
                          <a:solidFill>
                            <a:srgbClr val="000000"/>
                          </a:solidFill>
                          <a:latin typeface="Calibri"/>
                        </a:rPr>
                        <a:t> </a:t>
                      </a:r>
                      <a:r>
                        <a:rPr lang="es-CO" sz="2400" b="1" i="0" u="none" strike="noStrike" dirty="0">
                          <a:solidFill>
                            <a:srgbClr val="000000"/>
                          </a:solidFill>
                          <a:latin typeface="Calibri"/>
                        </a:rPr>
                        <a:t>1.006.000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0345">
                <a:tc>
                  <a:txBody>
                    <a:bodyPr/>
                    <a:lstStyle/>
                    <a:p>
                      <a:pPr algn="l" fontAlgn="ctr"/>
                      <a:r>
                        <a:rPr lang="es-CO" sz="2800" b="0" i="0" u="none" strike="noStrike" dirty="0">
                          <a:solidFill>
                            <a:srgbClr val="000000"/>
                          </a:solidFill>
                          <a:latin typeface="Calibri"/>
                        </a:rPr>
                        <a:t>Sumatoria Departamental</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2400" b="1" i="0" u="none" strike="noStrike" dirty="0" smtClean="0">
                          <a:solidFill>
                            <a:srgbClr val="000000"/>
                          </a:solidFill>
                          <a:latin typeface="Calibri"/>
                        </a:rPr>
                        <a:t>                    </a:t>
                      </a:r>
                      <a:r>
                        <a:rPr lang="es-CO" sz="2400" b="1" i="0" u="none" strike="noStrike" dirty="0">
                          <a:solidFill>
                            <a:srgbClr val="000000"/>
                          </a:solidFill>
                          <a:latin typeface="Calibri"/>
                        </a:rPr>
                        <a:t>271.752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2400" b="1" i="0" u="none" strike="noStrike" dirty="0" smtClean="0">
                          <a:solidFill>
                            <a:srgbClr val="000000"/>
                          </a:solidFill>
                          <a:latin typeface="Calibri"/>
                        </a:rPr>
                        <a:t>                 </a:t>
                      </a:r>
                      <a:r>
                        <a:rPr lang="es-CO" sz="2400" b="1" i="0" u="none" strike="noStrike" dirty="0">
                          <a:solidFill>
                            <a:srgbClr val="000000"/>
                          </a:solidFill>
                          <a:latin typeface="Calibri"/>
                        </a:rPr>
                        <a:t>148.746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2400" b="1" i="0" u="none" strike="noStrike" dirty="0" smtClean="0">
                          <a:solidFill>
                            <a:srgbClr val="000000"/>
                          </a:solidFill>
                          <a:latin typeface="Calibri"/>
                        </a:rPr>
                        <a:t>      </a:t>
                      </a:r>
                      <a:r>
                        <a:rPr lang="es-CO" sz="2400" b="1" i="0" u="none" strike="noStrike" dirty="0">
                          <a:solidFill>
                            <a:srgbClr val="000000"/>
                          </a:solidFill>
                          <a:latin typeface="Calibri"/>
                        </a:rPr>
                        <a:t>1.612.750 </a:t>
                      </a:r>
                    </a:p>
                  </a:txBody>
                  <a:tcPr marL="8759" marR="8759" marT="87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nvGraphicFramePr>
        <p:xfrm>
          <a:off x="3491880" y="2178179"/>
          <a:ext cx="5219700" cy="1106805"/>
        </p:xfrm>
        <a:graphic>
          <a:graphicData uri="http://schemas.openxmlformats.org/drawingml/2006/table">
            <a:tbl>
              <a:tblPr/>
              <a:tblGrid>
                <a:gridCol w="2006600"/>
                <a:gridCol w="1803400"/>
                <a:gridCol w="1409700"/>
              </a:tblGrid>
              <a:tr h="666750">
                <a:tc>
                  <a:txBody>
                    <a:bodyPr/>
                    <a:lstStyle/>
                    <a:p>
                      <a:pPr algn="ctr" fontAlgn="ctr"/>
                      <a:r>
                        <a:rPr lang="es-CO" sz="1800" b="1" i="0" u="none" strike="noStrike" dirty="0">
                          <a:solidFill>
                            <a:srgbClr val="000000"/>
                          </a:solidFill>
                          <a:latin typeface="Calibri"/>
                        </a:rPr>
                        <a:t> PRODUCCIÓN AGRÍCOLA SEMESTRALES  (HECTÁREAS)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800" b="1" i="0" u="none" strike="noStrike">
                          <a:solidFill>
                            <a:srgbClr val="000000"/>
                          </a:solidFill>
                          <a:latin typeface="Calibri"/>
                        </a:rPr>
                        <a:t> PRODUCCIÓN AGRÍCOLA PERMANENTES (HECTÁREAS)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CO" sz="1800" b="1" i="0" u="none" strike="noStrike" dirty="0">
                          <a:solidFill>
                            <a:srgbClr val="000000"/>
                          </a:solidFill>
                          <a:latin typeface="Calibri"/>
                        </a:rPr>
                        <a:t> PRODUCCIÓN PECUARIA (ANIMALES)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bl>
          </a:graphicData>
        </a:graphic>
      </p:graphicFrame>
      <p:sp>
        <p:nvSpPr>
          <p:cNvPr id="4" name="3 CuadroTexto"/>
          <p:cNvSpPr txBox="1"/>
          <p:nvPr/>
        </p:nvSpPr>
        <p:spPr>
          <a:xfrm>
            <a:off x="743052" y="5301208"/>
            <a:ext cx="7069308" cy="307777"/>
          </a:xfrm>
          <a:prstGeom prst="rect">
            <a:avLst/>
          </a:prstGeom>
          <a:noFill/>
        </p:spPr>
        <p:txBody>
          <a:bodyPr wrap="none" rtlCol="0">
            <a:spAutoFit/>
          </a:bodyPr>
          <a:lstStyle/>
          <a:p>
            <a:r>
              <a:rPr lang="es-CO" sz="1400" b="1" i="1" dirty="0" smtClean="0"/>
              <a:t>Secretaría de Agricultura, Ganadería y Desarrollo Rural del Meta. 2011. Cifras Agropecuarias</a:t>
            </a:r>
            <a:endParaRPr lang="es-CO" sz="1400" b="1" i="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8"/>
          <p:cNvPicPr>
            <a:picLocks noChangeAspect="1" noChangeArrowheads="1"/>
          </p:cNvPicPr>
          <p:nvPr/>
        </p:nvPicPr>
        <p:blipFill>
          <a:blip r:embed="rId2" cstate="print"/>
          <a:srcRect/>
          <a:stretch>
            <a:fillRect/>
          </a:stretch>
        </p:blipFill>
        <p:spPr bwMode="auto">
          <a:xfrm>
            <a:off x="71438" y="234950"/>
            <a:ext cx="4429125" cy="5908675"/>
          </a:xfrm>
          <a:prstGeom prst="rect">
            <a:avLst/>
          </a:prstGeom>
          <a:noFill/>
          <a:ln w="9525">
            <a:noFill/>
            <a:miter lim="800000"/>
            <a:headEnd/>
            <a:tailEnd/>
          </a:ln>
        </p:spPr>
      </p:pic>
      <p:pic>
        <p:nvPicPr>
          <p:cNvPr id="37891" name="Picture 9"/>
          <p:cNvPicPr>
            <a:picLocks noChangeAspect="1" noChangeArrowheads="1"/>
          </p:cNvPicPr>
          <p:nvPr/>
        </p:nvPicPr>
        <p:blipFill>
          <a:blip r:embed="rId3" cstate="print"/>
          <a:srcRect/>
          <a:stretch>
            <a:fillRect/>
          </a:stretch>
        </p:blipFill>
        <p:spPr bwMode="auto">
          <a:xfrm>
            <a:off x="4610100" y="214313"/>
            <a:ext cx="4391025" cy="5857875"/>
          </a:xfrm>
          <a:prstGeom prst="rect">
            <a:avLst/>
          </a:prstGeom>
          <a:noFill/>
          <a:ln w="9525">
            <a:noFill/>
            <a:miter lim="800000"/>
            <a:headEnd/>
            <a:tailEnd/>
          </a:ln>
        </p:spPr>
      </p:pic>
      <p:pic>
        <p:nvPicPr>
          <p:cNvPr id="37892" name="Picture 14" descr="panoramica maiz"/>
          <p:cNvPicPr>
            <a:picLocks noChangeAspect="1" noChangeArrowheads="1"/>
          </p:cNvPicPr>
          <p:nvPr/>
        </p:nvPicPr>
        <p:blipFill>
          <a:blip r:embed="rId4" cstate="print"/>
          <a:srcRect/>
          <a:stretch>
            <a:fillRect/>
          </a:stretch>
        </p:blipFill>
        <p:spPr bwMode="auto">
          <a:xfrm>
            <a:off x="2481263" y="2928938"/>
            <a:ext cx="4200525" cy="3929062"/>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s://lh3.googleusercontent.com/-uV9P2RqMxI0/Tq_916oIkjI/AAAAAAAAARE/gvlPe-zY61Q/s640/DSCN2390.JPG"/>
          <p:cNvPicPr>
            <a:picLocks noChangeAspect="1" noChangeArrowheads="1"/>
          </p:cNvPicPr>
          <p:nvPr/>
        </p:nvPicPr>
        <p:blipFill>
          <a:blip r:embed="rId2" cstate="print"/>
          <a:srcRect/>
          <a:stretch>
            <a:fillRect/>
          </a:stretch>
        </p:blipFill>
        <p:spPr bwMode="auto">
          <a:xfrm>
            <a:off x="35495" y="0"/>
            <a:ext cx="9084501" cy="6813376"/>
          </a:xfrm>
          <a:prstGeom prst="rect">
            <a:avLst/>
          </a:prstGeom>
          <a:noFill/>
        </p:spPr>
      </p:pic>
      <p:sp>
        <p:nvSpPr>
          <p:cNvPr id="3" name="2 Rectángulo"/>
          <p:cNvSpPr/>
          <p:nvPr/>
        </p:nvSpPr>
        <p:spPr>
          <a:xfrm>
            <a:off x="5328592" y="6505599"/>
            <a:ext cx="3707904" cy="276999"/>
          </a:xfrm>
          <a:prstGeom prst="rect">
            <a:avLst/>
          </a:prstGeom>
        </p:spPr>
        <p:txBody>
          <a:bodyPr wrap="square">
            <a:spAutoFit/>
          </a:bodyPr>
          <a:lstStyle/>
          <a:p>
            <a:r>
              <a:rPr lang="es-CO" sz="1200" b="1" dirty="0" smtClean="0">
                <a:solidFill>
                  <a:schemeClr val="tx2"/>
                </a:solidFill>
              </a:rPr>
              <a:t>Fotografía Óscar Hernán Velásquez Arboleda</a:t>
            </a:r>
            <a:endParaRPr lang="es-CO" sz="1200" b="1" dirty="0">
              <a:solidFill>
                <a:schemeClr val="tx2"/>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Imagen 9" descr="tarrito de recolecci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560" y="1502122"/>
            <a:ext cx="3500438" cy="4375150"/>
          </a:xfrm>
          <a:prstGeom prst="rect">
            <a:avLst/>
          </a:prstGeom>
          <a:noFill/>
          <a:ln w="9525">
            <a:noFill/>
            <a:miter lim="800000"/>
            <a:headEnd/>
            <a:tailEnd/>
          </a:ln>
        </p:spPr>
      </p:pic>
      <p:pic>
        <p:nvPicPr>
          <p:cNvPr id="36868" name="Imagen 7" descr="114_143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8144" y="285750"/>
            <a:ext cx="2743200" cy="2628900"/>
          </a:xfrm>
          <a:prstGeom prst="rect">
            <a:avLst/>
          </a:prstGeom>
          <a:noFill/>
          <a:ln w="38100">
            <a:solidFill>
              <a:srgbClr val="FF0000"/>
            </a:solidFill>
            <a:miter lim="800000"/>
            <a:headEnd/>
            <a:tailEnd/>
          </a:ln>
        </p:spPr>
      </p:pic>
      <p:pic>
        <p:nvPicPr>
          <p:cNvPr id="36869" name="Imagen 6" descr="CACAOCULTORE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62525" y="3309938"/>
            <a:ext cx="3681413" cy="2762250"/>
          </a:xfrm>
          <a:prstGeom prst="rect">
            <a:avLst/>
          </a:prstGeom>
          <a:noFill/>
          <a:ln w="38100">
            <a:solidFill>
              <a:srgbClr val="FFFF00"/>
            </a:solid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2"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28575">
            <a:solidFill>
              <a:srgbClr val="FFFF00"/>
            </a:solid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499"/>
                                          </p:stCondLst>
                                        </p:cTn>
                                        <p:tgtEl>
                                          <p:spTgt spid="124932"/>
                                        </p:tgtEl>
                                        <p:attrNameLst>
                                          <p:attrName>style.visibility</p:attrName>
                                        </p:attrNameLst>
                                      </p:cBhvr>
                                      <p:to>
                                        <p:strVal val="visible"/>
                                      </p:to>
                                    </p:set>
                                    <p:anim to="" calcmode="lin" valueType="num">
                                      <p:cBhvr>
                                        <p:cTn id="7" dur="1" fill="hold"/>
                                        <p:tgtEl>
                                          <p:spTgt spid="12493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Imagen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3445" y="260648"/>
            <a:ext cx="4412397" cy="2736304"/>
          </a:xfrm>
          <a:prstGeom prst="rect">
            <a:avLst/>
          </a:prstGeom>
          <a:noFill/>
          <a:ln w="9525">
            <a:noFill/>
            <a:miter lim="800000"/>
            <a:headEnd/>
            <a:tailEnd/>
          </a:ln>
        </p:spPr>
      </p:pic>
      <p:sp>
        <p:nvSpPr>
          <p:cNvPr id="32771" name="Text Box 3"/>
          <p:cNvSpPr txBox="1">
            <a:spLocks noChangeArrowheads="1"/>
          </p:cNvSpPr>
          <p:nvPr/>
        </p:nvSpPr>
        <p:spPr bwMode="auto">
          <a:xfrm>
            <a:off x="4419600" y="5599113"/>
            <a:ext cx="3444875" cy="366712"/>
          </a:xfrm>
          <a:prstGeom prst="rect">
            <a:avLst/>
          </a:prstGeom>
          <a:noFill/>
          <a:ln w="9525">
            <a:noFill/>
            <a:miter lim="800000"/>
            <a:headEnd/>
            <a:tailEnd/>
          </a:ln>
        </p:spPr>
        <p:txBody>
          <a:bodyPr>
            <a:spAutoFit/>
          </a:bodyPr>
          <a:lstStyle/>
          <a:p>
            <a:endParaRPr lang="es-CO"/>
          </a:p>
        </p:txBody>
      </p:sp>
      <p:sp>
        <p:nvSpPr>
          <p:cNvPr id="156676" name="Rectangle 4"/>
          <p:cNvSpPr>
            <a:spLocks noChangeArrowheads="1"/>
          </p:cNvSpPr>
          <p:nvPr/>
        </p:nvSpPr>
        <p:spPr bwMode="auto">
          <a:xfrm>
            <a:off x="5076825" y="3700463"/>
            <a:ext cx="3816350" cy="2800350"/>
          </a:xfrm>
          <a:prstGeom prst="rect">
            <a:avLst/>
          </a:prstGeom>
          <a:noFill/>
          <a:ln w="9525">
            <a:noFill/>
            <a:miter lim="800000"/>
            <a:headEnd/>
            <a:tailEnd/>
          </a:ln>
          <a:effectLst/>
        </p:spPr>
        <p:txBody>
          <a:bodyPr anchor="ctr">
            <a:spAutoFit/>
          </a:bodyPr>
          <a:lstStyle/>
          <a:p>
            <a:pPr algn="r">
              <a:defRPr/>
            </a:pPr>
            <a:r>
              <a:rPr lang="es-CO" sz="4400" b="1" i="1" dirty="0">
                <a:effectLst>
                  <a:outerShdw blurRad="38100" dist="38100" dir="2700000" algn="tl">
                    <a:srgbClr val="FFFFFF"/>
                  </a:outerShdw>
                </a:effectLst>
                <a:latin typeface="Arial" charset="0"/>
                <a:cs typeface="Arial" charset="0"/>
              </a:rPr>
              <a:t>SISTEMAS </a:t>
            </a:r>
          </a:p>
          <a:p>
            <a:pPr algn="r">
              <a:defRPr/>
            </a:pPr>
            <a:r>
              <a:rPr lang="es-CO" sz="4400" b="1" i="1" dirty="0">
                <a:effectLst>
                  <a:outerShdw blurRad="38100" dist="38100" dir="2700000" algn="tl">
                    <a:srgbClr val="FFFFFF"/>
                  </a:outerShdw>
                </a:effectLst>
                <a:latin typeface="Arial" charset="0"/>
                <a:cs typeface="Arial" charset="0"/>
              </a:rPr>
              <a:t>AGRO-PASTORILES</a:t>
            </a:r>
            <a:r>
              <a:rPr lang="es-CO" sz="4400" b="1" i="1" dirty="0">
                <a:solidFill>
                  <a:schemeClr val="bg2"/>
                </a:solidFill>
                <a:effectLst>
                  <a:outerShdw blurRad="38100" dist="38100" dir="2700000" algn="tl">
                    <a:srgbClr val="FFFFFF"/>
                  </a:outerShdw>
                </a:effectLst>
                <a:latin typeface="Arial" charset="0"/>
                <a:cs typeface="Arial" charset="0"/>
              </a:rPr>
              <a:t>. </a:t>
            </a:r>
          </a:p>
        </p:txBody>
      </p:sp>
      <p:pic>
        <p:nvPicPr>
          <p:cNvPr id="32773" name="Imagen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3185179"/>
            <a:ext cx="4320480" cy="3486568"/>
          </a:xfrm>
          <a:prstGeom prst="rect">
            <a:avLst/>
          </a:prstGeom>
          <a:noFill/>
          <a:ln w="9525">
            <a:noFill/>
            <a:miter lim="800000"/>
            <a:headEnd/>
            <a:tailEnd/>
          </a:ln>
        </p:spPr>
      </p:pic>
      <p:sp>
        <p:nvSpPr>
          <p:cNvPr id="32774" name="Rectangle 3"/>
          <p:cNvSpPr>
            <a:spLocks noChangeArrowheads="1"/>
          </p:cNvSpPr>
          <p:nvPr/>
        </p:nvSpPr>
        <p:spPr bwMode="auto">
          <a:xfrm>
            <a:off x="251520" y="6023248"/>
            <a:ext cx="1512168" cy="646112"/>
          </a:xfrm>
          <a:prstGeom prst="rect">
            <a:avLst/>
          </a:prstGeom>
          <a:noFill/>
          <a:ln w="9525">
            <a:noFill/>
            <a:miter lim="800000"/>
            <a:headEnd/>
            <a:tailEnd/>
          </a:ln>
        </p:spPr>
        <p:txBody>
          <a:bodyPr wrap="square" anchor="ctr">
            <a:spAutoFit/>
          </a:bodyPr>
          <a:lstStyle/>
          <a:p>
            <a:r>
              <a:rPr lang="es-CO" sz="1200" b="1" dirty="0">
                <a:solidFill>
                  <a:srgbClr val="FFFF00"/>
                </a:solidFill>
              </a:rPr>
              <a:t>Pasto Toledo. </a:t>
            </a:r>
          </a:p>
          <a:p>
            <a:r>
              <a:rPr lang="es-CO" sz="1200" b="1" dirty="0">
                <a:solidFill>
                  <a:srgbClr val="FFFF00"/>
                </a:solidFill>
              </a:rPr>
              <a:t>5 animales/ha. </a:t>
            </a:r>
          </a:p>
          <a:p>
            <a:r>
              <a:rPr lang="es-CO" sz="1200" b="1" dirty="0">
                <a:solidFill>
                  <a:srgbClr val="FFFF00"/>
                </a:solidFill>
              </a:rPr>
              <a:t>1 kilo/an/día</a:t>
            </a:r>
          </a:p>
        </p:txBody>
      </p:sp>
      <p:sp>
        <p:nvSpPr>
          <p:cNvPr id="32775" name="Rectangle 4"/>
          <p:cNvSpPr>
            <a:spLocks noChangeArrowheads="1"/>
          </p:cNvSpPr>
          <p:nvPr/>
        </p:nvSpPr>
        <p:spPr bwMode="auto">
          <a:xfrm>
            <a:off x="179512" y="1772816"/>
            <a:ext cx="4176464" cy="1200329"/>
          </a:xfrm>
          <a:prstGeom prst="rect">
            <a:avLst/>
          </a:prstGeom>
          <a:noFill/>
          <a:ln w="9525">
            <a:noFill/>
            <a:miter lim="800000"/>
            <a:headEnd/>
            <a:tailEnd/>
          </a:ln>
        </p:spPr>
        <p:txBody>
          <a:bodyPr wrap="square" anchor="ctr">
            <a:spAutoFit/>
          </a:bodyPr>
          <a:lstStyle/>
          <a:p>
            <a:r>
              <a:rPr lang="es-CO" sz="1200" b="1" dirty="0">
                <a:solidFill>
                  <a:srgbClr val="FFFF00"/>
                </a:solidFill>
              </a:rPr>
              <a:t>Carga: 5 an/ha </a:t>
            </a:r>
          </a:p>
          <a:p>
            <a:r>
              <a:rPr lang="es-CO" sz="1200" b="1" dirty="0">
                <a:solidFill>
                  <a:srgbClr val="FFFF00"/>
                </a:solidFill>
              </a:rPr>
              <a:t>Pastura: Mulato II </a:t>
            </a:r>
          </a:p>
          <a:p>
            <a:r>
              <a:rPr lang="es-CO" sz="1200" b="1" dirty="0">
                <a:solidFill>
                  <a:srgbClr val="FFFF00"/>
                </a:solidFill>
              </a:rPr>
              <a:t>Uso: Engorde vacas descarte. 4-6 meses de pastoreo. </a:t>
            </a:r>
          </a:p>
          <a:p>
            <a:r>
              <a:rPr lang="es-CO" sz="1200" b="1" dirty="0">
                <a:solidFill>
                  <a:srgbClr val="FFFF00"/>
                </a:solidFill>
              </a:rPr>
              <a:t>Ganancia compensatoria: 2 kilos/día </a:t>
            </a:r>
          </a:p>
          <a:p>
            <a:r>
              <a:rPr lang="es-CO" sz="1200" b="1" dirty="0">
                <a:solidFill>
                  <a:srgbClr val="FFFF00"/>
                </a:solidFill>
              </a:rPr>
              <a:t>Ganancia Regular: 1 kg/an/día. </a:t>
            </a:r>
          </a:p>
          <a:p>
            <a:r>
              <a:rPr lang="es-CO" sz="1200" b="1" dirty="0">
                <a:solidFill>
                  <a:srgbClr val="FFFF00"/>
                </a:solidFill>
              </a:rPr>
              <a:t>Potreros de 2 hectáreas. Área total en Mulato: 200 has.</a:t>
            </a:r>
          </a:p>
        </p:txBody>
      </p:sp>
      <p:pic>
        <p:nvPicPr>
          <p:cNvPr id="32776" name="Imagen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24535" y="222902"/>
            <a:ext cx="4211961" cy="2774049"/>
          </a:xfrm>
          <a:prstGeom prst="rect">
            <a:avLst/>
          </a:prstGeom>
          <a:noFill/>
          <a:ln w="9525">
            <a:noFill/>
            <a:miter lim="800000"/>
            <a:headEnd/>
            <a:tailEnd/>
          </a:ln>
        </p:spPr>
      </p:pic>
      <p:sp>
        <p:nvSpPr>
          <p:cNvPr id="32777" name="Rectangle 3"/>
          <p:cNvSpPr>
            <a:spLocks noChangeArrowheads="1"/>
          </p:cNvSpPr>
          <p:nvPr/>
        </p:nvSpPr>
        <p:spPr bwMode="auto">
          <a:xfrm>
            <a:off x="7107684" y="1652786"/>
            <a:ext cx="1928812" cy="1200150"/>
          </a:xfrm>
          <a:prstGeom prst="rect">
            <a:avLst/>
          </a:prstGeom>
          <a:noFill/>
          <a:ln w="9525">
            <a:noFill/>
            <a:miter lim="800000"/>
            <a:headEnd/>
            <a:tailEnd/>
          </a:ln>
        </p:spPr>
        <p:txBody>
          <a:bodyPr anchor="ctr">
            <a:spAutoFit/>
          </a:bodyPr>
          <a:lstStyle/>
          <a:p>
            <a:pPr algn="r"/>
            <a:r>
              <a:rPr lang="es-CO" sz="1200" b="1" dirty="0">
                <a:solidFill>
                  <a:srgbClr val="FFFF00"/>
                </a:solidFill>
              </a:rPr>
              <a:t>Guinea Mombasa. </a:t>
            </a:r>
          </a:p>
          <a:p>
            <a:pPr algn="r"/>
            <a:r>
              <a:rPr lang="es-CO" sz="1200" b="1" dirty="0">
                <a:solidFill>
                  <a:srgbClr val="FFFF00"/>
                </a:solidFill>
              </a:rPr>
              <a:t>5 animales/ha. </a:t>
            </a:r>
          </a:p>
          <a:p>
            <a:pPr algn="r"/>
            <a:r>
              <a:rPr lang="es-CO" sz="1200" b="1" dirty="0">
                <a:solidFill>
                  <a:srgbClr val="FFFF00"/>
                </a:solidFill>
              </a:rPr>
              <a:t>Ganancias mayores de 1 kilo/an/día. </a:t>
            </a:r>
          </a:p>
          <a:p>
            <a:pPr algn="r"/>
            <a:r>
              <a:rPr lang="es-CO" sz="1200" b="1" dirty="0">
                <a:solidFill>
                  <a:srgbClr val="FFFF00"/>
                </a:solidFill>
              </a:rPr>
              <a:t>Potreros de 20 has. </a:t>
            </a:r>
          </a:p>
          <a:p>
            <a:pPr algn="r"/>
            <a:r>
              <a:rPr lang="es-CO" sz="1200" b="1" dirty="0">
                <a:solidFill>
                  <a:srgbClr val="FFFF00"/>
                </a:solidFill>
              </a:rPr>
              <a:t>Total Mombasa 300 has.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3779912" y="1545704"/>
            <a:ext cx="5135488" cy="3395464"/>
          </a:xfrm>
        </p:spPr>
        <p:txBody>
          <a:bodyPr/>
          <a:lstStyle/>
          <a:p>
            <a:pPr>
              <a:buFont typeface="Webdings" pitchFamily="18" charset="2"/>
              <a:buChar char=""/>
            </a:pPr>
            <a:r>
              <a:rPr lang="es-CO" b="1" i="1" dirty="0" smtClean="0"/>
              <a:t>CULTURA DE USO ADECUADO DEL SUELO Y EL AGUA</a:t>
            </a:r>
          </a:p>
          <a:p>
            <a:pPr>
              <a:buFont typeface="Webdings" pitchFamily="18" charset="2"/>
              <a:buChar char=""/>
            </a:pPr>
            <a:r>
              <a:rPr lang="es-CO" b="1" i="1" dirty="0" smtClean="0"/>
              <a:t>SEGURIDAD ALIMENTARIA</a:t>
            </a:r>
          </a:p>
          <a:p>
            <a:pPr>
              <a:buFont typeface="Webdings" pitchFamily="18" charset="2"/>
              <a:buChar char=""/>
            </a:pPr>
            <a:r>
              <a:rPr lang="es-CO" b="1" i="1" dirty="0" smtClean="0"/>
              <a:t>CONSOLIDACIÓN DE LA AGROINDUSTRIA</a:t>
            </a:r>
          </a:p>
        </p:txBody>
      </p:sp>
      <p:sp>
        <p:nvSpPr>
          <p:cNvPr id="5" name="4 Marcador de texto"/>
          <p:cNvSpPr>
            <a:spLocks noGrp="1"/>
          </p:cNvSpPr>
          <p:nvPr>
            <p:ph type="body" sz="half" idx="2"/>
          </p:nvPr>
        </p:nvSpPr>
        <p:spPr>
          <a:xfrm>
            <a:off x="457200" y="1436712"/>
            <a:ext cx="3250704" cy="4800600"/>
          </a:xfrm>
        </p:spPr>
        <p:txBody>
          <a:bodyPr/>
          <a:lstStyle/>
          <a:p>
            <a:endParaRPr lang="es-CO" sz="3600" b="1" dirty="0" smtClean="0"/>
          </a:p>
          <a:p>
            <a:r>
              <a:rPr lang="es-CO" sz="3600" b="1" dirty="0" smtClean="0"/>
              <a:t>CIENCIA </a:t>
            </a:r>
          </a:p>
          <a:p>
            <a:r>
              <a:rPr lang="es-CO" sz="3600" b="1" dirty="0" smtClean="0"/>
              <a:t>Y </a:t>
            </a:r>
          </a:p>
          <a:p>
            <a:r>
              <a:rPr lang="es-CO" sz="3600" b="1" dirty="0" smtClean="0"/>
              <a:t>TECNOLOGÍA</a:t>
            </a:r>
            <a:endParaRPr lang="es-CO" sz="3600"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615159"/>
            <a:ext cx="7772400" cy="1470025"/>
          </a:xfrm>
        </p:spPr>
        <p:txBody>
          <a:bodyPr>
            <a:noAutofit/>
          </a:bodyPr>
          <a:lstStyle/>
          <a:p>
            <a:r>
              <a:rPr lang="es-CO" sz="3600" b="1" i="1" dirty="0" smtClean="0"/>
              <a:t>LOS PEQUEÑOS PRODUCTORES EN EL META: SU PAPEL EN EL DESARROLLO ECONOMICO</a:t>
            </a:r>
            <a:endParaRPr lang="es-CO" sz="3600" b="1" i="1" dirty="0"/>
          </a:p>
        </p:txBody>
      </p:sp>
      <p:sp>
        <p:nvSpPr>
          <p:cNvPr id="3" name="2 Subtítulo"/>
          <p:cNvSpPr>
            <a:spLocks noGrp="1"/>
          </p:cNvSpPr>
          <p:nvPr>
            <p:ph type="subTitle" idx="1"/>
          </p:nvPr>
        </p:nvSpPr>
        <p:spPr>
          <a:xfrm>
            <a:off x="1915616" y="5398368"/>
            <a:ext cx="6400800" cy="1198984"/>
          </a:xfrm>
        </p:spPr>
        <p:txBody>
          <a:bodyPr>
            <a:normAutofit/>
          </a:bodyPr>
          <a:lstStyle/>
          <a:p>
            <a:pPr algn="r"/>
            <a:r>
              <a:rPr lang="es-CO" sz="1600" b="1" i="1" dirty="0" smtClean="0">
                <a:solidFill>
                  <a:schemeClr val="tx1"/>
                </a:solidFill>
              </a:rPr>
              <a:t>OBED GARCÍA DURÁN, MED. VET. DESARROLLISTA RURAL</a:t>
            </a:r>
          </a:p>
          <a:p>
            <a:pPr algn="r"/>
            <a:r>
              <a:rPr lang="es-CO" sz="1600" b="1" i="1" dirty="0" smtClean="0">
                <a:solidFill>
                  <a:schemeClr val="tx1"/>
                </a:solidFill>
              </a:rPr>
              <a:t>SECRETARIO DE AGRICULTURA, GANADERÍA Y DESARROLLO RURALDE</a:t>
            </a:r>
            <a:endParaRPr lang="es-CO" sz="1800" b="1" i="1" dirty="0">
              <a:solidFill>
                <a:schemeClr val="tx1"/>
              </a:solidFill>
            </a:endParaRPr>
          </a:p>
        </p:txBody>
      </p:sp>
      <p:pic>
        <p:nvPicPr>
          <p:cNvPr id="4" name="Picture 4"/>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5576" y="476672"/>
            <a:ext cx="1241761" cy="1080120"/>
          </a:xfrm>
          <a:prstGeom prst="rect">
            <a:avLst/>
          </a:prstGeom>
          <a:noFill/>
        </p:spPr>
      </p:pic>
      <p:pic>
        <p:nvPicPr>
          <p:cNvPr id="6" name="Imagen 2" descr="HOJA MEMBRET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6401" y="1772816"/>
            <a:ext cx="8940095" cy="1368152"/>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3708722" y="1137146"/>
            <a:ext cx="5111750" cy="4668118"/>
          </a:xfrm>
        </p:spPr>
        <p:txBody>
          <a:bodyPr>
            <a:normAutofit/>
          </a:bodyPr>
          <a:lstStyle/>
          <a:p>
            <a:pPr marL="342900" lvl="1" indent="-342900">
              <a:buFont typeface="Wingdings" pitchFamily="2" charset="2"/>
              <a:buChar char="q"/>
            </a:pPr>
            <a:r>
              <a:rPr lang="es-ES" dirty="0" smtClean="0"/>
              <a:t>Agricultura de conservación; </a:t>
            </a:r>
          </a:p>
          <a:p>
            <a:pPr marL="342900" lvl="1" indent="-342900">
              <a:buFont typeface="Wingdings" pitchFamily="2" charset="2"/>
              <a:buChar char="q"/>
            </a:pPr>
            <a:r>
              <a:rPr lang="es-ES" dirty="0" smtClean="0"/>
              <a:t>Uso adecuado del agua: protección de los cuerpos de agua.</a:t>
            </a:r>
            <a:endParaRPr lang="es-CO" sz="2400" dirty="0" smtClean="0"/>
          </a:p>
          <a:p>
            <a:pPr marL="342900" lvl="1" indent="-342900">
              <a:buFont typeface="Wingdings" pitchFamily="2" charset="2"/>
              <a:buChar char="q"/>
            </a:pPr>
            <a:r>
              <a:rPr lang="es-ES" dirty="0" smtClean="0"/>
              <a:t>Desarrollo de sistemas agroforestales, agropastoriles, agrosilvopastoriles, certificados en el mundo por la captura de carbono como su principal servicio ambiental</a:t>
            </a:r>
            <a:endParaRPr lang="es-CO" sz="2400" dirty="0" smtClean="0"/>
          </a:p>
          <a:p>
            <a:endParaRPr lang="es-CO" dirty="0"/>
          </a:p>
        </p:txBody>
      </p:sp>
      <p:sp>
        <p:nvSpPr>
          <p:cNvPr id="9" name="8 Marcador de texto"/>
          <p:cNvSpPr>
            <a:spLocks noGrp="1"/>
          </p:cNvSpPr>
          <p:nvPr>
            <p:ph type="body" sz="half" idx="2"/>
          </p:nvPr>
        </p:nvSpPr>
        <p:spPr>
          <a:xfrm>
            <a:off x="457200" y="1652736"/>
            <a:ext cx="3008313" cy="3360440"/>
          </a:xfrm>
        </p:spPr>
        <p:txBody>
          <a:bodyPr>
            <a:normAutofit/>
          </a:bodyPr>
          <a:lstStyle/>
          <a:p>
            <a:endParaRPr lang="es-ES" sz="2800" b="1" dirty="0" smtClean="0"/>
          </a:p>
          <a:p>
            <a:r>
              <a:rPr lang="es-ES" sz="2800" b="1" dirty="0" smtClean="0"/>
              <a:t>DESARROLLO DE UNA CULTURA DE USO ADECUADO DEL SUELO Y DEL AGUA</a:t>
            </a:r>
            <a:endParaRPr lang="es-CO" sz="2800" b="1" dirty="0" smtClean="0"/>
          </a:p>
          <a:p>
            <a:endParaRPr lang="es-CO" sz="2800"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3575050" y="528215"/>
            <a:ext cx="5111750" cy="5853113"/>
          </a:xfrm>
        </p:spPr>
        <p:txBody>
          <a:bodyPr>
            <a:normAutofit/>
          </a:bodyPr>
          <a:lstStyle/>
          <a:p>
            <a:pPr lvl="1">
              <a:buFont typeface="Wingdings" pitchFamily="2" charset="2"/>
              <a:buChar char="q"/>
            </a:pPr>
            <a:r>
              <a:rPr lang="es-ES" dirty="0" smtClean="0"/>
              <a:t>La agroindustria, los cultivos industriales y sus procesos asociados, deben dejar los espacios para el desarrollo moderno de la producción de alimentos, que le permita a la región fortalecer el ejercicio de los sistemas de producción agrarios que garanticen en forma prioritaria la sostenibilidad alimentaria de la sociedad. </a:t>
            </a:r>
            <a:endParaRPr lang="es-CO" dirty="0" smtClean="0"/>
          </a:p>
        </p:txBody>
      </p:sp>
      <p:sp>
        <p:nvSpPr>
          <p:cNvPr id="6" name="5 Marcador de texto"/>
          <p:cNvSpPr>
            <a:spLocks noGrp="1"/>
          </p:cNvSpPr>
          <p:nvPr>
            <p:ph type="body" sz="half" idx="2"/>
          </p:nvPr>
        </p:nvSpPr>
        <p:spPr>
          <a:xfrm>
            <a:off x="457200" y="2060847"/>
            <a:ext cx="3008313" cy="1872209"/>
          </a:xfrm>
        </p:spPr>
        <p:txBody>
          <a:bodyPr>
            <a:noAutofit/>
          </a:bodyPr>
          <a:lstStyle/>
          <a:p>
            <a:endParaRPr lang="es-ES" sz="3200" b="1" dirty="0"/>
          </a:p>
          <a:p>
            <a:r>
              <a:rPr lang="es-ES" sz="3200" b="1" dirty="0" smtClean="0"/>
              <a:t>SEGURIDAD ALIMENTARIA</a:t>
            </a:r>
            <a:endParaRPr lang="es-CO" sz="3200"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93096" y="5342384"/>
            <a:ext cx="4271392" cy="534888"/>
          </a:xfrm>
        </p:spPr>
        <p:txBody>
          <a:bodyPr>
            <a:normAutofit fontScale="90000"/>
          </a:bodyPr>
          <a:lstStyle/>
          <a:p>
            <a:pPr algn="r" eaLnBrk="1" hangingPunct="1">
              <a:defRPr/>
            </a:pPr>
            <a:r>
              <a:rPr lang="es-CO" dirty="0" smtClean="0"/>
              <a:t>LOS SISTEMAS PRODUCTIVOS EN SUELOS FRÁGILES</a:t>
            </a:r>
            <a:endParaRPr lang="es-CO" dirty="0"/>
          </a:p>
        </p:txBody>
      </p:sp>
      <p:pic>
        <p:nvPicPr>
          <p:cNvPr id="33796" name="Picture 4" descr="carimagua II"/>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4303503" y="714375"/>
            <a:ext cx="4608722" cy="3722737"/>
          </a:xfrm>
          <a:noFill/>
        </p:spPr>
      </p:pic>
      <p:sp>
        <p:nvSpPr>
          <p:cNvPr id="33795" name="3 Marcador de texto"/>
          <p:cNvSpPr>
            <a:spLocks noGrp="1"/>
          </p:cNvSpPr>
          <p:nvPr>
            <p:ph type="body" sz="half" idx="2"/>
          </p:nvPr>
        </p:nvSpPr>
        <p:spPr>
          <a:xfrm>
            <a:off x="457200" y="2084784"/>
            <a:ext cx="3682752" cy="4152528"/>
          </a:xfrm>
        </p:spPr>
        <p:txBody>
          <a:bodyPr>
            <a:normAutofit/>
          </a:bodyPr>
          <a:lstStyle/>
          <a:p>
            <a:pPr algn="ctr" eaLnBrk="1" hangingPunct="1"/>
            <a:r>
              <a:rPr lang="es-CO" sz="1800" b="1" i="1" dirty="0" smtClean="0"/>
              <a:t>DESARROLLAR LA PRODUCCIÓN  AGRÍCOLA, A PARTIR DE SUELOS ALTAMENTE FRÁGILES Y DE BAJA FERTILIDAD, DESARROLLANDO UN RECURSO NATURAL, EL SUELO, CONSTRUYENDO SU HORIZONTE MÁS VALIOSO, EL HORIZONTE ORGÁNICO, ES EL NUEVO PARADIGMA EN TÉMINOS DE IMPACTOS AMBIENTALES, QUE SUSTENTA EL DESARROLLO DE LA ÚLTIMA FRONTERA AGRARIA COLOMBIANA: LA GRAN REGIÓN DE LA ORINOQUIA</a:t>
            </a:r>
          </a:p>
          <a:p>
            <a:pPr algn="ctr" eaLnBrk="1" hangingPunct="1"/>
            <a:endParaRPr lang="es-CO" sz="1800" b="1" i="1" dirty="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3575050" y="980728"/>
            <a:ext cx="5340350" cy="4331568"/>
          </a:xfrm>
        </p:spPr>
        <p:txBody>
          <a:bodyPr>
            <a:noAutofit/>
          </a:bodyPr>
          <a:lstStyle/>
          <a:p>
            <a:pPr marL="342900" lvl="1" indent="-342900">
              <a:buFont typeface="Wingdings" pitchFamily="2" charset="2"/>
              <a:buChar char="q"/>
            </a:pPr>
            <a:r>
              <a:rPr lang="es-ES" b="1" i="1" dirty="0" smtClean="0"/>
              <a:t>ÚNICA GARANTÍA QUE VIABILIZA EL DESARROLLO DE LA AGRICULTURA COMO LA ACTIVIDAD DE OCUPACIÓN PACÍFICA DEL TERRITORIO, LA CUAL DEBE SER RECONOCIDA POR EL ESTADO Y ESTIMULARLA COMO UNA ACTIVIDAD CIUDADANA DE SOBERANÍA NACIONAL.</a:t>
            </a:r>
            <a:endParaRPr lang="es-CO" sz="2400" b="1" i="1" dirty="0" smtClean="0"/>
          </a:p>
          <a:p>
            <a:pPr>
              <a:buFont typeface="Wingdings" pitchFamily="2" charset="2"/>
              <a:buChar char="q"/>
            </a:pPr>
            <a:endParaRPr lang="es-CO" b="1" i="1" dirty="0"/>
          </a:p>
        </p:txBody>
      </p:sp>
      <p:sp>
        <p:nvSpPr>
          <p:cNvPr id="7" name="6 Marcador de texto"/>
          <p:cNvSpPr>
            <a:spLocks noGrp="1"/>
          </p:cNvSpPr>
          <p:nvPr>
            <p:ph type="body" sz="half" idx="2"/>
          </p:nvPr>
        </p:nvSpPr>
        <p:spPr/>
        <p:txBody>
          <a:bodyPr/>
          <a:lstStyle/>
          <a:p>
            <a:endParaRPr lang="es-ES" sz="3200" b="1" dirty="0" smtClean="0"/>
          </a:p>
          <a:p>
            <a:endParaRPr lang="es-ES" sz="3200" b="1" dirty="0" smtClean="0"/>
          </a:p>
          <a:p>
            <a:r>
              <a:rPr lang="es-ES" sz="3200" b="1" dirty="0" smtClean="0"/>
              <a:t>RESOLUCIÓN DEL CONFLICTO ARMADO:</a:t>
            </a:r>
            <a:endParaRPr lang="es-CO" sz="1100"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4" descr="https://lh3.googleusercontent.com/-lO8yTMFfzGI/Tq_51eBilGI/AAAAAAAAAHE/B4LxBdbTiGw/s640/DSCN2221.JPG"/>
          <p:cNvPicPr>
            <a:picLocks noChangeAspect="1" noChangeArrowheads="1"/>
          </p:cNvPicPr>
          <p:nvPr/>
        </p:nvPicPr>
        <p:blipFill>
          <a:blip r:embed="rId2" cstate="print"/>
          <a:srcRect/>
          <a:stretch>
            <a:fillRect/>
          </a:stretch>
        </p:blipFill>
        <p:spPr bwMode="auto">
          <a:xfrm>
            <a:off x="323528" y="224644"/>
            <a:ext cx="8496944" cy="6372708"/>
          </a:xfrm>
          <a:prstGeom prst="rect">
            <a:avLst/>
          </a:prstGeom>
          <a:noFill/>
        </p:spPr>
      </p:pic>
      <p:sp>
        <p:nvSpPr>
          <p:cNvPr id="4" name="3 CuadroTexto"/>
          <p:cNvSpPr txBox="1"/>
          <p:nvPr/>
        </p:nvSpPr>
        <p:spPr>
          <a:xfrm>
            <a:off x="4803539" y="6074132"/>
            <a:ext cx="3079689" cy="423193"/>
          </a:xfrm>
          <a:prstGeom prst="rect">
            <a:avLst/>
          </a:prstGeom>
          <a:noFill/>
        </p:spPr>
        <p:txBody>
          <a:bodyPr wrap="none" rtlCol="0">
            <a:spAutoFit/>
          </a:bodyPr>
          <a:lstStyle/>
          <a:p>
            <a:r>
              <a:rPr lang="es-CO" sz="1100" b="1" dirty="0" smtClean="0">
                <a:solidFill>
                  <a:srgbClr val="FFFF00"/>
                </a:solidFill>
              </a:rPr>
              <a:t>VÍA VILLAVICENCIO – PTO GAITÁN</a:t>
            </a:r>
          </a:p>
          <a:p>
            <a:r>
              <a:rPr lang="es-CO" sz="1050" b="1" dirty="0" smtClean="0">
                <a:solidFill>
                  <a:srgbClr val="FFFF00"/>
                </a:solidFill>
              </a:rPr>
              <a:t>Fotografía Óscar Hernán Velásquez Arboleda</a:t>
            </a:r>
            <a:endParaRPr lang="es-CO" sz="1050" b="1" dirty="0">
              <a:solidFill>
                <a:srgbClr val="FFFF00"/>
              </a:soli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4" descr="Pulsa aquí para ver la imagen a tamaño completo"/>
          <p:cNvPicPr>
            <a:picLocks noChangeAspect="1" noChangeArrowheads="1"/>
          </p:cNvPicPr>
          <p:nvPr/>
        </p:nvPicPr>
        <p:blipFill>
          <a:blip r:embed="rId3" cstate="print"/>
          <a:srcRect/>
          <a:stretch>
            <a:fillRect/>
          </a:stretch>
        </p:blipFill>
        <p:spPr bwMode="auto">
          <a:xfrm>
            <a:off x="0" y="4357688"/>
            <a:ext cx="4149725" cy="2522537"/>
          </a:xfrm>
          <a:prstGeom prst="rect">
            <a:avLst/>
          </a:prstGeom>
          <a:noFill/>
          <a:ln w="9525">
            <a:noFill/>
            <a:miter lim="800000"/>
            <a:headEnd/>
            <a:tailEnd/>
          </a:ln>
        </p:spPr>
      </p:pic>
      <p:pic>
        <p:nvPicPr>
          <p:cNvPr id="52227" name="Picture 6" descr="Pulsa aquí para ver la imagen a tamaño completo"/>
          <p:cNvPicPr>
            <a:picLocks noChangeAspect="1" noChangeArrowheads="1"/>
          </p:cNvPicPr>
          <p:nvPr/>
        </p:nvPicPr>
        <p:blipFill>
          <a:blip r:embed="rId4" cstate="print"/>
          <a:srcRect/>
          <a:stretch>
            <a:fillRect/>
          </a:stretch>
        </p:blipFill>
        <p:spPr bwMode="auto">
          <a:xfrm>
            <a:off x="0" y="0"/>
            <a:ext cx="6704013" cy="4357688"/>
          </a:xfrm>
          <a:prstGeom prst="rect">
            <a:avLst/>
          </a:prstGeom>
          <a:noFill/>
          <a:ln w="9525">
            <a:noFill/>
            <a:miter lim="800000"/>
            <a:headEnd/>
            <a:tailEnd/>
          </a:ln>
        </p:spPr>
      </p:pic>
      <p:pic>
        <p:nvPicPr>
          <p:cNvPr id="52228" name="Picture 2" descr="Pulsa aquí para ver la imagen a tamaño completo"/>
          <p:cNvPicPr>
            <a:picLocks noChangeAspect="1" noChangeArrowheads="1"/>
          </p:cNvPicPr>
          <p:nvPr/>
        </p:nvPicPr>
        <p:blipFill>
          <a:blip r:embed="rId5" cstate="print"/>
          <a:srcRect/>
          <a:stretch>
            <a:fillRect/>
          </a:stretch>
        </p:blipFill>
        <p:spPr bwMode="auto">
          <a:xfrm>
            <a:off x="2611438" y="3929063"/>
            <a:ext cx="3532187" cy="2928937"/>
          </a:xfrm>
          <a:prstGeom prst="rect">
            <a:avLst/>
          </a:prstGeom>
          <a:noFill/>
          <a:ln w="9525">
            <a:noFill/>
            <a:miter lim="800000"/>
            <a:headEnd/>
            <a:tailEnd/>
          </a:ln>
        </p:spPr>
      </p:pic>
      <p:pic>
        <p:nvPicPr>
          <p:cNvPr id="52229" name="Picture 2" descr="100_7153.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676900" y="0"/>
            <a:ext cx="3467100" cy="3929063"/>
          </a:xfrm>
          <a:prstGeom prst="rect">
            <a:avLst/>
          </a:prstGeom>
          <a:noFill/>
          <a:ln w="9525">
            <a:noFill/>
            <a:miter lim="800000"/>
            <a:headEnd/>
            <a:tailEnd/>
          </a:ln>
        </p:spPr>
      </p:pic>
      <p:pic>
        <p:nvPicPr>
          <p:cNvPr id="52230" name="Picture 2"/>
          <p:cNvPicPr>
            <a:picLocks noChangeAspect="1" noChangeArrowheads="1"/>
          </p:cNvPicPr>
          <p:nvPr/>
        </p:nvPicPr>
        <p:blipFill>
          <a:blip r:embed="rId7" cstate="print"/>
          <a:srcRect/>
          <a:stretch>
            <a:fillRect/>
          </a:stretch>
        </p:blipFill>
        <p:spPr bwMode="auto">
          <a:xfrm>
            <a:off x="5440363" y="3929063"/>
            <a:ext cx="3703637" cy="2928937"/>
          </a:xfrm>
          <a:prstGeom prst="rect">
            <a:avLst/>
          </a:prstGeom>
          <a:noFill/>
          <a:ln w="9525">
            <a:noFill/>
            <a:miter lim="800000"/>
            <a:headEnd/>
            <a:tailEnd/>
          </a:ln>
        </p:spPr>
      </p:pic>
      <p:pic>
        <p:nvPicPr>
          <p:cNvPr id="52231" name="Picture 4" descr="Pulsa aquí para ver la imagen a tamaño completo"/>
          <p:cNvPicPr>
            <a:picLocks noChangeAspect="1" noChangeArrowheads="1"/>
          </p:cNvPicPr>
          <p:nvPr/>
        </p:nvPicPr>
        <p:blipFill>
          <a:blip r:embed="rId8" cstate="print"/>
          <a:srcRect/>
          <a:stretch>
            <a:fillRect/>
          </a:stretch>
        </p:blipFill>
        <p:spPr bwMode="auto">
          <a:xfrm>
            <a:off x="3143250" y="1641475"/>
            <a:ext cx="2571750" cy="2930525"/>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ORINOQUIA"/>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513" y="0"/>
            <a:ext cx="9180513" cy="6884988"/>
          </a:xfrm>
          <a:prstGeom prst="rect">
            <a:avLst/>
          </a:prstGeom>
          <a:noFill/>
          <a:ln w="9525">
            <a:noFill/>
            <a:miter lim="800000"/>
            <a:headEnd/>
            <a:tailEnd/>
          </a:ln>
        </p:spPr>
      </p:pic>
      <p:sp>
        <p:nvSpPr>
          <p:cNvPr id="4" name="3 CuadroTexto"/>
          <p:cNvSpPr txBox="1"/>
          <p:nvPr/>
        </p:nvSpPr>
        <p:spPr>
          <a:xfrm>
            <a:off x="6408738" y="6407150"/>
            <a:ext cx="2627312" cy="406400"/>
          </a:xfrm>
          <a:prstGeom prst="rect">
            <a:avLst/>
          </a:prstGeom>
          <a:noFill/>
          <a:ln>
            <a:solidFill>
              <a:schemeClr val="bg1">
                <a:lumMod val="75000"/>
              </a:schemeClr>
            </a:solidFill>
          </a:ln>
        </p:spPr>
        <p:txBody>
          <a:bodyPr>
            <a:spAutoFit/>
          </a:bodyPr>
          <a:lstStyle/>
          <a:p>
            <a:pPr>
              <a:defRPr/>
            </a:pPr>
            <a:r>
              <a:rPr lang="es-CO" sz="1000" b="1" i="1" dirty="0"/>
              <a:t>Ref.: Lugo L., C. 2007. Observatorio del Territorio, Universidad de los Llanos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80899" name="Text Box 3"/>
          <p:cNvSpPr txBox="1">
            <a:spLocks noChangeArrowheads="1"/>
          </p:cNvSpPr>
          <p:nvPr/>
        </p:nvSpPr>
        <p:spPr bwMode="auto">
          <a:xfrm>
            <a:off x="250825" y="254000"/>
            <a:ext cx="8893175" cy="366713"/>
          </a:xfrm>
          <a:prstGeom prst="rect">
            <a:avLst/>
          </a:prstGeom>
          <a:noFill/>
          <a:ln w="9525">
            <a:noFill/>
            <a:miter lim="800000"/>
            <a:headEnd/>
            <a:tailEnd/>
          </a:ln>
          <a:effectLst/>
        </p:spPr>
        <p:txBody>
          <a:bodyPr>
            <a:spAutoFit/>
          </a:bodyPr>
          <a:lstStyle/>
          <a:p>
            <a:pPr algn="ctr"/>
            <a:r>
              <a:rPr lang="es-ES_tradnl" b="1"/>
              <a:t>ORINOQUIA COLOMBIANA: PAISAJES PREDOMINANTES</a:t>
            </a:r>
          </a:p>
        </p:txBody>
      </p:sp>
      <p:sp>
        <p:nvSpPr>
          <p:cNvPr id="80900" name="Text Box 4"/>
          <p:cNvSpPr txBox="1">
            <a:spLocks noChangeArrowheads="1"/>
          </p:cNvSpPr>
          <p:nvPr/>
        </p:nvSpPr>
        <p:spPr bwMode="auto">
          <a:xfrm>
            <a:off x="2916238" y="5681663"/>
            <a:ext cx="2251075" cy="831850"/>
          </a:xfrm>
          <a:prstGeom prst="rect">
            <a:avLst/>
          </a:prstGeom>
          <a:noFill/>
          <a:ln w="9525">
            <a:solidFill>
              <a:schemeClr val="tx1"/>
            </a:solidFill>
            <a:miter lim="800000"/>
            <a:headEnd/>
            <a:tailEnd/>
          </a:ln>
          <a:effectLst/>
        </p:spPr>
        <p:txBody>
          <a:bodyPr>
            <a:spAutoFit/>
          </a:bodyPr>
          <a:lstStyle/>
          <a:p>
            <a:r>
              <a:rPr lang="es-ES_tradnl" sz="1200" b="1" i="1"/>
              <a:t>Tomado de: La Orinoquia Colombiana, Visión Monográfica.</a:t>
            </a:r>
          </a:p>
          <a:p>
            <a:r>
              <a:rPr lang="es-ES_tradnl" sz="1200" b="1" i="1"/>
              <a:t>Corpes Orinoquia. 1997</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Admon\Desktop\FOTOS ORINOQUIA\PIEDEMONTE LLANERO.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260648"/>
            <a:ext cx="3960440" cy="2880320"/>
          </a:xfrm>
          <a:prstGeom prst="rect">
            <a:avLst/>
          </a:prstGeom>
          <a:noFill/>
        </p:spPr>
      </p:pic>
      <p:pic>
        <p:nvPicPr>
          <p:cNvPr id="3" name="Picture 1" descr="C:\Users\Admon\Desktop\FOTOS ORINOQUIA\LLANURA INUNDAD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17007" y="188640"/>
            <a:ext cx="4059449" cy="2952327"/>
          </a:xfrm>
          <a:prstGeom prst="rect">
            <a:avLst/>
          </a:prstGeom>
          <a:noFill/>
        </p:spPr>
      </p:pic>
      <p:pic>
        <p:nvPicPr>
          <p:cNvPr id="4" name="Picture 2" descr="saban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512" y="3520647"/>
            <a:ext cx="4032448" cy="2932689"/>
          </a:xfrm>
          <a:prstGeom prst="rect">
            <a:avLst/>
          </a:prstGeom>
          <a:noFill/>
          <a:ln w="38100">
            <a:solidFill>
              <a:srgbClr val="000099"/>
            </a:solidFill>
            <a:miter lim="800000"/>
            <a:headEnd/>
            <a:tailEnd/>
          </a:ln>
        </p:spPr>
      </p:pic>
      <p:pic>
        <p:nvPicPr>
          <p:cNvPr id="5" name="Imagen 5" descr="DSC0012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44008" y="3466852"/>
            <a:ext cx="4106416" cy="2986484"/>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499"/>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on\Desktop\ASORINOQUIA\DOCUMENTO PARA ASORINOQUIA\MAPAS\OBED551_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1845" y="188640"/>
            <a:ext cx="7424571" cy="6534314"/>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48" name="Group 68"/>
          <p:cNvGraphicFramePr>
            <a:graphicFrameLocks noGrp="1"/>
          </p:cNvGraphicFramePr>
          <p:nvPr/>
        </p:nvGraphicFramePr>
        <p:xfrm>
          <a:off x="899592" y="1414813"/>
          <a:ext cx="7776864" cy="4102419"/>
        </p:xfrm>
        <a:graphic>
          <a:graphicData uri="http://schemas.openxmlformats.org/drawingml/2006/table">
            <a:tbl>
              <a:tblPr>
                <a:tableStyleId>{35758FB7-9AC5-4552-8A53-C91805E547FA}</a:tableStyleId>
              </a:tblPr>
              <a:tblGrid>
                <a:gridCol w="1868872"/>
                <a:gridCol w="1475699"/>
                <a:gridCol w="1479163"/>
                <a:gridCol w="1475699"/>
                <a:gridCol w="1477431"/>
              </a:tblGrid>
              <a:tr h="485775">
                <a:tc>
                  <a:txBody>
                    <a:bodyPr/>
                    <a:lstStyle/>
                    <a:p>
                      <a:pPr algn="ctr" fontAlgn="b"/>
                      <a:r>
                        <a:rPr lang="es-CO" sz="1600" b="1" u="none" strike="noStrike" dirty="0"/>
                        <a:t>REGIÓN/ AÑO</a:t>
                      </a:r>
                      <a:endParaRPr lang="es-CO" sz="1600" b="1" i="0" u="none" strike="noStrike" dirty="0">
                        <a:solidFill>
                          <a:srgbClr val="000000"/>
                        </a:solidFill>
                        <a:latin typeface="Calibri"/>
                      </a:endParaRPr>
                    </a:p>
                  </a:txBody>
                  <a:tcPr marL="9525" marR="9525" marT="9525" marB="0" anchor="b"/>
                </a:tc>
                <a:tc>
                  <a:txBody>
                    <a:bodyPr/>
                    <a:lstStyle/>
                    <a:p>
                      <a:pPr algn="ctr" fontAlgn="b"/>
                      <a:r>
                        <a:rPr lang="es-CO" sz="1800" b="1" u="none" strike="noStrike" dirty="0"/>
                        <a:t>2005</a:t>
                      </a:r>
                      <a:endParaRPr lang="es-CO" sz="1800" b="1" i="0" u="none" strike="noStrike" dirty="0">
                        <a:solidFill>
                          <a:srgbClr val="000000"/>
                        </a:solidFill>
                        <a:latin typeface="Calibri"/>
                      </a:endParaRPr>
                    </a:p>
                  </a:txBody>
                  <a:tcPr marL="9525" marR="9525" marT="9525" marB="0" anchor="b"/>
                </a:tc>
                <a:tc>
                  <a:txBody>
                    <a:bodyPr/>
                    <a:lstStyle/>
                    <a:p>
                      <a:pPr algn="ctr" fontAlgn="b"/>
                      <a:r>
                        <a:rPr lang="es-CO" sz="1800" b="1" u="none" strike="noStrike" dirty="0"/>
                        <a:t>2010</a:t>
                      </a:r>
                      <a:endParaRPr lang="es-CO" sz="1800" b="1" i="0" u="none" strike="noStrike" dirty="0">
                        <a:solidFill>
                          <a:srgbClr val="000000"/>
                        </a:solidFill>
                        <a:latin typeface="Calibri"/>
                      </a:endParaRPr>
                    </a:p>
                  </a:txBody>
                  <a:tcPr marL="9525" marR="9525" marT="9525" marB="0" anchor="b"/>
                </a:tc>
                <a:tc>
                  <a:txBody>
                    <a:bodyPr/>
                    <a:lstStyle/>
                    <a:p>
                      <a:pPr algn="ctr" fontAlgn="b"/>
                      <a:r>
                        <a:rPr lang="es-CO" sz="1800" b="1" u="none" strike="noStrike" dirty="0"/>
                        <a:t>2015</a:t>
                      </a:r>
                      <a:endParaRPr lang="es-CO" sz="1800" b="1" i="0" u="none" strike="noStrike" dirty="0">
                        <a:solidFill>
                          <a:srgbClr val="000000"/>
                        </a:solidFill>
                        <a:latin typeface="Calibri"/>
                      </a:endParaRPr>
                    </a:p>
                  </a:txBody>
                  <a:tcPr marL="9525" marR="9525" marT="9525" marB="0" anchor="b"/>
                </a:tc>
                <a:tc>
                  <a:txBody>
                    <a:bodyPr/>
                    <a:lstStyle/>
                    <a:p>
                      <a:pPr algn="ctr" fontAlgn="b"/>
                      <a:r>
                        <a:rPr lang="es-CO" sz="1800" b="1" u="none" strike="noStrike" dirty="0"/>
                        <a:t>2020</a:t>
                      </a:r>
                      <a:endParaRPr lang="es-CO" sz="1800" b="1" i="0" u="none" strike="noStrike" dirty="0">
                        <a:solidFill>
                          <a:srgbClr val="000000"/>
                        </a:solidFill>
                        <a:latin typeface="Calibri"/>
                      </a:endParaRPr>
                    </a:p>
                  </a:txBody>
                  <a:tcPr marL="9525" marR="9525" marT="9525" marB="0" anchor="b"/>
                </a:tc>
              </a:tr>
              <a:tr h="381000">
                <a:tc>
                  <a:txBody>
                    <a:bodyPr/>
                    <a:lstStyle/>
                    <a:p>
                      <a:pPr algn="ctr" fontAlgn="b"/>
                      <a:r>
                        <a:rPr lang="es-CO" sz="1600" b="0" u="none" strike="noStrike" dirty="0"/>
                        <a:t>NACIONAL </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800" b="0" u="none" strike="noStrike" dirty="0"/>
                        <a:t>42.888.592</a:t>
                      </a:r>
                      <a:endParaRPr lang="es-CO" sz="1800" b="0" i="0" u="none" strike="noStrike" dirty="0">
                        <a:solidFill>
                          <a:srgbClr val="000000"/>
                        </a:solidFill>
                        <a:latin typeface="Calibri"/>
                      </a:endParaRPr>
                    </a:p>
                  </a:txBody>
                  <a:tcPr marL="9525" marR="9525" marT="9525" marB="0" anchor="b"/>
                </a:tc>
                <a:tc>
                  <a:txBody>
                    <a:bodyPr/>
                    <a:lstStyle/>
                    <a:p>
                      <a:pPr algn="r" fontAlgn="b"/>
                      <a:r>
                        <a:rPr lang="es-CO" sz="1800" b="0" u="none" strike="noStrike" dirty="0"/>
                        <a:t>45.508.205</a:t>
                      </a:r>
                      <a:endParaRPr lang="es-CO" sz="1800" b="0" i="0" u="none" strike="noStrike" dirty="0">
                        <a:solidFill>
                          <a:srgbClr val="000000"/>
                        </a:solidFill>
                        <a:latin typeface="Calibri"/>
                      </a:endParaRPr>
                    </a:p>
                  </a:txBody>
                  <a:tcPr marL="9525" marR="9525" marT="9525" marB="0" anchor="b"/>
                </a:tc>
                <a:tc>
                  <a:txBody>
                    <a:bodyPr/>
                    <a:lstStyle/>
                    <a:p>
                      <a:pPr algn="r" fontAlgn="b"/>
                      <a:r>
                        <a:rPr lang="es-CO" sz="1800" b="0" u="none" strike="noStrike" dirty="0"/>
                        <a:t>48.202.617</a:t>
                      </a:r>
                      <a:endParaRPr lang="es-CO" sz="1800" b="0" i="0" u="none" strike="noStrike" dirty="0">
                        <a:solidFill>
                          <a:srgbClr val="000000"/>
                        </a:solidFill>
                        <a:latin typeface="Calibri"/>
                      </a:endParaRPr>
                    </a:p>
                  </a:txBody>
                  <a:tcPr marL="9525" marR="9525" marT="9525" marB="0" anchor="b"/>
                </a:tc>
                <a:tc>
                  <a:txBody>
                    <a:bodyPr/>
                    <a:lstStyle/>
                    <a:p>
                      <a:pPr algn="r" fontAlgn="b"/>
                      <a:r>
                        <a:rPr lang="es-CO" sz="1800" b="0" u="none" strike="noStrike" dirty="0"/>
                        <a:t>50.912.429</a:t>
                      </a:r>
                      <a:endParaRPr lang="es-CO" sz="1800" b="0" i="0" u="none" strike="noStrike" dirty="0">
                        <a:solidFill>
                          <a:srgbClr val="000000"/>
                        </a:solidFill>
                        <a:latin typeface="Calibri"/>
                      </a:endParaRPr>
                    </a:p>
                  </a:txBody>
                  <a:tcPr marL="9525" marR="9525" marT="9525" marB="0" anchor="b"/>
                </a:tc>
              </a:tr>
              <a:tr h="401638">
                <a:tc>
                  <a:txBody>
                    <a:bodyPr/>
                    <a:lstStyle/>
                    <a:p>
                      <a:pPr algn="ctr" fontAlgn="b"/>
                      <a:r>
                        <a:rPr lang="es-CO" sz="1600" b="1" u="none" strike="noStrike" dirty="0"/>
                        <a:t>META </a:t>
                      </a:r>
                      <a:endParaRPr lang="es-CO" sz="1600" b="1" i="0" u="none" strike="noStrike" dirty="0">
                        <a:solidFill>
                          <a:srgbClr val="000000"/>
                        </a:solidFill>
                        <a:latin typeface="Calibri"/>
                      </a:endParaRPr>
                    </a:p>
                  </a:txBody>
                  <a:tcPr marL="9525" marR="9525" marT="9525" marB="0" anchor="b"/>
                </a:tc>
                <a:tc>
                  <a:txBody>
                    <a:bodyPr/>
                    <a:lstStyle/>
                    <a:p>
                      <a:pPr algn="r" fontAlgn="b"/>
                      <a:r>
                        <a:rPr lang="es-CO" sz="1600" b="1" u="none" strike="noStrike" dirty="0"/>
                        <a:t>783.168</a:t>
                      </a:r>
                      <a:endParaRPr lang="es-CO" sz="1600" b="1" i="0" u="none" strike="noStrike" dirty="0">
                        <a:solidFill>
                          <a:srgbClr val="000000"/>
                        </a:solidFill>
                        <a:latin typeface="Calibri"/>
                      </a:endParaRPr>
                    </a:p>
                  </a:txBody>
                  <a:tcPr marL="9525" marR="9525" marT="9525" marB="0" anchor="b"/>
                </a:tc>
                <a:tc>
                  <a:txBody>
                    <a:bodyPr/>
                    <a:lstStyle/>
                    <a:p>
                      <a:pPr algn="r" fontAlgn="b"/>
                      <a:r>
                        <a:rPr lang="es-CO" sz="1600" b="1" u="none" strike="noStrike" dirty="0"/>
                        <a:t>870.876</a:t>
                      </a:r>
                      <a:endParaRPr lang="es-CO" sz="1600" b="1" i="0" u="none" strike="noStrike" dirty="0">
                        <a:solidFill>
                          <a:srgbClr val="000000"/>
                        </a:solidFill>
                        <a:latin typeface="Calibri"/>
                      </a:endParaRPr>
                    </a:p>
                  </a:txBody>
                  <a:tcPr marL="9525" marR="9525" marT="9525" marB="0" anchor="b"/>
                </a:tc>
                <a:tc>
                  <a:txBody>
                    <a:bodyPr/>
                    <a:lstStyle/>
                    <a:p>
                      <a:pPr algn="r" fontAlgn="b"/>
                      <a:r>
                        <a:rPr lang="es-CO" sz="1600" b="1" u="none" strike="noStrike" dirty="0"/>
                        <a:t>961.292</a:t>
                      </a:r>
                      <a:endParaRPr lang="es-CO" sz="1600" b="1" i="0" u="none" strike="noStrike" dirty="0">
                        <a:solidFill>
                          <a:srgbClr val="000000"/>
                        </a:solidFill>
                        <a:latin typeface="Calibri"/>
                      </a:endParaRPr>
                    </a:p>
                  </a:txBody>
                  <a:tcPr marL="9525" marR="9525" marT="9525" marB="0" anchor="b"/>
                </a:tc>
                <a:tc>
                  <a:txBody>
                    <a:bodyPr/>
                    <a:lstStyle/>
                    <a:p>
                      <a:pPr algn="r" fontAlgn="b"/>
                      <a:r>
                        <a:rPr lang="es-CO" sz="1600" b="1" u="none" strike="noStrike" dirty="0"/>
                        <a:t>1.053.871</a:t>
                      </a:r>
                      <a:endParaRPr lang="es-CO" sz="1600" b="1" i="0" u="none" strike="noStrike" dirty="0">
                        <a:solidFill>
                          <a:srgbClr val="000000"/>
                        </a:solidFill>
                        <a:latin typeface="Calibri"/>
                      </a:endParaRPr>
                    </a:p>
                  </a:txBody>
                  <a:tcPr marL="9525" marR="9525" marT="9525" marB="0" anchor="b"/>
                </a:tc>
              </a:tr>
              <a:tr h="398463">
                <a:tc>
                  <a:txBody>
                    <a:bodyPr/>
                    <a:lstStyle/>
                    <a:p>
                      <a:pPr algn="ctr" fontAlgn="b"/>
                      <a:r>
                        <a:rPr lang="pt-BR" sz="1600" b="0" u="none" strike="noStrike" dirty="0"/>
                        <a:t>CASANARE </a:t>
                      </a:r>
                      <a:endParaRPr lang="pt-BR"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295.353</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325.596</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356.438</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387.822</a:t>
                      </a:r>
                      <a:endParaRPr lang="es-CO" sz="1600" b="0" i="0" u="none" strike="noStrike" dirty="0">
                        <a:solidFill>
                          <a:srgbClr val="000000"/>
                        </a:solidFill>
                        <a:latin typeface="Calibri"/>
                      </a:endParaRPr>
                    </a:p>
                  </a:txBody>
                  <a:tcPr marL="9525" marR="9525" marT="9525" marB="0" anchor="b"/>
                </a:tc>
              </a:tr>
              <a:tr h="339725">
                <a:tc>
                  <a:txBody>
                    <a:bodyPr/>
                    <a:lstStyle/>
                    <a:p>
                      <a:pPr algn="ctr" fontAlgn="b"/>
                      <a:r>
                        <a:rPr lang="pt-BR" sz="1600" b="0" u="none" strike="noStrike" dirty="0"/>
                        <a:t>ARAUCA </a:t>
                      </a:r>
                      <a:endParaRPr lang="pt-BR"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232.118</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247.541</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262.315</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275.814</a:t>
                      </a:r>
                      <a:endParaRPr lang="es-CO" sz="1600" b="0" i="0" u="none" strike="noStrike" dirty="0">
                        <a:solidFill>
                          <a:srgbClr val="000000"/>
                        </a:solidFill>
                        <a:latin typeface="Calibri"/>
                      </a:endParaRPr>
                    </a:p>
                  </a:txBody>
                  <a:tcPr marL="9525" marR="9525" marT="9525" marB="0" anchor="b"/>
                </a:tc>
              </a:tr>
              <a:tr h="398463">
                <a:tc>
                  <a:txBody>
                    <a:bodyPr/>
                    <a:lstStyle/>
                    <a:p>
                      <a:pPr algn="ctr" fontAlgn="b"/>
                      <a:r>
                        <a:rPr lang="es-CO" sz="1600" b="0" u="none" strike="noStrike" dirty="0"/>
                        <a:t>GUAVIARE</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95.551</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101.284</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106.855</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112.198</a:t>
                      </a:r>
                      <a:endParaRPr lang="es-CO" sz="1600" b="0" i="0" u="none" strike="noStrike" dirty="0">
                        <a:solidFill>
                          <a:srgbClr val="000000"/>
                        </a:solidFill>
                        <a:latin typeface="Calibri"/>
                      </a:endParaRPr>
                    </a:p>
                  </a:txBody>
                  <a:tcPr marL="9525" marR="9525" marT="9525" marB="0" anchor="b"/>
                </a:tc>
              </a:tr>
              <a:tr h="400050">
                <a:tc>
                  <a:txBody>
                    <a:bodyPr/>
                    <a:lstStyle/>
                    <a:p>
                      <a:pPr algn="ctr" fontAlgn="b"/>
                      <a:r>
                        <a:rPr lang="es-CO" sz="1600" b="0" u="none" strike="noStrike" dirty="0"/>
                        <a:t>VICHADA</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55.872</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58.666</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61.306</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63.758</a:t>
                      </a:r>
                      <a:endParaRPr lang="es-CO" sz="1600" b="0" i="0" u="none" strike="noStrike" dirty="0">
                        <a:solidFill>
                          <a:srgbClr val="000000"/>
                        </a:solidFill>
                        <a:latin typeface="Calibri"/>
                      </a:endParaRPr>
                    </a:p>
                  </a:txBody>
                  <a:tcPr marL="9525" marR="9525" marT="9525" marB="0" anchor="b"/>
                </a:tc>
              </a:tr>
              <a:tr h="400050">
                <a:tc>
                  <a:txBody>
                    <a:bodyPr/>
                    <a:lstStyle/>
                    <a:p>
                      <a:pPr algn="ctr" fontAlgn="b"/>
                      <a:r>
                        <a:rPr lang="es-CO" sz="1600" b="0" u="none" strike="noStrike" dirty="0"/>
                        <a:t>VAUPÉS</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39.279</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41.243</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43.099</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44.823</a:t>
                      </a:r>
                      <a:endParaRPr lang="es-CO" sz="1600" b="0" i="0" u="none" strike="noStrike" dirty="0">
                        <a:solidFill>
                          <a:srgbClr val="000000"/>
                        </a:solidFill>
                        <a:latin typeface="Calibri"/>
                      </a:endParaRPr>
                    </a:p>
                  </a:txBody>
                  <a:tcPr marL="9525" marR="9525" marT="9525" marB="0" anchor="b"/>
                </a:tc>
              </a:tr>
              <a:tr h="400050">
                <a:tc>
                  <a:txBody>
                    <a:bodyPr/>
                    <a:lstStyle/>
                    <a:p>
                      <a:pPr algn="ctr" fontAlgn="b"/>
                      <a:r>
                        <a:rPr lang="es-CO" sz="1600" b="0" u="none" strike="noStrike" dirty="0"/>
                        <a:t>GUAINÍA</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35.230</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36.992</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38.657</a:t>
                      </a:r>
                      <a:endParaRPr lang="es-CO" sz="1600" b="0" i="0" u="none" strike="noStrike" dirty="0">
                        <a:solidFill>
                          <a:srgbClr val="000000"/>
                        </a:solidFill>
                        <a:latin typeface="Calibri"/>
                      </a:endParaRPr>
                    </a:p>
                  </a:txBody>
                  <a:tcPr marL="9525" marR="9525" marT="9525" marB="0" anchor="b"/>
                </a:tc>
                <a:tc>
                  <a:txBody>
                    <a:bodyPr/>
                    <a:lstStyle/>
                    <a:p>
                      <a:pPr algn="r" fontAlgn="b"/>
                      <a:r>
                        <a:rPr lang="es-CO" sz="1600" b="0" u="none" strike="noStrike" dirty="0"/>
                        <a:t>40.203</a:t>
                      </a:r>
                      <a:endParaRPr lang="es-CO" sz="1600" b="0" i="0" u="none" strike="noStrike" dirty="0">
                        <a:solidFill>
                          <a:srgbClr val="000000"/>
                        </a:solidFill>
                        <a:latin typeface="Calibri"/>
                      </a:endParaRPr>
                    </a:p>
                  </a:txBody>
                  <a:tcPr marL="9525" marR="9525" marT="9525" marB="0" anchor="b"/>
                </a:tc>
              </a:tr>
              <a:tr h="398463">
                <a:tc>
                  <a:txBody>
                    <a:bodyPr/>
                    <a:lstStyle/>
                    <a:p>
                      <a:pPr algn="ctr" fontAlgn="b"/>
                      <a:r>
                        <a:rPr lang="es-CO" sz="1600" b="1" u="none" strike="noStrike" dirty="0"/>
                        <a:t>TOTALES REGIONALES</a:t>
                      </a:r>
                      <a:endParaRPr lang="es-CO" sz="1600" b="1" i="0" u="none" strike="noStrike" dirty="0">
                        <a:solidFill>
                          <a:srgbClr val="000000"/>
                        </a:solidFill>
                        <a:latin typeface="Calibri"/>
                      </a:endParaRPr>
                    </a:p>
                  </a:txBody>
                  <a:tcPr marL="9525" marR="9525" marT="9525" marB="0" anchor="b"/>
                </a:tc>
                <a:tc>
                  <a:txBody>
                    <a:bodyPr/>
                    <a:lstStyle/>
                    <a:p>
                      <a:pPr algn="r" fontAlgn="b"/>
                      <a:r>
                        <a:rPr lang="es-CO" sz="1800" b="1" u="none" strike="noStrike" dirty="0"/>
                        <a:t>1.536.571</a:t>
                      </a:r>
                      <a:endParaRPr lang="es-CO" sz="1800" b="1" i="0" u="none" strike="noStrike" dirty="0">
                        <a:solidFill>
                          <a:srgbClr val="000000"/>
                        </a:solidFill>
                        <a:latin typeface="Calibri"/>
                      </a:endParaRPr>
                    </a:p>
                  </a:txBody>
                  <a:tcPr marL="9525" marR="9525" marT="9525" marB="0" anchor="b"/>
                </a:tc>
                <a:tc>
                  <a:txBody>
                    <a:bodyPr/>
                    <a:lstStyle/>
                    <a:p>
                      <a:pPr algn="r" fontAlgn="b"/>
                      <a:r>
                        <a:rPr lang="es-CO" sz="1800" b="1" u="none" strike="noStrike" dirty="0"/>
                        <a:t>1.682.198</a:t>
                      </a:r>
                      <a:endParaRPr lang="es-CO" sz="1800" b="1" i="0" u="none" strike="noStrike" dirty="0">
                        <a:solidFill>
                          <a:srgbClr val="000000"/>
                        </a:solidFill>
                        <a:latin typeface="Calibri"/>
                      </a:endParaRPr>
                    </a:p>
                  </a:txBody>
                  <a:tcPr marL="9525" marR="9525" marT="9525" marB="0" anchor="b"/>
                </a:tc>
                <a:tc>
                  <a:txBody>
                    <a:bodyPr/>
                    <a:lstStyle/>
                    <a:p>
                      <a:pPr algn="r" fontAlgn="b"/>
                      <a:r>
                        <a:rPr lang="es-CO" sz="1800" b="1" u="none" strike="noStrike" dirty="0"/>
                        <a:t>1.829.962</a:t>
                      </a:r>
                      <a:endParaRPr lang="es-CO" sz="1800" b="1" i="0" u="none" strike="noStrike" dirty="0">
                        <a:solidFill>
                          <a:srgbClr val="000000"/>
                        </a:solidFill>
                        <a:latin typeface="Calibri"/>
                      </a:endParaRPr>
                    </a:p>
                  </a:txBody>
                  <a:tcPr marL="9525" marR="9525" marT="9525" marB="0" anchor="b"/>
                </a:tc>
                <a:tc>
                  <a:txBody>
                    <a:bodyPr/>
                    <a:lstStyle/>
                    <a:p>
                      <a:pPr algn="r" fontAlgn="b"/>
                      <a:r>
                        <a:rPr lang="es-CO" sz="1800" b="1" u="none" strike="noStrike" dirty="0"/>
                        <a:t>1.978.489</a:t>
                      </a:r>
                      <a:endParaRPr lang="es-CO" sz="1800" b="1" i="0" u="none" strike="noStrike" dirty="0">
                        <a:solidFill>
                          <a:srgbClr val="000000"/>
                        </a:solidFill>
                        <a:latin typeface="Calibri"/>
                      </a:endParaRPr>
                    </a:p>
                  </a:txBody>
                  <a:tcPr marL="9525" marR="9525" marT="9525" marB="0" anchor="b"/>
                </a:tc>
              </a:tr>
            </a:tbl>
          </a:graphicData>
        </a:graphic>
      </p:graphicFrame>
      <p:sp>
        <p:nvSpPr>
          <p:cNvPr id="26694" name="Text Box 66"/>
          <p:cNvSpPr txBox="1">
            <a:spLocks noChangeArrowheads="1"/>
          </p:cNvSpPr>
          <p:nvPr/>
        </p:nvSpPr>
        <p:spPr bwMode="auto">
          <a:xfrm>
            <a:off x="2484438" y="388938"/>
            <a:ext cx="4711700" cy="954087"/>
          </a:xfrm>
          <a:prstGeom prst="rect">
            <a:avLst/>
          </a:prstGeom>
          <a:noFill/>
          <a:ln w="9525">
            <a:noFill/>
            <a:miter lim="800000"/>
            <a:headEnd/>
            <a:tailEnd/>
          </a:ln>
        </p:spPr>
        <p:txBody>
          <a:bodyPr wrap="none">
            <a:spAutoFit/>
          </a:bodyPr>
          <a:lstStyle/>
          <a:p>
            <a:pPr algn="ctr"/>
            <a:r>
              <a:rPr kumimoji="0" lang="es-CO" sz="2800" dirty="0"/>
              <a:t>ORINOQUIA COLOMBIANA</a:t>
            </a:r>
          </a:p>
          <a:p>
            <a:pPr algn="ctr"/>
            <a:r>
              <a:rPr kumimoji="0" lang="es-CO" sz="2800" b="1" dirty="0"/>
              <a:t>POBLACIÓN</a:t>
            </a:r>
          </a:p>
        </p:txBody>
      </p:sp>
      <p:sp>
        <p:nvSpPr>
          <p:cNvPr id="4" name="3 Rectángulo"/>
          <p:cNvSpPr/>
          <p:nvPr/>
        </p:nvSpPr>
        <p:spPr>
          <a:xfrm>
            <a:off x="1143000" y="5643563"/>
            <a:ext cx="7143750" cy="415925"/>
          </a:xfrm>
          <a:prstGeom prst="rect">
            <a:avLst/>
          </a:prstGeom>
        </p:spPr>
        <p:txBody>
          <a:bodyPr>
            <a:spAutoFit/>
          </a:bodyPr>
          <a:lstStyle/>
          <a:p>
            <a:pPr>
              <a:defRPr/>
            </a:pPr>
            <a:r>
              <a:rPr lang="es-CO" sz="1050" b="1" dirty="0"/>
              <a:t>DANE, </a:t>
            </a:r>
            <a:r>
              <a:rPr lang="es-CO" sz="1050" dirty="0"/>
              <a:t>Grupo de Proyecciones 2007</a:t>
            </a:r>
            <a:r>
              <a:rPr lang="es-CO" sz="1050" b="1" dirty="0"/>
              <a:t>. Proyecciones de Población. Proyecciones nacionales y departamentales de población. 2006-2020. </a:t>
            </a:r>
            <a:r>
              <a:rPr lang="es-CO" sz="1050" dirty="0"/>
              <a:t>Estudios censales No. 7. Bogotá D.C., septiembre de 2007. </a:t>
            </a:r>
            <a:r>
              <a:rPr lang="es-CO" sz="1050" b="1" dirty="0"/>
              <a:t>281 p.</a:t>
            </a:r>
            <a:endParaRPr lang="es-CO" sz="1050"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descr="ruralidad.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548680"/>
            <a:ext cx="4649919" cy="6021288"/>
          </a:xfrm>
          <a:prstGeom prst="rect">
            <a:avLst/>
          </a:prstGeom>
          <a:ln>
            <a:noFill/>
          </a:ln>
          <a:effectLst>
            <a:outerShdw blurRad="292100" dist="139700" dir="2700000" algn="tl" rotWithShape="0">
              <a:srgbClr val="333333">
                <a:alpha val="65000"/>
              </a:srgbClr>
            </a:outerShdw>
          </a:effectLst>
        </p:spPr>
      </p:pic>
      <p:sp>
        <p:nvSpPr>
          <p:cNvPr id="6" name="Slide Number Placeholder 5"/>
          <p:cNvSpPr>
            <a:spLocks noGrp="1"/>
          </p:cNvSpPr>
          <p:nvPr>
            <p:ph type="sldNum" sz="quarter" idx="12"/>
          </p:nvPr>
        </p:nvSpPr>
        <p:spPr/>
        <p:txBody>
          <a:bodyPr/>
          <a:lstStyle/>
          <a:p>
            <a:pPr>
              <a:defRPr/>
            </a:pPr>
            <a:fld id="{A362B608-CD3C-43B3-8A6F-218E4350947A}" type="slidenum">
              <a:rPr lang="es-ES"/>
              <a:pPr>
                <a:defRPr/>
              </a:pPr>
              <a:t>8</a:t>
            </a:fld>
            <a:endParaRPr lang="es-ES"/>
          </a:p>
        </p:txBody>
      </p:sp>
      <p:sp>
        <p:nvSpPr>
          <p:cNvPr id="19460" name="Text Box 7"/>
          <p:cNvSpPr txBox="1">
            <a:spLocks noChangeArrowheads="1"/>
          </p:cNvSpPr>
          <p:nvPr/>
        </p:nvSpPr>
        <p:spPr bwMode="auto">
          <a:xfrm>
            <a:off x="755576" y="188640"/>
            <a:ext cx="7237238" cy="400110"/>
          </a:xfrm>
          <a:prstGeom prst="rect">
            <a:avLst/>
          </a:prstGeom>
          <a:noFill/>
          <a:ln w="9525">
            <a:noFill/>
            <a:miter lim="800000"/>
            <a:headEnd/>
            <a:tailEnd/>
          </a:ln>
        </p:spPr>
        <p:txBody>
          <a:bodyPr wrap="square">
            <a:spAutoFit/>
          </a:bodyPr>
          <a:lstStyle/>
          <a:p>
            <a:pPr algn="ctr">
              <a:spcBef>
                <a:spcPct val="50000"/>
              </a:spcBef>
            </a:pPr>
            <a:r>
              <a:rPr lang="es-ES" sz="2000" b="1" dirty="0" smtClean="0">
                <a:solidFill>
                  <a:srgbClr val="0000CC"/>
                </a:solidFill>
                <a:latin typeface="Century Gothic" pitchFamily="34" charset="0"/>
                <a:ea typeface="+mj-ea"/>
                <a:cs typeface="Arial" charset="0"/>
              </a:rPr>
              <a:t>A. Colombia es más rural de lo que pensamos</a:t>
            </a:r>
            <a:endParaRPr lang="es-ES" sz="2000" b="1" dirty="0">
              <a:solidFill>
                <a:srgbClr val="0000CC"/>
              </a:solidFill>
              <a:latin typeface="Century Gothic" pitchFamily="34" charset="0"/>
              <a:ea typeface="+mj-ea"/>
              <a:cs typeface="Arial" charset="0"/>
            </a:endParaRPr>
          </a:p>
        </p:txBody>
      </p:sp>
      <p:graphicFrame>
        <p:nvGraphicFramePr>
          <p:cNvPr id="10" name="Content Placeholder 3"/>
          <p:cNvGraphicFramePr>
            <a:graphicFrameLocks/>
          </p:cNvGraphicFramePr>
          <p:nvPr/>
        </p:nvGraphicFramePr>
        <p:xfrm>
          <a:off x="5364089" y="4437112"/>
          <a:ext cx="3384375" cy="1872209"/>
        </p:xfrm>
        <a:graphic>
          <a:graphicData uri="http://schemas.openxmlformats.org/drawingml/2006/table">
            <a:tbl>
              <a:tblPr>
                <a:tableStyleId>{3C2FFA5D-87B4-456A-9821-1D502468CF0F}</a:tableStyleId>
              </a:tblPr>
              <a:tblGrid>
                <a:gridCol w="1123879"/>
                <a:gridCol w="1130248"/>
                <a:gridCol w="1130248"/>
              </a:tblGrid>
              <a:tr h="835325">
                <a:tc gridSpan="3">
                  <a:txBody>
                    <a:bodyPr/>
                    <a:lstStyle/>
                    <a:p>
                      <a:pPr algn="ctr" fontAlgn="ctr"/>
                      <a:r>
                        <a:rPr lang="es-ES" sz="1400" b="1" u="none" strike="noStrike" dirty="0"/>
                        <a:t>Participación de los municipios rurales</a:t>
                      </a:r>
                      <a:endParaRPr lang="es-ES" sz="1400" b="1" i="0" u="none" strike="noStrike" dirty="0">
                        <a:solidFill>
                          <a:srgbClr val="000000"/>
                        </a:solidFill>
                        <a:latin typeface="Calibri"/>
                      </a:endParaRPr>
                    </a:p>
                  </a:txBody>
                  <a:tcPr marL="7369" marR="7369" marT="7868" marB="0" anchor="ctr"/>
                </a:tc>
                <a:tc hMerge="1">
                  <a:txBody>
                    <a:bodyPr/>
                    <a:lstStyle/>
                    <a:p>
                      <a:endParaRPr lang="en-US"/>
                    </a:p>
                  </a:txBody>
                  <a:tcPr/>
                </a:tc>
                <a:tc hMerge="1">
                  <a:txBody>
                    <a:bodyPr/>
                    <a:lstStyle/>
                    <a:p>
                      <a:endParaRPr lang="en-US"/>
                    </a:p>
                  </a:txBody>
                  <a:tcPr/>
                </a:tc>
              </a:tr>
              <a:tr h="573009">
                <a:tc>
                  <a:txBody>
                    <a:bodyPr/>
                    <a:lstStyle/>
                    <a:p>
                      <a:pPr algn="ctr" fontAlgn="ctr"/>
                      <a:r>
                        <a:rPr lang="es-CO" sz="1400" b="1" u="none" strike="noStrike" noProof="0" dirty="0" smtClean="0"/>
                        <a:t>Superficie</a:t>
                      </a:r>
                      <a:endParaRPr lang="es-CO" sz="1400" b="1" i="0" u="none" strike="noStrike" noProof="0" dirty="0">
                        <a:solidFill>
                          <a:srgbClr val="000000"/>
                        </a:solidFill>
                        <a:latin typeface="Calibri"/>
                      </a:endParaRPr>
                    </a:p>
                  </a:txBody>
                  <a:tcPr marL="7369" marR="7369" marT="7868" marB="0" anchor="ctr"/>
                </a:tc>
                <a:tc>
                  <a:txBody>
                    <a:bodyPr/>
                    <a:lstStyle/>
                    <a:p>
                      <a:pPr algn="ctr" fontAlgn="ctr"/>
                      <a:r>
                        <a:rPr lang="es-CO" sz="1400" b="1" u="none" strike="noStrike" noProof="0" smtClean="0"/>
                        <a:t>Población</a:t>
                      </a:r>
                      <a:endParaRPr lang="es-CO" sz="1400" b="1" i="0" u="none" strike="noStrike" noProof="0">
                        <a:solidFill>
                          <a:srgbClr val="000000"/>
                        </a:solidFill>
                        <a:latin typeface="Calibri"/>
                      </a:endParaRPr>
                    </a:p>
                  </a:txBody>
                  <a:tcPr marL="7369" marR="7369" marT="7868" marB="0" anchor="ctr"/>
                </a:tc>
                <a:tc>
                  <a:txBody>
                    <a:bodyPr/>
                    <a:lstStyle/>
                    <a:p>
                      <a:pPr algn="ctr" fontAlgn="ctr"/>
                      <a:r>
                        <a:rPr lang="es-CO" sz="1400" b="1" u="none" strike="noStrike" noProof="0" dirty="0" smtClean="0"/>
                        <a:t>Municipios</a:t>
                      </a:r>
                      <a:endParaRPr lang="es-CO" sz="1400" b="1" i="0" u="none" strike="noStrike" noProof="0" dirty="0">
                        <a:solidFill>
                          <a:srgbClr val="000000"/>
                        </a:solidFill>
                        <a:latin typeface="Calibri"/>
                      </a:endParaRPr>
                    </a:p>
                  </a:txBody>
                  <a:tcPr marL="7369" marR="7369" marT="7868" marB="0" anchor="ctr"/>
                </a:tc>
              </a:tr>
              <a:tr h="463875">
                <a:tc>
                  <a:txBody>
                    <a:bodyPr/>
                    <a:lstStyle/>
                    <a:p>
                      <a:pPr algn="ctr" fontAlgn="ctr"/>
                      <a:r>
                        <a:rPr lang="en-US" sz="1400" u="none" strike="noStrike" dirty="0"/>
                        <a:t>94,4%</a:t>
                      </a:r>
                      <a:endParaRPr lang="en-US" sz="1400" b="1" i="0" u="none" strike="noStrike" dirty="0">
                        <a:solidFill>
                          <a:srgbClr val="000000"/>
                        </a:solidFill>
                        <a:latin typeface="Calibri"/>
                      </a:endParaRPr>
                    </a:p>
                  </a:txBody>
                  <a:tcPr marL="7369" marR="7369" marT="7868" marB="0" anchor="ctr"/>
                </a:tc>
                <a:tc>
                  <a:txBody>
                    <a:bodyPr/>
                    <a:lstStyle/>
                    <a:p>
                      <a:pPr algn="ctr" fontAlgn="ctr"/>
                      <a:r>
                        <a:rPr lang="en-US" sz="1400" u="none" strike="noStrike" dirty="0"/>
                        <a:t>31,6%</a:t>
                      </a:r>
                      <a:endParaRPr lang="en-US" sz="1400" b="1" i="0" u="none" strike="noStrike" dirty="0">
                        <a:solidFill>
                          <a:srgbClr val="000000"/>
                        </a:solidFill>
                        <a:latin typeface="Calibri"/>
                      </a:endParaRPr>
                    </a:p>
                  </a:txBody>
                  <a:tcPr marL="7369" marR="7369" marT="7868" marB="0" anchor="ctr"/>
                </a:tc>
                <a:tc>
                  <a:txBody>
                    <a:bodyPr/>
                    <a:lstStyle/>
                    <a:p>
                      <a:pPr algn="ctr" fontAlgn="ctr"/>
                      <a:r>
                        <a:rPr lang="en-US" sz="1400" u="none" strike="noStrike" dirty="0"/>
                        <a:t>75,5%</a:t>
                      </a:r>
                      <a:endParaRPr lang="en-US" sz="1400" b="1" i="0" u="none" strike="noStrike" dirty="0">
                        <a:solidFill>
                          <a:srgbClr val="000000"/>
                        </a:solidFill>
                        <a:latin typeface="Calibri"/>
                      </a:endParaRPr>
                    </a:p>
                  </a:txBody>
                  <a:tcPr marL="7369" marR="7369" marT="7868" marB="0" anchor="ctr"/>
                </a:tc>
              </a:tr>
            </a:tbl>
          </a:graphicData>
        </a:graphic>
      </p:graphicFrame>
      <p:pic>
        <p:nvPicPr>
          <p:cNvPr id="19462" name="Imagen 3" descr="logo pnud"/>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72450" y="333375"/>
            <a:ext cx="542925" cy="847725"/>
          </a:xfrm>
          <a:prstGeom prst="rect">
            <a:avLst/>
          </a:prstGeom>
          <a:noFill/>
          <a:ln w="9525">
            <a:noFill/>
            <a:miter lim="800000"/>
            <a:headEnd/>
            <a:tailEnd/>
          </a:ln>
        </p:spPr>
      </p:pic>
      <p:sp>
        <p:nvSpPr>
          <p:cNvPr id="7" name="Rectangle 6"/>
          <p:cNvSpPr/>
          <p:nvPr/>
        </p:nvSpPr>
        <p:spPr>
          <a:xfrm>
            <a:off x="5436096" y="1196752"/>
            <a:ext cx="3528392" cy="3139321"/>
          </a:xfrm>
          <a:prstGeom prst="rect">
            <a:avLst/>
          </a:prstGeom>
        </p:spPr>
        <p:txBody>
          <a:bodyPr wrap="square">
            <a:spAutoFit/>
          </a:bodyPr>
          <a:lstStyle/>
          <a:p>
            <a:pPr eaLnBrk="1" hangingPunct="1">
              <a:buClr>
                <a:srgbClr val="C00000"/>
              </a:buClr>
              <a:buFont typeface="Arial" pitchFamily="34" charset="0"/>
              <a:buChar char="•"/>
            </a:pPr>
            <a:r>
              <a:rPr lang="es-CO" dirty="0" smtClean="0">
                <a:latin typeface="Century Gothic" pitchFamily="34" charset="0"/>
              </a:rPr>
              <a:t> </a:t>
            </a:r>
            <a:r>
              <a:rPr lang="es-ES" dirty="0" smtClean="0">
                <a:latin typeface="Century Gothic" pitchFamily="34" charset="0"/>
              </a:rPr>
              <a:t>El INDH propone un nuevo índice de ruralidad.</a:t>
            </a:r>
          </a:p>
          <a:p>
            <a:pPr eaLnBrk="1" hangingPunct="1">
              <a:buClr>
                <a:srgbClr val="C00000"/>
              </a:buClr>
              <a:buFont typeface="Arial" pitchFamily="34" charset="0"/>
              <a:buChar char="•"/>
            </a:pPr>
            <a:endParaRPr lang="es-CO" dirty="0" smtClean="0">
              <a:latin typeface="Century Gothic" pitchFamily="34" charset="0"/>
            </a:endParaRPr>
          </a:p>
          <a:p>
            <a:pPr eaLnBrk="1" hangingPunct="1">
              <a:buClr>
                <a:srgbClr val="C00000"/>
              </a:buClr>
              <a:buFont typeface="Arial" pitchFamily="34" charset="0"/>
              <a:buChar char="•"/>
            </a:pPr>
            <a:r>
              <a:rPr lang="es-CO" dirty="0" smtClean="0">
                <a:latin typeface="Century Gothic" pitchFamily="34" charset="0"/>
              </a:rPr>
              <a:t> La unidad de análisis de lo rural es el municipio.</a:t>
            </a:r>
          </a:p>
          <a:p>
            <a:pPr eaLnBrk="1" hangingPunct="1">
              <a:buClr>
                <a:srgbClr val="C00000"/>
              </a:buClr>
              <a:buFont typeface="Arial" charset="0"/>
              <a:buNone/>
            </a:pPr>
            <a:endParaRPr lang="es-CO" dirty="0" smtClean="0">
              <a:latin typeface="Century Gothic" pitchFamily="34" charset="0"/>
            </a:endParaRPr>
          </a:p>
          <a:p>
            <a:pPr eaLnBrk="1" hangingPunct="1">
              <a:buClr>
                <a:srgbClr val="C00000"/>
              </a:buClr>
              <a:buFont typeface="Arial" pitchFamily="34" charset="0"/>
              <a:buChar char="•"/>
            </a:pPr>
            <a:r>
              <a:rPr lang="es-CO" dirty="0" smtClean="0">
                <a:latin typeface="Century Gothic" pitchFamily="34" charset="0"/>
              </a:rPr>
              <a:t> Lo rural desborda la visión sectorial del MADR: hay más ruralidad que institucionalidad pública, que Estado.</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A362B608-CD3C-43B3-8A6F-218E4350947A}" type="slidenum">
              <a:rPr lang="es-ES"/>
              <a:pPr>
                <a:defRPr/>
              </a:pPr>
              <a:t>9</a:t>
            </a:fld>
            <a:endParaRPr lang="es-ES"/>
          </a:p>
        </p:txBody>
      </p:sp>
      <p:sp>
        <p:nvSpPr>
          <p:cNvPr id="19460" name="Text Box 7"/>
          <p:cNvSpPr txBox="1">
            <a:spLocks noChangeArrowheads="1"/>
          </p:cNvSpPr>
          <p:nvPr/>
        </p:nvSpPr>
        <p:spPr bwMode="auto">
          <a:xfrm>
            <a:off x="755576" y="188640"/>
            <a:ext cx="7237238" cy="861774"/>
          </a:xfrm>
          <a:prstGeom prst="rect">
            <a:avLst/>
          </a:prstGeom>
          <a:noFill/>
          <a:ln w="9525">
            <a:noFill/>
            <a:miter lim="800000"/>
            <a:headEnd/>
            <a:tailEnd/>
          </a:ln>
        </p:spPr>
        <p:txBody>
          <a:bodyPr wrap="square">
            <a:spAutoFit/>
          </a:bodyPr>
          <a:lstStyle/>
          <a:p>
            <a:pPr algn="ctr">
              <a:spcBef>
                <a:spcPct val="50000"/>
              </a:spcBef>
            </a:pPr>
            <a:r>
              <a:rPr lang="es-ES" sz="2000" b="1" dirty="0" smtClean="0">
                <a:solidFill>
                  <a:srgbClr val="0000CC"/>
                </a:solidFill>
                <a:latin typeface="Century Gothic" pitchFamily="34" charset="0"/>
                <a:ea typeface="+mj-ea"/>
                <a:cs typeface="Arial" charset="0"/>
              </a:rPr>
              <a:t>B. Colombia es más rural de lo que pensamos</a:t>
            </a:r>
          </a:p>
          <a:p>
            <a:pPr algn="ctr">
              <a:spcBef>
                <a:spcPct val="50000"/>
              </a:spcBef>
            </a:pPr>
            <a:r>
              <a:rPr lang="es-ES" sz="2000" b="1" dirty="0" smtClean="0">
                <a:solidFill>
                  <a:srgbClr val="0000CC"/>
                </a:solidFill>
                <a:latin typeface="Century Gothic" pitchFamily="34" charset="0"/>
                <a:ea typeface="+mj-ea"/>
                <a:cs typeface="Arial" charset="0"/>
              </a:rPr>
              <a:t>Meta</a:t>
            </a:r>
          </a:p>
        </p:txBody>
      </p:sp>
      <p:pic>
        <p:nvPicPr>
          <p:cNvPr id="19462" name="Imagen 3" descr="logo pnu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72450" y="333375"/>
            <a:ext cx="542925" cy="847725"/>
          </a:xfrm>
          <a:prstGeom prst="rect">
            <a:avLst/>
          </a:prstGeom>
          <a:noFill/>
          <a:ln w="9525">
            <a:noFill/>
            <a:miter lim="800000"/>
            <a:headEnd/>
            <a:tailEnd/>
          </a:ln>
        </p:spPr>
      </p:pic>
      <p:pic>
        <p:nvPicPr>
          <p:cNvPr id="7" name="Imagen 4"/>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1052736"/>
            <a:ext cx="4320480" cy="2952328"/>
          </a:xfrm>
          <a:prstGeom prst="rect">
            <a:avLst/>
          </a:prstGeom>
          <a:noFill/>
          <a:ln w="9525">
            <a:noFill/>
            <a:miter lim="800000"/>
            <a:headEnd/>
            <a:tailEnd/>
          </a:ln>
        </p:spPr>
      </p:pic>
      <p:graphicFrame>
        <p:nvGraphicFramePr>
          <p:cNvPr id="8" name="Table 7"/>
          <p:cNvGraphicFramePr>
            <a:graphicFrameLocks noGrp="1"/>
          </p:cNvGraphicFramePr>
          <p:nvPr/>
        </p:nvGraphicFramePr>
        <p:xfrm>
          <a:off x="2627784" y="4149080"/>
          <a:ext cx="6408713" cy="2218044"/>
        </p:xfrm>
        <a:graphic>
          <a:graphicData uri="http://schemas.openxmlformats.org/drawingml/2006/table">
            <a:tbl>
              <a:tblPr/>
              <a:tblGrid>
                <a:gridCol w="1321533"/>
                <a:gridCol w="910051"/>
                <a:gridCol w="1066654"/>
                <a:gridCol w="942012"/>
                <a:gridCol w="941212"/>
                <a:gridCol w="1227251"/>
              </a:tblGrid>
              <a:tr h="643944">
                <a:tc gridSpan="3">
                  <a:txBody>
                    <a:bodyPr/>
                    <a:lstStyle/>
                    <a:p>
                      <a:pPr algn="ctr">
                        <a:lnSpc>
                          <a:spcPct val="115000"/>
                        </a:lnSpc>
                        <a:spcAft>
                          <a:spcPts val="0"/>
                        </a:spcAft>
                      </a:pPr>
                      <a:r>
                        <a:rPr lang="es-CO" sz="1400" b="1" dirty="0">
                          <a:solidFill>
                            <a:srgbClr val="000000"/>
                          </a:solidFill>
                          <a:latin typeface="Calibri"/>
                          <a:ea typeface="Times New Roman"/>
                          <a:cs typeface="Calibri"/>
                        </a:rPr>
                        <a:t>Total  Meta</a:t>
                      </a:r>
                      <a:endParaRPr lang="es-ES" sz="14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3">
                  <a:txBody>
                    <a:bodyPr/>
                    <a:lstStyle/>
                    <a:p>
                      <a:pPr algn="ctr">
                        <a:lnSpc>
                          <a:spcPct val="115000"/>
                        </a:lnSpc>
                        <a:spcAft>
                          <a:spcPts val="0"/>
                        </a:spcAft>
                      </a:pPr>
                      <a:r>
                        <a:rPr lang="es-CO" sz="1400" b="1" dirty="0">
                          <a:solidFill>
                            <a:srgbClr val="000000"/>
                          </a:solidFill>
                          <a:latin typeface="Calibri"/>
                          <a:ea typeface="Times New Roman"/>
                          <a:cs typeface="Calibri"/>
                        </a:rPr>
                        <a:t>Participación de los municipios rurales</a:t>
                      </a:r>
                      <a:endParaRPr lang="es-ES" sz="14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724208">
                <a:tc>
                  <a:txBody>
                    <a:bodyPr/>
                    <a:lstStyle/>
                    <a:p>
                      <a:pPr algn="ctr">
                        <a:lnSpc>
                          <a:spcPct val="115000"/>
                        </a:lnSpc>
                        <a:spcAft>
                          <a:spcPts val="0"/>
                        </a:spcAft>
                      </a:pPr>
                      <a:r>
                        <a:rPr lang="es-CO" sz="1400" b="1" dirty="0">
                          <a:solidFill>
                            <a:srgbClr val="000000"/>
                          </a:solidFill>
                          <a:latin typeface="Calibri"/>
                          <a:ea typeface="Times New Roman"/>
                          <a:cs typeface="Calibri"/>
                        </a:rPr>
                        <a:t>Superficie             </a:t>
                      </a:r>
                      <a:br>
                        <a:rPr lang="es-CO" sz="1400" b="1" dirty="0">
                          <a:solidFill>
                            <a:srgbClr val="000000"/>
                          </a:solidFill>
                          <a:latin typeface="Calibri"/>
                          <a:ea typeface="Times New Roman"/>
                          <a:cs typeface="Calibri"/>
                        </a:rPr>
                      </a:br>
                      <a:r>
                        <a:rPr lang="es-CO" sz="1400" b="1" dirty="0">
                          <a:solidFill>
                            <a:srgbClr val="000000"/>
                          </a:solidFill>
                          <a:latin typeface="Calibri"/>
                          <a:ea typeface="Times New Roman"/>
                          <a:cs typeface="Calibri"/>
                        </a:rPr>
                        <a:t> (</a:t>
                      </a:r>
                      <a:r>
                        <a:rPr lang="es-CO" sz="1400" b="1" dirty="0" smtClean="0">
                          <a:solidFill>
                            <a:srgbClr val="000000"/>
                          </a:solidFill>
                          <a:latin typeface="Calibri"/>
                          <a:ea typeface="Times New Roman"/>
                          <a:cs typeface="Calibri"/>
                        </a:rPr>
                        <a:t>Km</a:t>
                      </a:r>
                      <a:r>
                        <a:rPr lang="es-CO" sz="1400" b="1" baseline="30000" dirty="0" smtClean="0">
                          <a:solidFill>
                            <a:srgbClr val="000000"/>
                          </a:solidFill>
                          <a:latin typeface="Calibri"/>
                          <a:ea typeface="Times New Roman"/>
                          <a:cs typeface="Calibri"/>
                        </a:rPr>
                        <a:t>2</a:t>
                      </a:r>
                      <a:r>
                        <a:rPr lang="es-CO" sz="1400" b="1" dirty="0" smtClean="0">
                          <a:solidFill>
                            <a:srgbClr val="000000"/>
                          </a:solidFill>
                          <a:latin typeface="Calibri"/>
                          <a:ea typeface="Times New Roman"/>
                          <a:cs typeface="Calibri"/>
                        </a:rPr>
                        <a:t>)</a:t>
                      </a:r>
                      <a:endParaRPr lang="es-ES" sz="14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400" b="1" dirty="0">
                          <a:solidFill>
                            <a:srgbClr val="000000"/>
                          </a:solidFill>
                          <a:latin typeface="Calibri"/>
                          <a:ea typeface="Times New Roman"/>
                          <a:cs typeface="Calibri"/>
                        </a:rPr>
                        <a:t>Población</a:t>
                      </a:r>
                      <a:endParaRPr lang="es-ES" sz="1400"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400" b="1">
                          <a:solidFill>
                            <a:srgbClr val="000000"/>
                          </a:solidFill>
                          <a:latin typeface="Calibri"/>
                          <a:ea typeface="Times New Roman"/>
                          <a:cs typeface="Calibri"/>
                        </a:rPr>
                        <a:t>Número de municipios</a:t>
                      </a:r>
                      <a:endParaRPr lang="es-ES" sz="140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400" b="1">
                          <a:solidFill>
                            <a:srgbClr val="000000"/>
                          </a:solidFill>
                          <a:latin typeface="Calibri"/>
                          <a:ea typeface="Times New Roman"/>
                          <a:cs typeface="Calibri"/>
                        </a:rPr>
                        <a:t>%  de la Superficie</a:t>
                      </a:r>
                      <a:endParaRPr lang="es-ES" sz="140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400" b="1">
                          <a:solidFill>
                            <a:srgbClr val="000000"/>
                          </a:solidFill>
                          <a:latin typeface="Calibri"/>
                          <a:ea typeface="Times New Roman"/>
                          <a:cs typeface="Calibri"/>
                        </a:rPr>
                        <a:t>%  de la Población</a:t>
                      </a:r>
                      <a:endParaRPr lang="es-ES" sz="140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400" b="1">
                          <a:solidFill>
                            <a:srgbClr val="000000"/>
                          </a:solidFill>
                          <a:latin typeface="Calibri"/>
                          <a:ea typeface="Times New Roman"/>
                          <a:cs typeface="Calibri"/>
                        </a:rPr>
                        <a:t>%  del número de municipios</a:t>
                      </a:r>
                      <a:endParaRPr lang="es-ES" sz="140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946">
                <a:tc>
                  <a:txBody>
                    <a:bodyPr/>
                    <a:lstStyle/>
                    <a:p>
                      <a:pPr algn="ctr">
                        <a:lnSpc>
                          <a:spcPct val="115000"/>
                        </a:lnSpc>
                        <a:spcAft>
                          <a:spcPts val="1000"/>
                        </a:spcAft>
                      </a:pPr>
                      <a:r>
                        <a:rPr lang="es-CO" sz="1400" b="1" dirty="0" smtClean="0">
                          <a:solidFill>
                            <a:srgbClr val="000000"/>
                          </a:solidFill>
                          <a:latin typeface="Calibri"/>
                          <a:ea typeface="Times New Roman"/>
                          <a:cs typeface="Calibri"/>
                        </a:rPr>
                        <a:t>85.479</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O" sz="1400" b="1" u="none" strike="noStrike" dirty="0" smtClean="0"/>
                        <a:t>870.876</a:t>
                      </a:r>
                      <a:endParaRPr lang="es-CO" sz="1400" b="1" i="0" u="none" strike="noStrike" dirty="0">
                        <a:solidFill>
                          <a:srgbClr val="000000"/>
                        </a:solidFill>
                        <a:latin typeface="+mn-lt"/>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CO" sz="1400" b="1" dirty="0">
                          <a:solidFill>
                            <a:srgbClr val="000000"/>
                          </a:solidFill>
                          <a:latin typeface="Calibri"/>
                          <a:ea typeface="Times New Roman"/>
                          <a:cs typeface="Calibri"/>
                        </a:rPr>
                        <a:t>29</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CO" sz="1400" b="1" dirty="0">
                          <a:solidFill>
                            <a:srgbClr val="000000"/>
                          </a:solidFill>
                          <a:latin typeface="Calibri"/>
                          <a:ea typeface="Times New Roman"/>
                          <a:cs typeface="Calibri"/>
                        </a:rPr>
                        <a:t>98.1%</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CO" sz="1400" b="1" dirty="0">
                          <a:solidFill>
                            <a:srgbClr val="000000"/>
                          </a:solidFill>
                          <a:latin typeface="Calibri"/>
                          <a:ea typeface="Times New Roman"/>
                          <a:cs typeface="Calibri"/>
                        </a:rPr>
                        <a:t>45.0%</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CO" sz="1400" b="1" dirty="0">
                          <a:solidFill>
                            <a:srgbClr val="000000"/>
                          </a:solidFill>
                          <a:latin typeface="Calibri"/>
                          <a:ea typeface="Times New Roman"/>
                          <a:cs typeface="Calibri"/>
                        </a:rPr>
                        <a:t>93.1%</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946">
                <a:tc>
                  <a:txBody>
                    <a:bodyPr/>
                    <a:lstStyle/>
                    <a:p>
                      <a:pPr algn="ctr">
                        <a:lnSpc>
                          <a:spcPct val="115000"/>
                        </a:lnSpc>
                        <a:spcAft>
                          <a:spcPts val="1000"/>
                        </a:spcAft>
                      </a:pP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endParaRPr lang="es-CO" sz="1400" b="1" i="0" u="none" strike="noStrike" dirty="0">
                        <a:solidFill>
                          <a:srgbClr val="000000"/>
                        </a:solidFill>
                        <a:latin typeface="+mn-lt"/>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400" b="1" dirty="0" smtClean="0">
                          <a:latin typeface="Calibri"/>
                          <a:ea typeface="Times New Roman"/>
                          <a:cs typeface="Times New Roman"/>
                        </a:rPr>
                        <a:t>83.854.9</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400" b="1" dirty="0" smtClean="0">
                          <a:latin typeface="Calibri"/>
                          <a:ea typeface="Times New Roman"/>
                          <a:cs typeface="Times New Roman"/>
                        </a:rPr>
                        <a:t>391.894</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S" sz="1400" b="1" dirty="0" smtClean="0">
                          <a:latin typeface="Calibri"/>
                          <a:ea typeface="Times New Roman"/>
                          <a:cs typeface="Times New Roman"/>
                        </a:rPr>
                        <a:t>27</a:t>
                      </a:r>
                      <a:endParaRPr lang="es-ES" sz="1400" b="1" dirty="0">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330</TotalTime>
  <Words>993</Words>
  <Application>Microsoft Macintosh PowerPoint</Application>
  <PresentationFormat>Presentación en pantalla (4:3)</PresentationFormat>
  <Paragraphs>255</Paragraphs>
  <Slides>25</Slides>
  <Notes>1</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PRIMER ENCUENTRO NACIONAL DE  INTERCAMBIO DE EXPERIENCIAS PARA LA GENERACIÓN DE CAPACIDADES PRODUCTIVAS</vt:lpstr>
      <vt:lpstr>LOS PEQUEÑOS PRODUCTORES EN EL META: SU PAPEL EN EL DESARROLLO ECONOMICO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SISTEMAS PRODUCTIVOS EN SUELOS FRÁGILES</vt:lpstr>
      <vt:lpstr>Presentación de PowerPoint</vt:lpstr>
      <vt:lpstr>Presentación de PowerPoint</vt:lpstr>
      <vt:lpstr>Presentación de PowerPoint</vt:lpstr>
    </vt:vector>
  </TitlesOfParts>
  <Company>RevolucionUnattended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yop</dc:creator>
  <cp:lastModifiedBy>Paula Vanessa Páez Cardona</cp:lastModifiedBy>
  <cp:revision>21</cp:revision>
  <dcterms:created xsi:type="dcterms:W3CDTF">2012-09-07T01:28:03Z</dcterms:created>
  <dcterms:modified xsi:type="dcterms:W3CDTF">2012-09-20T21:49:24Z</dcterms:modified>
</cp:coreProperties>
</file>